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76" r:id="rId5"/>
    <p:sldId id="280" r:id="rId6"/>
    <p:sldId id="285" r:id="rId7"/>
    <p:sldId id="277" r:id="rId8"/>
    <p:sldId id="279" r:id="rId9"/>
    <p:sldId id="281" r:id="rId10"/>
    <p:sldId id="282" r:id="rId11"/>
    <p:sldId id="283" r:id="rId12"/>
    <p:sldId id="284" r:id="rId13"/>
    <p:sldId id="287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458" autoAdjust="0"/>
    <p:restoredTop sz="84252" autoAdjust="0"/>
  </p:normalViewPr>
  <p:slideViewPr>
    <p:cSldViewPr snapToGrid="0">
      <p:cViewPr>
        <p:scale>
          <a:sx n="60" d="100"/>
          <a:sy n="60" d="100"/>
        </p:scale>
        <p:origin x="1152" y="125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 latinLnBrk="1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23CF5D-32DD-430B-AD8A-0399F706F811}" type="datetime1">
              <a:rPr lang="ko-KR" altLang="en-US"/>
              <a:pPr lvl="0">
                <a:defRPr/>
              </a:pPr>
              <a:t>2024-07-15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 latinLnBrk="1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 latinLnBrk="1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C784BCF-DCB2-439B-9560-A371912E2FD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 latinLnBrk="1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990181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260977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028126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106665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915901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656979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707122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201043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689311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67373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b="1">
                <a:solidFill>
                  <a:srgbClr val="002c62"/>
                </a:solidFill>
              </a:rPr>
              <a:t>홍익대학교 컴퓨터공학과</a:t>
            </a:r>
            <a:endParaRPr lang="ko-KR" altLang="en-US" b="1">
              <a:solidFill>
                <a:srgbClr val="002c62"/>
              </a:solidFill>
            </a:endParaRPr>
          </a:p>
          <a:p>
            <a:pPr algn="l">
              <a:defRPr/>
            </a:pPr>
            <a:r>
              <a:rPr lang="en-US" altLang="ko-KR" b="1">
                <a:solidFill>
                  <a:srgbClr val="002c62"/>
                </a:solidFill>
              </a:rPr>
              <a:t>B835298</a:t>
            </a:r>
            <a:r>
              <a:rPr lang="ko-KR" altLang="en-US" b="1">
                <a:solidFill>
                  <a:srgbClr val="002c62"/>
                </a:solidFill>
              </a:rPr>
              <a:t> 이수학</a:t>
            </a:r>
            <a:endParaRPr lang="ko-KR" altLang="en-US" b="1">
              <a:solidFill>
                <a:srgbClr val="002c6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ko-KR" altLang="en-US"/>
          </a:p>
        </p:txBody>
      </p:sp>
      <p:sp>
        <p:nvSpPr>
          <p:cNvPr id="8" name="부제목 2"/>
          <p:cNvSpPr txBox="1"/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>
                <a:solidFill>
                  <a:srgbClr val="002c62"/>
                </a:solidFill>
              </a:rPr>
              <a:t>2024</a:t>
            </a:r>
            <a:r>
              <a:rPr lang="ko-KR" altLang="en-US" sz="1600" b="1">
                <a:solidFill>
                  <a:srgbClr val="002c62"/>
                </a:solidFill>
              </a:rPr>
              <a:t>년 </a:t>
            </a:r>
            <a:r>
              <a:rPr lang="en-US" altLang="ko-KR" sz="1600" b="1">
                <a:solidFill>
                  <a:srgbClr val="002c62"/>
                </a:solidFill>
              </a:rPr>
              <a:t>7</a:t>
            </a:r>
            <a:r>
              <a:rPr lang="ko-KR" altLang="en-US" sz="1600" b="1">
                <a:solidFill>
                  <a:srgbClr val="002c62"/>
                </a:solidFill>
              </a:rPr>
              <a:t>월 </a:t>
            </a:r>
            <a:r>
              <a:rPr lang="en-US" altLang="en-US" sz="1600" b="1">
                <a:solidFill>
                  <a:srgbClr val="002c62"/>
                </a:solidFill>
              </a:rPr>
              <a:t>15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ko-KR" altLang="en-US" sz="1600" b="1">
              <a:solidFill>
                <a:srgbClr val="002c6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1">
              <a:defRPr/>
            </a:pPr>
            <a:endParaRPr xmlns:mc="http://schemas.openxmlformats.org/markup-compatibility/2006" xmlns:hp="http://schemas.haansoft.com/office/presentation/8.0" lang="ko-KR" altLang="en-US" sz="4400" mc:Ignorable="hp" hp:hslEmbossed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298" y="3041532"/>
            <a:ext cx="11739596" cy="64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bg1"/>
                </a:solidFill>
              </a:rPr>
              <a:t>AES(Advanced Encryption Standard)</a:t>
            </a:r>
            <a:endParaRPr lang="en-US" altLang="ko-KR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3.</a:t>
            </a:r>
            <a:r>
              <a:rPr lang="ko-KR" altLang="en-US" sz="2200" b="1"/>
              <a:t> </a:t>
            </a:r>
            <a:r>
              <a:rPr lang="en-US" altLang="ko-KR" sz="2200" b="1"/>
              <a:t>AES - </a:t>
            </a:r>
            <a:r>
              <a:rPr lang="ko-KR" altLang="en-US" sz="2200" b="1"/>
              <a:t>함수</a:t>
            </a:r>
            <a:endParaRPr lang="ko-KR" altLang="en-US" sz="2200" b="1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033919"/>
            <a:ext cx="10515600" cy="3928003"/>
          </a:xfrm>
        </p:spPr>
        <p:txBody>
          <a:bodyPr vert="horz" lIns="91440" tIns="45720" rIns="91440" bIns="45720">
            <a:normAutofit lnSpcReduction="10000"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MixColumns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2567" y="3617767"/>
            <a:ext cx="7278115" cy="2067213"/>
          </a:xfrm>
          <a:prstGeom prst="rect">
            <a:avLst/>
          </a:prstGeom>
        </p:spPr>
      </p:pic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1857374" y="1719791"/>
          <a:ext cx="1610995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2748"/>
                <a:gridCol w="402748"/>
                <a:gridCol w="402748"/>
                <a:gridCol w="402748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z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5454649" y="1697565"/>
          <a:ext cx="1610200" cy="148336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2748"/>
                <a:gridCol w="401954"/>
                <a:gridCol w="402748"/>
                <a:gridCol w="402748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7cc"/>
                    </a:solidFill>
                  </a:tcPr>
                </a:tc>
              </a:tr>
            </a:tbl>
          </a:graphicData>
        </a:graphic>
      </p:graphicFrame>
      <p:cxnSp>
        <p:nvCxnSpPr>
          <p:cNvPr id="22" name=""/>
          <p:cNvCxnSpPr>
            <a:stCxn id="20" idx="3"/>
            <a:endCxn id="21" idx="1"/>
          </p:cNvCxnSpPr>
          <p:nvPr/>
        </p:nvCxnSpPr>
        <p:spPr>
          <a:xfrm flipV="1">
            <a:off x="3468369" y="2439245"/>
            <a:ext cx="1986280" cy="22225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/>
          <p:nvPr/>
        </p:nvSpPr>
        <p:spPr>
          <a:xfrm>
            <a:off x="1774824" y="3714749"/>
            <a:ext cx="2257425" cy="26987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"/>
          <p:cNvCxnSpPr>
            <a:stCxn id="23" idx="0"/>
          </p:cNvCxnSpPr>
          <p:nvPr/>
        </p:nvCxnSpPr>
        <p:spPr>
          <a:xfrm flipV="1">
            <a:off x="2903536" y="2016125"/>
            <a:ext cx="3017838" cy="1698623"/>
          </a:xfrm>
          <a:prstGeom prst="straightConnector1">
            <a:avLst/>
          </a:prstGeom>
          <a:noFill/>
          <a:ln w="25400" cap="flat" cmpd="sng" algn="ctr">
            <a:solidFill>
              <a:srgbClr val="203a7b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25" name=""/>
          <p:cNvSpPr/>
          <p:nvPr/>
        </p:nvSpPr>
        <p:spPr>
          <a:xfrm>
            <a:off x="5907011" y="1683207"/>
            <a:ext cx="377976" cy="381000"/>
          </a:xfrm>
          <a:prstGeom prst="ellipse">
            <a:avLst/>
          </a:prstGeom>
          <a:noFill/>
          <a:ln w="635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5333999" y="1206500"/>
            <a:ext cx="2365373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ax + by + cz + dt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5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3.</a:t>
            </a:r>
            <a:r>
              <a:rPr lang="ko-KR" altLang="en-US" sz="2200" b="1"/>
              <a:t> </a:t>
            </a:r>
            <a:r>
              <a:rPr lang="en-US" altLang="ko-KR" sz="2200" b="1"/>
              <a:t>AES - </a:t>
            </a:r>
            <a:r>
              <a:rPr lang="ko-KR" altLang="en-US" sz="2200" b="1"/>
              <a:t>함수</a:t>
            </a:r>
            <a:endParaRPr lang="ko-KR" altLang="en-US" sz="2200" b="1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033919"/>
            <a:ext cx="10515600" cy="3928003"/>
          </a:xfrm>
        </p:spPr>
        <p:txBody>
          <a:bodyPr vert="horz" lIns="91440" tIns="45720" rIns="91440" bIns="45720">
            <a:normAutofit lnSpcReduction="10000"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AddRoundKey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1762125" y="1823357"/>
            <a:ext cx="421821" cy="1279071"/>
          </a:xfrm>
          <a:prstGeom prst="leftBracket">
            <a:avLst>
              <a:gd name="adj" fmla="val 83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 rot="10785341">
            <a:off x="4812847" y="1796142"/>
            <a:ext cx="421821" cy="1279071"/>
          </a:xfrm>
          <a:prstGeom prst="leftBracket">
            <a:avLst>
              <a:gd name="adj" fmla="val 83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3184071" y="1442356"/>
            <a:ext cx="898071" cy="3654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state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1819275" y="4397829"/>
            <a:ext cx="421821" cy="1279071"/>
          </a:xfrm>
          <a:prstGeom prst="leftBracket">
            <a:avLst>
              <a:gd name="adj" fmla="val 83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 rot="10785341">
            <a:off x="4869997" y="4370614"/>
            <a:ext cx="421821" cy="1279071"/>
          </a:xfrm>
          <a:prstGeom prst="leftBracket">
            <a:avLst>
              <a:gd name="adj" fmla="val 83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41221" y="4016828"/>
            <a:ext cx="898071" cy="3627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state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4762500" y="3429000"/>
            <a:ext cx="1762125" cy="408214"/>
          </a:xfrm>
          <a:prstGeom prst="rect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AddRoundKey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/>
          <p:nvPr/>
        </p:nvSpPr>
        <p:spPr>
          <a:xfrm>
            <a:off x="773793" y="3429000"/>
            <a:ext cx="2140857" cy="408214"/>
          </a:xfrm>
          <a:prstGeom prst="rect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InvAddRoundKey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"/>
          <p:cNvCxnSpPr>
            <a:stCxn id="20" idx="1"/>
            <a:endCxn id="26" idx="0"/>
          </p:cNvCxnSpPr>
          <p:nvPr/>
        </p:nvCxnSpPr>
        <p:spPr>
          <a:xfrm>
            <a:off x="5234666" y="2434779"/>
            <a:ext cx="408896" cy="994220"/>
          </a:xfrm>
          <a:prstGeom prst="bentConnector2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9" name=""/>
          <p:cNvCxnSpPr>
            <a:stCxn id="26" idx="2"/>
            <a:endCxn id="24" idx="1"/>
          </p:cNvCxnSpPr>
          <p:nvPr/>
        </p:nvCxnSpPr>
        <p:spPr>
          <a:xfrm rot="5400000">
            <a:off x="4881672" y="4247359"/>
            <a:ext cx="1172035" cy="351746"/>
          </a:xfrm>
          <a:prstGeom prst="bentConnector2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0" name=""/>
          <p:cNvCxnSpPr>
            <a:stCxn id="27" idx="0"/>
            <a:endCxn id="19" idx="1"/>
          </p:cNvCxnSpPr>
          <p:nvPr/>
        </p:nvCxnSpPr>
        <p:spPr>
          <a:xfrm rot="5400000" flipH="1">
            <a:off x="1320120" y="2904898"/>
            <a:ext cx="966106" cy="82096"/>
          </a:xfrm>
          <a:prstGeom prst="bentConnector4">
            <a:avLst>
              <a:gd name="adj1" fmla="val 17231"/>
              <a:gd name="adj2" fmla="val 262987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1" name=""/>
          <p:cNvCxnSpPr>
            <a:stCxn id="23" idx="1"/>
            <a:endCxn id="27" idx="2"/>
          </p:cNvCxnSpPr>
          <p:nvPr/>
        </p:nvCxnSpPr>
        <p:spPr>
          <a:xfrm flipV="1">
            <a:off x="1819275" y="3837214"/>
            <a:ext cx="24946" cy="1200149"/>
          </a:xfrm>
          <a:prstGeom prst="bentConnector4">
            <a:avLst>
              <a:gd name="adj1" fmla="val -539837"/>
              <a:gd name="adj2" fmla="val 76623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9" name=""/>
          <p:cNvSpPr txBox="1"/>
          <p:nvPr/>
        </p:nvSpPr>
        <p:spPr>
          <a:xfrm>
            <a:off x="1898196" y="1864632"/>
            <a:ext cx="3578680" cy="11814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c9	c9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26	f2	f2	63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6969124" y="4159250"/>
            <a:ext cx="2508250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Key Word(Round Key)</a:t>
            </a:r>
            <a:endParaRPr lang="en-US" altLang="ko-KR"/>
          </a:p>
        </p:txBody>
      </p:sp>
      <p:sp>
        <p:nvSpPr>
          <p:cNvPr id="44" name=""/>
          <p:cNvSpPr/>
          <p:nvPr/>
        </p:nvSpPr>
        <p:spPr>
          <a:xfrm rot="10785341">
            <a:off x="10356396" y="2789464"/>
            <a:ext cx="326572" cy="1279071"/>
          </a:xfrm>
          <a:prstGeom prst="leftBracket">
            <a:avLst>
              <a:gd name="adj" fmla="val 83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"/>
          <p:cNvSpPr/>
          <p:nvPr/>
        </p:nvSpPr>
        <p:spPr>
          <a:xfrm>
            <a:off x="7369172" y="2789464"/>
            <a:ext cx="263072" cy="1279071"/>
          </a:xfrm>
          <a:prstGeom prst="leftBracket">
            <a:avLst>
              <a:gd name="adj" fmla="val 83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923596" y="4414157"/>
            <a:ext cx="3578680" cy="11846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08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67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6f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	d0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22	f6	f2	40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7479392" y="2840083"/>
            <a:ext cx="3578678" cy="1177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09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08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19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256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4.</a:t>
            </a:r>
            <a:r>
              <a:rPr lang="ko-KR" altLang="en-US" sz="2200" b="1"/>
              <a:t> </a:t>
            </a:r>
            <a:r>
              <a:rPr lang="en-US" altLang="ko-KR" sz="2200" b="1"/>
              <a:t>AES - Decryption</a:t>
            </a:r>
            <a:endParaRPr lang="en-US" altLang="ko-KR" sz="2200" b="1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1357" y="1129949"/>
            <a:ext cx="8265537" cy="5010849"/>
          </a:xfrm>
          <a:prstGeom prst="rect">
            <a:avLst/>
          </a:prstGeom>
        </p:spPr>
      </p:pic>
      <p:sp>
        <p:nvSpPr>
          <p:cNvPr id="50" name=""/>
          <p:cNvSpPr txBox="1"/>
          <p:nvPr/>
        </p:nvSpPr>
        <p:spPr>
          <a:xfrm>
            <a:off x="9128126" y="2524125"/>
            <a:ext cx="2508250" cy="17316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역산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AddRoundKey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MixColumns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ShiftRows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SubBytes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637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1.</a:t>
            </a:r>
            <a:r>
              <a:rPr lang="ko-KR" altLang="en-US" sz="2200" b="1"/>
              <a:t> </a:t>
            </a:r>
            <a:r>
              <a:rPr lang="en-US" altLang="ko-KR" sz="2200" b="1"/>
              <a:t>AES</a:t>
            </a:r>
            <a:endParaRPr lang="en-US" altLang="ko-KR" sz="2200" b="1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033919"/>
            <a:ext cx="10515600" cy="4280781"/>
          </a:xfrm>
        </p:spPr>
        <p:txBody>
          <a:bodyPr vert="horz" lIns="91440" tIns="45720" rIns="91440" bIns="45720">
            <a:normAutofit lnSpcReduction="10000"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구조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블록크기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128,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192,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256 bits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 길이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128,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192,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256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bits(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 크기와 독립적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Non-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페이스텔 구조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Round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수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12,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14(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 길이에 따름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790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21697"/>
            <a:ext cx="10515600" cy="3345921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2800"/>
              <a:t>AES(Advanced Encryption Standard) </a:t>
            </a:r>
            <a:r>
              <a:rPr lang="ko-KR" altLang="en-US" sz="2800"/>
              <a:t>배경</a:t>
            </a:r>
            <a:endParaRPr lang="ko-KR" altLang="en-US" sz="2800"/>
          </a:p>
          <a:p>
            <a:pPr lvl="0">
              <a:defRPr/>
            </a:pPr>
            <a:endParaRPr lang="ko-KR" altLang="en-US" sz="2800"/>
          </a:p>
          <a:p>
            <a:pPr lvl="0">
              <a:defRPr/>
            </a:pPr>
            <a:r>
              <a:rPr lang="ko-KR" altLang="en-US" sz="2800"/>
              <a:t>구조</a:t>
            </a:r>
            <a:endParaRPr lang="ko-KR" altLang="en-US" sz="2800"/>
          </a:p>
          <a:p>
            <a:pPr lvl="0">
              <a:defRPr/>
            </a:pPr>
            <a:endParaRPr lang="ko-KR" altLang="en-US" sz="2800"/>
          </a:p>
          <a:p>
            <a:pPr lvl="0">
              <a:defRPr/>
            </a:pPr>
            <a:r>
              <a:rPr lang="ko-KR" altLang="en-US" sz="2800"/>
              <a:t>함수</a:t>
            </a:r>
            <a:endParaRPr lang="ko-KR" altLang="en-US" sz="2800"/>
          </a:p>
          <a:p>
            <a:pPr lvl="0">
              <a:defRPr/>
            </a:pPr>
            <a:endParaRPr lang="en-US" altLang="ko-KR" sz="2800"/>
          </a:p>
          <a:p>
            <a:pPr lvl="0">
              <a:defRPr/>
            </a:pP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40841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1.</a:t>
            </a:r>
            <a:r>
              <a:rPr lang="ko-KR" altLang="en-US" sz="2800"/>
              <a:t> </a:t>
            </a:r>
            <a:r>
              <a:rPr lang="en-US" altLang="ko-KR" sz="2800"/>
              <a:t>AES(Advanced Encryption Standard)</a:t>
            </a:r>
            <a:endParaRPr lang="en-US" altLang="ko-KR" sz="2800"/>
          </a:p>
        </p:txBody>
      </p:sp>
      <p:sp>
        <p:nvSpPr>
          <p:cNvPr id="126" name="내용 개체 틀 2"/>
          <p:cNvSpPr>
            <a:spLocks noGrp="1"/>
          </p:cNvSpPr>
          <p:nvPr>
            <p:ph idx="1"/>
          </p:nvPr>
        </p:nvSpPr>
        <p:spPr>
          <a:xfrm>
            <a:off x="838200" y="2021697"/>
            <a:ext cx="10515600" cy="3345921"/>
          </a:xfrm>
        </p:spPr>
        <p:txBody>
          <a:bodyPr vert="horz" lIns="91440" tIns="45720" rIns="91440" bIns="45720">
            <a:normAutofit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2001,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NIST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에서 제정된 암호화 방식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레인달 알고리즘 기반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대칭 키 알고리즘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0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2.</a:t>
            </a:r>
            <a:r>
              <a:rPr lang="ko-KR" altLang="en-US" sz="2200" b="1"/>
              <a:t> </a:t>
            </a:r>
            <a:r>
              <a:rPr lang="en-US" altLang="ko-KR" sz="2200" b="1"/>
              <a:t>AES </a:t>
            </a:r>
            <a:r>
              <a:rPr lang="ko-KR" altLang="en-US" sz="2200" b="1"/>
              <a:t>구조</a:t>
            </a:r>
            <a:endParaRPr lang="ko-KR" altLang="en-US" sz="2200" b="1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719262"/>
            <a:ext cx="6878763" cy="3990975"/>
          </a:xfrm>
          <a:prstGeom prst="rect">
            <a:avLst/>
          </a:prstGeom>
        </p:spPr>
      </p:pic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6991350" y="1288609"/>
            <a:ext cx="4991100" cy="4661781"/>
          </a:xfrm>
        </p:spPr>
        <p:txBody>
          <a:bodyPr vert="horz" lIns="91440" tIns="45720" rIns="91440" bIns="45720">
            <a:normAutofit lnSpcReduction="10000"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구조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블록크기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128,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192,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256 bits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 길이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128,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192,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256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bits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블록 크기와 독립적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Non-Feistel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구조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Round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수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12,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14(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키 길이에 따름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state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206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2.</a:t>
            </a:r>
            <a:r>
              <a:rPr lang="ko-KR" altLang="en-US" sz="2200" b="1"/>
              <a:t> </a:t>
            </a:r>
            <a:r>
              <a:rPr lang="en-US" altLang="ko-KR" sz="2200" b="1"/>
              <a:t>AES</a:t>
            </a:r>
            <a:r>
              <a:rPr lang="ko-KR" altLang="en-US" sz="2200" b="1"/>
              <a:t> 구조</a:t>
            </a:r>
            <a:endParaRPr lang="ko-KR" altLang="en-US" sz="2200" b="1"/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838200" y="1033919"/>
            <a:ext cx="10515600" cy="3928003"/>
          </a:xfrm>
        </p:spPr>
        <p:txBody>
          <a:bodyPr vert="horz" lIns="91440" tIns="45720" rIns="91440" bIns="45720">
            <a:normAutofit lnSpcReduction="10000"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Key Expansion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6518" y="1747562"/>
            <a:ext cx="6355728" cy="4772574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94624" y="2075143"/>
            <a:ext cx="4073142" cy="13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3.</a:t>
            </a:r>
            <a:r>
              <a:rPr lang="ko-KR" altLang="en-US" sz="2200" b="1"/>
              <a:t> </a:t>
            </a:r>
            <a:r>
              <a:rPr lang="en-US" altLang="ko-KR" sz="2200" b="1"/>
              <a:t>AES</a:t>
            </a:r>
            <a:r>
              <a:rPr lang="ko-KR" altLang="en-US" sz="2200" b="1"/>
              <a:t> 함수</a:t>
            </a:r>
            <a:endParaRPr lang="ko-KR" altLang="en-US" sz="2200" b="1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033919"/>
            <a:ext cx="10515600" cy="3928003"/>
          </a:xfrm>
        </p:spPr>
        <p:txBody>
          <a:bodyPr vert="horz" lIns="91440" tIns="45720" rIns="91440" bIns="45720">
            <a:normAutofit lnSpcReduction="10000"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Round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함수</a:t>
            </a: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SubBytes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ShiftRows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MixColumns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buFont typeface="Arial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AddRoundKey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8260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3.</a:t>
            </a:r>
            <a:r>
              <a:rPr lang="ko-KR" altLang="en-US" sz="2200" b="1"/>
              <a:t> </a:t>
            </a:r>
            <a:r>
              <a:rPr lang="en-US" altLang="ko-KR" sz="2200" b="1"/>
              <a:t>AES</a:t>
            </a:r>
            <a:r>
              <a:rPr lang="ko-KR" altLang="en-US" sz="2200" b="1"/>
              <a:t> 함수</a:t>
            </a:r>
            <a:endParaRPr lang="ko-KR" altLang="en-US" sz="2200" b="1"/>
          </a:p>
        </p:txBody>
      </p:sp>
      <p:sp>
        <p:nvSpPr>
          <p:cNvPr id="20" name=""/>
          <p:cNvSpPr txBox="1"/>
          <p:nvPr/>
        </p:nvSpPr>
        <p:spPr>
          <a:xfrm>
            <a:off x="342900" y="1411605"/>
            <a:ext cx="179070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평문</a:t>
            </a:r>
            <a:r>
              <a:rPr lang="en-US" altLang="ko-KR"/>
              <a:t>(Plain Text)</a:t>
            </a:r>
            <a:endParaRPr lang="en-US" altLang="ko-KR"/>
          </a:p>
        </p:txBody>
      </p:sp>
      <p:cxnSp>
        <p:nvCxnSpPr>
          <p:cNvPr id="21" name=""/>
          <p:cNvCxnSpPr>
            <a:stCxn id="20" idx="3"/>
          </p:cNvCxnSpPr>
          <p:nvPr/>
        </p:nvCxnSpPr>
        <p:spPr>
          <a:xfrm flipV="1">
            <a:off x="2133600" y="1590675"/>
            <a:ext cx="838200" cy="95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3257550" y="1323975"/>
            <a:ext cx="2114550" cy="666750"/>
          </a:xfrm>
          <a:prstGeom prst="roundRect">
            <a:avLst>
              <a:gd name="adj" fmla="val 16667"/>
            </a:avLst>
          </a:prstGeom>
          <a:solidFill>
            <a:srgbClr val="fff7cc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AddRoundKey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8534400" y="2762249"/>
            <a:ext cx="2114550" cy="666750"/>
          </a:xfrm>
          <a:prstGeom prst="roundRect">
            <a:avLst>
              <a:gd name="adj" fmla="val 16667"/>
            </a:avLst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SubBytes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6010275" y="2762250"/>
            <a:ext cx="2114550" cy="666750"/>
          </a:xfrm>
          <a:prstGeom prst="roundRect">
            <a:avLst>
              <a:gd name="adj" fmla="val 16667"/>
            </a:avLst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Shift Rows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3409950" y="2762250"/>
            <a:ext cx="2114550" cy="666750"/>
          </a:xfrm>
          <a:prstGeom prst="roundRect">
            <a:avLst>
              <a:gd name="adj" fmla="val 16667"/>
            </a:avLst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Mix Columns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838200" y="2762250"/>
            <a:ext cx="2114550" cy="666750"/>
          </a:xfrm>
          <a:prstGeom prst="roundRect">
            <a:avLst>
              <a:gd name="adj" fmla="val 16667"/>
            </a:avLst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AddRoundKey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" name=""/>
          <p:cNvCxnSpPr/>
          <p:nvPr/>
        </p:nvCxnSpPr>
        <p:spPr>
          <a:xfrm rot="16200000" flipH="1">
            <a:off x="4191000" y="1162050"/>
            <a:ext cx="304800" cy="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28" name=""/>
          <p:cNvSpPr txBox="1"/>
          <p:nvPr/>
        </p:nvSpPr>
        <p:spPr>
          <a:xfrm>
            <a:off x="3733800" y="649604"/>
            <a:ext cx="17907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Secret Key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9" name=""/>
          <p:cNvCxnSpPr>
            <a:stCxn id="22" idx="3"/>
            <a:endCxn id="23" idx="3"/>
          </p:cNvCxnSpPr>
          <p:nvPr/>
        </p:nvCxnSpPr>
        <p:spPr>
          <a:xfrm>
            <a:off x="5372100" y="1657350"/>
            <a:ext cx="5276850" cy="1438274"/>
          </a:xfrm>
          <a:prstGeom prst="bentConnector3">
            <a:avLst>
              <a:gd name="adj1" fmla="val 10683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>
            <a:off x="828674" y="4705349"/>
            <a:ext cx="2114550" cy="666750"/>
          </a:xfrm>
          <a:prstGeom prst="roundRect">
            <a:avLst>
              <a:gd name="adj" fmla="val 16667"/>
            </a:avLst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SubBytes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"/>
          <p:cNvSpPr/>
          <p:nvPr/>
        </p:nvSpPr>
        <p:spPr>
          <a:xfrm>
            <a:off x="3390900" y="4705348"/>
            <a:ext cx="2114550" cy="666750"/>
          </a:xfrm>
          <a:prstGeom prst="roundRect">
            <a:avLst>
              <a:gd name="adj" fmla="val 16667"/>
            </a:avLst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Shift Rows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6048375" y="4705350"/>
            <a:ext cx="2114550" cy="666750"/>
          </a:xfrm>
          <a:prstGeom prst="roundRect">
            <a:avLst>
              <a:gd name="adj" fmla="val 16667"/>
            </a:avLst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AddRoundKey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4" name=""/>
          <p:cNvCxnSpPr>
            <a:stCxn id="23" idx="1"/>
            <a:endCxn id="24" idx="3"/>
          </p:cNvCxnSpPr>
          <p:nvPr/>
        </p:nvCxnSpPr>
        <p:spPr>
          <a:xfrm rot="10800000">
            <a:off x="8124825" y="3095625"/>
            <a:ext cx="40957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4" idx="1"/>
            <a:endCxn id="25" idx="3"/>
          </p:cNvCxnSpPr>
          <p:nvPr/>
        </p:nvCxnSpPr>
        <p:spPr>
          <a:xfrm rot="10800000">
            <a:off x="5524500" y="3095625"/>
            <a:ext cx="485775" cy="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6" name=""/>
          <p:cNvCxnSpPr>
            <a:stCxn id="25" idx="1"/>
            <a:endCxn id="26" idx="3"/>
          </p:cNvCxnSpPr>
          <p:nvPr/>
        </p:nvCxnSpPr>
        <p:spPr>
          <a:xfrm rot="10800000">
            <a:off x="2952750" y="3095625"/>
            <a:ext cx="457199" cy="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7" name=""/>
          <p:cNvCxnSpPr>
            <a:stCxn id="26" idx="1"/>
            <a:endCxn id="30" idx="1"/>
          </p:cNvCxnSpPr>
          <p:nvPr/>
        </p:nvCxnSpPr>
        <p:spPr>
          <a:xfrm flipH="1">
            <a:off x="828674" y="3095605"/>
            <a:ext cx="9527" cy="1943119"/>
          </a:xfrm>
          <a:prstGeom prst="bentConnector3">
            <a:avLst>
              <a:gd name="adj1" fmla="val 5028244"/>
            </a:avLst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8" name=""/>
          <p:cNvCxnSpPr>
            <a:stCxn id="30" idx="3"/>
            <a:endCxn id="31" idx="1"/>
          </p:cNvCxnSpPr>
          <p:nvPr/>
        </p:nvCxnSpPr>
        <p:spPr>
          <a:xfrm flipV="1">
            <a:off x="2943224" y="5038723"/>
            <a:ext cx="447675" cy="1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9" name=""/>
          <p:cNvCxnSpPr>
            <a:stCxn id="31" idx="3"/>
            <a:endCxn id="33" idx="1"/>
          </p:cNvCxnSpPr>
          <p:nvPr/>
        </p:nvCxnSpPr>
        <p:spPr>
          <a:xfrm>
            <a:off x="5505450" y="5038723"/>
            <a:ext cx="542925" cy="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40" name=""/>
          <p:cNvSpPr/>
          <p:nvPr/>
        </p:nvSpPr>
        <p:spPr>
          <a:xfrm>
            <a:off x="590550" y="2562225"/>
            <a:ext cx="10610850" cy="1162050"/>
          </a:xfrm>
          <a:prstGeom prst="rect">
            <a:avLst/>
          </a:prstGeom>
          <a:noFill/>
          <a:ln w="50800">
            <a:solidFill>
              <a:srgbClr val="3a3c84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1" name=""/>
          <p:cNvSpPr/>
          <p:nvPr/>
        </p:nvSpPr>
        <p:spPr>
          <a:xfrm>
            <a:off x="552450" y="4495800"/>
            <a:ext cx="7962900" cy="1162050"/>
          </a:xfrm>
          <a:prstGeom prst="rect">
            <a:avLst/>
          </a:prstGeom>
          <a:noFill/>
          <a:ln w="50800" cap="flat" cmpd="sng" algn="ctr">
            <a:solidFill>
              <a:srgbClr val="3a3c84">
                <a:alpha val="100000"/>
              </a:srgbClr>
            </a:solidFill>
            <a:prstDash val="sysDash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9639300" y="3888105"/>
            <a:ext cx="17907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N-1 Round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296150" y="5831205"/>
            <a:ext cx="17907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 Round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4" name=""/>
          <p:cNvCxnSpPr>
            <a:stCxn id="33" idx="3"/>
          </p:cNvCxnSpPr>
          <p:nvPr/>
        </p:nvCxnSpPr>
        <p:spPr>
          <a:xfrm>
            <a:off x="8162926" y="5038725"/>
            <a:ext cx="847724" cy="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45" name=""/>
          <p:cNvSpPr txBox="1"/>
          <p:nvPr/>
        </p:nvSpPr>
        <p:spPr>
          <a:xfrm>
            <a:off x="9067798" y="4878704"/>
            <a:ext cx="2400301" cy="35814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암호문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(CipherText)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2857499" y="1095375"/>
            <a:ext cx="3028951" cy="1162050"/>
          </a:xfrm>
          <a:prstGeom prst="rect">
            <a:avLst/>
          </a:prstGeom>
          <a:noFill/>
          <a:ln w="50800" cap="flat" cmpd="sng" algn="ctr">
            <a:solidFill>
              <a:srgbClr val="3a3c84">
                <a:alpha val="100000"/>
              </a:srgbClr>
            </a:solidFill>
            <a:prstDash val="sysDash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7" name=""/>
          <p:cNvCxnSpPr>
            <a:stCxn id="26" idx="1"/>
            <a:endCxn id="23" idx="0"/>
          </p:cNvCxnSpPr>
          <p:nvPr/>
        </p:nvCxnSpPr>
        <p:spPr>
          <a:xfrm flipV="1">
            <a:off x="838203" y="2762249"/>
            <a:ext cx="8753472" cy="333308"/>
          </a:xfrm>
          <a:prstGeom prst="bentConnector4">
            <a:avLst>
              <a:gd name="adj1" fmla="val -1585"/>
              <a:gd name="adj2" fmla="val 205641"/>
            </a:avLst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48" name=""/>
          <p:cNvSpPr txBox="1"/>
          <p:nvPr/>
        </p:nvSpPr>
        <p:spPr>
          <a:xfrm>
            <a:off x="6096000" y="1087755"/>
            <a:ext cx="29337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Pre-Round transformation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523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3.</a:t>
            </a:r>
            <a:r>
              <a:rPr lang="ko-KR" altLang="en-US" sz="2200" b="1"/>
              <a:t> </a:t>
            </a:r>
            <a:r>
              <a:rPr lang="en-US" altLang="ko-KR" sz="2200" b="1"/>
              <a:t>AES - </a:t>
            </a:r>
            <a:r>
              <a:rPr lang="ko-KR" altLang="en-US" sz="2200" b="1"/>
              <a:t>함수</a:t>
            </a:r>
            <a:endParaRPr lang="ko-KR" altLang="en-US" sz="2200" b="1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033919"/>
            <a:ext cx="10515600" cy="3928003"/>
          </a:xfrm>
        </p:spPr>
        <p:txBody>
          <a:bodyPr vert="horz" lIns="91440" tIns="45720" rIns="91440" bIns="45720">
            <a:normAutofit lnSpcReduction="10000"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SubBytes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66425" y="1509444"/>
            <a:ext cx="6696974" cy="3839110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8229600" y="5259706"/>
            <a:ext cx="29337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S-box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034141" y="1877786"/>
            <a:ext cx="3578678" cy="11778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	</a:t>
            </a:r>
            <a:r>
              <a:rPr lang="en-US" altLang="ko-KR"/>
              <a:t>09</a:t>
            </a:r>
            <a:r>
              <a:rPr lang="ko-KR" altLang="en-US"/>
              <a:t>	</a:t>
            </a:r>
            <a:r>
              <a:rPr lang="en-US" altLang="ko-KR"/>
              <a:t>0C</a:t>
            </a:r>
            <a:r>
              <a:rPr lang="ko-KR" altLang="en-US"/>
              <a:t>	</a:t>
            </a:r>
            <a:r>
              <a:rPr lang="en-US" altLang="ko-KR"/>
              <a:t>08</a:t>
            </a:r>
            <a:endParaRPr lang="en-US" altLang="ko-KR"/>
          </a:p>
          <a:p>
            <a:pPr>
              <a:defRPr/>
            </a:pPr>
            <a:r>
              <a:rPr lang="en-US" altLang="ko-KR"/>
              <a:t>00</a:t>
            </a:r>
            <a:r>
              <a:rPr lang="ko-KR" altLang="en-US"/>
              <a:t>	</a:t>
            </a:r>
            <a:r>
              <a:rPr lang="en-US" altLang="ko-KR"/>
              <a:t>00</a:t>
            </a:r>
            <a:r>
              <a:rPr lang="ko-KR" altLang="en-US"/>
              <a:t>	</a:t>
            </a:r>
            <a:r>
              <a:rPr lang="en-US" altLang="ko-KR"/>
              <a:t>08</a:t>
            </a:r>
            <a:r>
              <a:rPr lang="ko-KR" altLang="en-US"/>
              <a:t>	</a:t>
            </a:r>
            <a:r>
              <a:rPr lang="en-US" altLang="ko-KR"/>
              <a:t>04</a:t>
            </a:r>
            <a:endParaRPr lang="en-US" altLang="ko-KR"/>
          </a:p>
          <a:p>
            <a:pPr>
              <a:defRPr/>
            </a:pPr>
            <a:r>
              <a:rPr lang="en-US" altLang="ko-KR"/>
              <a:t>12</a:t>
            </a:r>
            <a:r>
              <a:rPr lang="ko-KR" altLang="en-US"/>
              <a:t>	</a:t>
            </a:r>
            <a:r>
              <a:rPr lang="en-US" altLang="ko-KR"/>
              <a:t>12</a:t>
            </a:r>
            <a:r>
              <a:rPr lang="ko-KR" altLang="en-US"/>
              <a:t>	</a:t>
            </a:r>
            <a:r>
              <a:rPr lang="en-US" altLang="ko-KR"/>
              <a:t>13</a:t>
            </a:r>
            <a:r>
              <a:rPr lang="ko-KR" altLang="en-US"/>
              <a:t>	</a:t>
            </a:r>
            <a:r>
              <a:rPr lang="en-US" altLang="ko-KR"/>
              <a:t>19</a:t>
            </a:r>
            <a:endParaRPr lang="en-US" altLang="ko-KR"/>
          </a:p>
          <a:p>
            <a:pPr>
              <a:defRPr/>
            </a:pPr>
            <a:r>
              <a:rPr lang="en-US" altLang="ko-KR"/>
              <a:t>04</a:t>
            </a:r>
            <a:r>
              <a:rPr lang="ko-KR" altLang="en-US"/>
              <a:t>	</a:t>
            </a:r>
            <a:r>
              <a:rPr lang="en-US" altLang="ko-KR"/>
              <a:t>04</a:t>
            </a:r>
            <a:r>
              <a:rPr lang="ko-KR" altLang="en-US"/>
              <a:t>	</a:t>
            </a:r>
            <a:r>
              <a:rPr lang="en-US" altLang="ko-KR"/>
              <a:t>00</a:t>
            </a:r>
            <a:r>
              <a:rPr lang="ko-KR" altLang="en-US"/>
              <a:t>	</a:t>
            </a:r>
            <a:r>
              <a:rPr lang="en-US" altLang="ko-KR"/>
              <a:t>23</a:t>
            </a:r>
            <a:endParaRPr lang="en-US" altLang="ko-KR"/>
          </a:p>
        </p:txBody>
      </p:sp>
      <p:sp>
        <p:nvSpPr>
          <p:cNvPr id="22" name=""/>
          <p:cNvSpPr/>
          <p:nvPr/>
        </p:nvSpPr>
        <p:spPr>
          <a:xfrm>
            <a:off x="898071" y="1823357"/>
            <a:ext cx="421821" cy="1279071"/>
          </a:xfrm>
          <a:prstGeom prst="leftBracket">
            <a:avLst>
              <a:gd name="adj" fmla="val 8333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 rot="10785341">
            <a:off x="3948793" y="1796142"/>
            <a:ext cx="421821" cy="1279071"/>
          </a:xfrm>
          <a:prstGeom prst="leftBracket">
            <a:avLst>
              <a:gd name="adj" fmla="val 83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2320017" y="1442356"/>
            <a:ext cx="898071" cy="3627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state</a:t>
            </a: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1091291" y="4452258"/>
            <a:ext cx="3578679" cy="11846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c9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c9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955220" y="4397829"/>
            <a:ext cx="421821" cy="1279071"/>
          </a:xfrm>
          <a:prstGeom prst="leftBracket">
            <a:avLst>
              <a:gd name="adj" fmla="val 83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/>
          <p:nvPr/>
        </p:nvSpPr>
        <p:spPr>
          <a:xfrm rot="10785341">
            <a:off x="4005943" y="4370614"/>
            <a:ext cx="421821" cy="1279071"/>
          </a:xfrm>
          <a:prstGeom prst="leftBracket">
            <a:avLst>
              <a:gd name="adj" fmla="val 83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377167" y="4016828"/>
            <a:ext cx="898071" cy="3627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state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/>
          <p:nvPr/>
        </p:nvSpPr>
        <p:spPr>
          <a:xfrm>
            <a:off x="3898446" y="3429000"/>
            <a:ext cx="1333500" cy="40821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SubBytes</a:t>
            </a:r>
            <a:endParaRPr lang="en-US" altLang="ko-KR"/>
          </a:p>
        </p:txBody>
      </p:sp>
      <p:sp>
        <p:nvSpPr>
          <p:cNvPr id="30" name=""/>
          <p:cNvSpPr/>
          <p:nvPr/>
        </p:nvSpPr>
        <p:spPr>
          <a:xfrm>
            <a:off x="512988" y="3429000"/>
            <a:ext cx="1537607" cy="408214"/>
          </a:xfrm>
          <a:prstGeom prst="rect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InvSubBytes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1" name=""/>
          <p:cNvCxnSpPr>
            <a:stCxn id="23" idx="1"/>
            <a:endCxn id="29" idx="0"/>
          </p:cNvCxnSpPr>
          <p:nvPr/>
        </p:nvCxnSpPr>
        <p:spPr>
          <a:xfrm>
            <a:off x="4370613" y="2434779"/>
            <a:ext cx="194583" cy="994221"/>
          </a:xfrm>
          <a:prstGeom prst="bentConnector2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>
            <a:stCxn id="29" idx="2"/>
            <a:endCxn id="27" idx="1"/>
          </p:cNvCxnSpPr>
          <p:nvPr/>
        </p:nvCxnSpPr>
        <p:spPr>
          <a:xfrm rot="5400000">
            <a:off x="3910464" y="4354514"/>
            <a:ext cx="1172035" cy="137437"/>
          </a:xfrm>
          <a:prstGeom prst="bentConnector2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3" name=""/>
          <p:cNvCxnSpPr>
            <a:stCxn id="30" idx="0"/>
            <a:endCxn id="22" idx="1"/>
          </p:cNvCxnSpPr>
          <p:nvPr/>
        </p:nvCxnSpPr>
        <p:spPr>
          <a:xfrm rot="5400000" flipH="1">
            <a:off x="606878" y="2754086"/>
            <a:ext cx="966105" cy="383721"/>
          </a:xfrm>
          <a:prstGeom prst="bentConnector4">
            <a:avLst>
              <a:gd name="adj1" fmla="val 17231"/>
              <a:gd name="adj2" fmla="val 136014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4" name=""/>
          <p:cNvCxnSpPr>
            <a:stCxn id="26" idx="1"/>
            <a:endCxn id="30" idx="2"/>
          </p:cNvCxnSpPr>
          <p:nvPr/>
        </p:nvCxnSpPr>
        <p:spPr>
          <a:xfrm flipV="1">
            <a:off x="955220" y="3837214"/>
            <a:ext cx="326572" cy="1200147"/>
          </a:xfrm>
          <a:prstGeom prst="bentConnector4">
            <a:avLst>
              <a:gd name="adj1" fmla="val -42162"/>
              <a:gd name="adj2" fmla="val 76623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5" name=""/>
          <p:cNvSpPr/>
          <p:nvPr/>
        </p:nvSpPr>
        <p:spPr>
          <a:xfrm>
            <a:off x="1060602" y="1843015"/>
            <a:ext cx="377976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6" name=""/>
          <p:cNvSpPr/>
          <p:nvPr/>
        </p:nvSpPr>
        <p:spPr>
          <a:xfrm>
            <a:off x="6853920" y="2270581"/>
            <a:ext cx="377976" cy="381000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/>
          <p:nvPr/>
        </p:nvSpPr>
        <p:spPr>
          <a:xfrm>
            <a:off x="8240336" y="2185915"/>
            <a:ext cx="377976" cy="222249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8282668" y="2355248"/>
            <a:ext cx="303894" cy="275166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내용 개체 틀 2"/>
          <p:cNvSpPr>
            <a:spLocks noGrp="1"/>
          </p:cNvSpPr>
          <p:nvPr/>
        </p:nvSpPr>
        <p:spPr>
          <a:xfrm>
            <a:off x="4124325" y="973947"/>
            <a:ext cx="1768476" cy="44079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Confusion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1117753" y="4424290"/>
            <a:ext cx="377976" cy="381000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456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1" animBg="1"/>
      <p:bldP spid="37" grpId="2" animBg="1"/>
      <p:bldP spid="38" grpId="3" animBg="1"/>
      <p:bldP spid="40" grpId="4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3.</a:t>
            </a:r>
            <a:r>
              <a:rPr lang="ko-KR" altLang="en-US" sz="2200" b="1"/>
              <a:t> </a:t>
            </a:r>
            <a:r>
              <a:rPr lang="en-US" altLang="ko-KR" sz="2200" b="1"/>
              <a:t>AES - </a:t>
            </a:r>
            <a:r>
              <a:rPr lang="ko-KR" altLang="en-US" sz="2200" b="1"/>
              <a:t>함수</a:t>
            </a:r>
            <a:endParaRPr lang="ko-KR" altLang="en-US" sz="2200" b="1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033919"/>
            <a:ext cx="10515600" cy="3928003"/>
          </a:xfrm>
        </p:spPr>
        <p:txBody>
          <a:bodyPr vert="horz" lIns="91440" tIns="45720" rIns="91440" bIns="45720">
            <a:normAutofit lnSpcReduction="10000"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ShiftRows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3775983" y="1823357"/>
            <a:ext cx="421821" cy="1279071"/>
          </a:xfrm>
          <a:prstGeom prst="leftBracket">
            <a:avLst>
              <a:gd name="adj" fmla="val 83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/>
          <p:nvPr/>
        </p:nvSpPr>
        <p:spPr>
          <a:xfrm rot="10785341">
            <a:off x="6826705" y="1796142"/>
            <a:ext cx="421821" cy="1279071"/>
          </a:xfrm>
          <a:prstGeom prst="leftBracket">
            <a:avLst>
              <a:gd name="adj" fmla="val 83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197929" y="1442356"/>
            <a:ext cx="898071" cy="3627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state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921577" y="1896383"/>
            <a:ext cx="3578679" cy="11846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c9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c9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3833133" y="4397829"/>
            <a:ext cx="421821" cy="1279071"/>
          </a:xfrm>
          <a:prstGeom prst="leftBracket">
            <a:avLst>
              <a:gd name="adj" fmla="val 83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 rot="10785341">
            <a:off x="6883855" y="4370614"/>
            <a:ext cx="421821" cy="1279071"/>
          </a:xfrm>
          <a:prstGeom prst="leftBracket">
            <a:avLst>
              <a:gd name="adj" fmla="val 8333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5255079" y="4016828"/>
            <a:ext cx="898071" cy="3627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state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/>
          <p:nvPr/>
        </p:nvSpPr>
        <p:spPr>
          <a:xfrm>
            <a:off x="6776358" y="3429000"/>
            <a:ext cx="1333500" cy="408214"/>
          </a:xfrm>
          <a:prstGeom prst="rect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ShiftRows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3390901" y="3429000"/>
            <a:ext cx="1537607" cy="408214"/>
          </a:xfrm>
          <a:prstGeom prst="rect">
            <a:avLst/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InvShiftRows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9" name=""/>
          <p:cNvCxnSpPr>
            <a:stCxn id="21" idx="1"/>
            <a:endCxn id="27" idx="0"/>
          </p:cNvCxnSpPr>
          <p:nvPr/>
        </p:nvCxnSpPr>
        <p:spPr>
          <a:xfrm>
            <a:off x="7248525" y="2434779"/>
            <a:ext cx="194583" cy="994221"/>
          </a:xfrm>
          <a:prstGeom prst="bentConnector2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0" name=""/>
          <p:cNvCxnSpPr>
            <a:stCxn id="27" idx="2"/>
            <a:endCxn id="25" idx="1"/>
          </p:cNvCxnSpPr>
          <p:nvPr/>
        </p:nvCxnSpPr>
        <p:spPr>
          <a:xfrm rot="5400000">
            <a:off x="6788376" y="4354514"/>
            <a:ext cx="1172035" cy="137437"/>
          </a:xfrm>
          <a:prstGeom prst="bentConnector2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1" name=""/>
          <p:cNvCxnSpPr>
            <a:stCxn id="28" idx="0"/>
            <a:endCxn id="20" idx="1"/>
          </p:cNvCxnSpPr>
          <p:nvPr/>
        </p:nvCxnSpPr>
        <p:spPr>
          <a:xfrm rot="5400000" flipH="1">
            <a:off x="3484790" y="2754086"/>
            <a:ext cx="966105" cy="383721"/>
          </a:xfrm>
          <a:prstGeom prst="bentConnector4">
            <a:avLst>
              <a:gd name="adj1" fmla="val 17231"/>
              <a:gd name="adj2" fmla="val 136014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2" name=""/>
          <p:cNvCxnSpPr>
            <a:stCxn id="24" idx="1"/>
            <a:endCxn id="28" idx="2"/>
          </p:cNvCxnSpPr>
          <p:nvPr/>
        </p:nvCxnSpPr>
        <p:spPr>
          <a:xfrm flipV="1">
            <a:off x="3833132" y="3837214"/>
            <a:ext cx="326572" cy="1200147"/>
          </a:xfrm>
          <a:prstGeom prst="bentConnector4">
            <a:avLst>
              <a:gd name="adj1" fmla="val -42162"/>
              <a:gd name="adj2" fmla="val 76623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5" name=""/>
          <p:cNvSpPr txBox="1"/>
          <p:nvPr/>
        </p:nvSpPr>
        <p:spPr>
          <a:xfrm>
            <a:off x="4042228" y="4477658"/>
            <a:ext cx="3578680" cy="1178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c9	c9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26	f2	f2	63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"/>
          <p:cNvSpPr/>
          <p:nvPr/>
        </p:nvSpPr>
        <p:spPr>
          <a:xfrm>
            <a:off x="3841749" y="2222500"/>
            <a:ext cx="571500" cy="301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7" name=""/>
          <p:cNvSpPr/>
          <p:nvPr/>
        </p:nvSpPr>
        <p:spPr>
          <a:xfrm>
            <a:off x="6661149" y="4772025"/>
            <a:ext cx="571500" cy="30162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3844925" y="2514600"/>
            <a:ext cx="1444625" cy="26987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5797550" y="5064126"/>
            <a:ext cx="1444625" cy="26987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3838575" y="2794000"/>
            <a:ext cx="2257425" cy="26987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4976812" y="5311775"/>
            <a:ext cx="2257425" cy="26987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702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252</ep:Words>
  <ep:PresentationFormat>와이드스크린</ep:PresentationFormat>
  <ep:Paragraphs>174</ep:Paragraphs>
  <ep:Slides>13</ep:Slides>
  <ep:Notes>12</ep:Notes>
  <ep:TotalTime>0</ep:TotalTime>
  <ep:HiddenSlides>1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Contents</vt:lpstr>
      <vt:lpstr>1. AES(Advanced Encryption Standard)</vt:lpstr>
      <vt:lpstr>2. AES 구조</vt:lpstr>
      <vt:lpstr>2. AES 구조</vt:lpstr>
      <vt:lpstr>3. AES 함수</vt:lpstr>
      <vt:lpstr>3. AES 함수</vt:lpstr>
      <vt:lpstr>3. AES - 함수</vt:lpstr>
      <vt:lpstr>3. AES - 함수</vt:lpstr>
      <vt:lpstr>3. AES - 함수</vt:lpstr>
      <vt:lpstr>3. AES - 함수</vt:lpstr>
      <vt:lpstr>4. AES - Decryption</vt:lpstr>
      <vt:lpstr>1. AES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2024-01-20T13:16:05.000</dcterms:created>
  <dc:creator>수현 이</dc:creator>
  <cp:lastModifiedBy>shsh7</cp:lastModifiedBy>
  <dcterms:modified xsi:type="dcterms:W3CDTF">2024-07-14T20:31:01.420</dcterms:modified>
  <cp:revision>333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