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2"/>
  </p:notesMasterIdLst>
  <p:sldIdLst>
    <p:sldId id="256" r:id="rId2"/>
    <p:sldId id="689" r:id="rId3"/>
    <p:sldId id="692" r:id="rId4"/>
    <p:sldId id="693" r:id="rId5"/>
    <p:sldId id="697" r:id="rId6"/>
    <p:sldId id="698" r:id="rId7"/>
    <p:sldId id="694" r:id="rId8"/>
    <p:sldId id="695" r:id="rId9"/>
    <p:sldId id="696" r:id="rId10"/>
    <p:sldId id="69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3848" autoAdjust="0"/>
  </p:normalViewPr>
  <p:slideViewPr>
    <p:cSldViewPr snapToGrid="0">
      <p:cViewPr varScale="1">
        <p:scale>
          <a:sx n="79" d="100"/>
          <a:sy n="79" d="100"/>
        </p:scale>
        <p:origin x="100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Security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Analysis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11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25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4AA0-15FE-B9A4-36FA-C18CE015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63B8E-9309-96A8-7465-120A944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8A7CF-2BB8-1538-67F6-D35324545E75}"/>
              </a:ext>
            </a:extLst>
          </p:cNvPr>
          <p:cNvSpPr txBox="1"/>
          <p:nvPr/>
        </p:nvSpPr>
        <p:spPr>
          <a:xfrm>
            <a:off x="650043" y="1162195"/>
            <a:ext cx="6854762" cy="4409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NIST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SP 800-22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test suit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15</a:t>
            </a:r>
            <a:r>
              <a:rPr lang="ko-KR" altLang="en-US" sz="2400" b="1" dirty="0"/>
              <a:t>가지 각 지표별 의미 및 테스트 방식 분석</a:t>
            </a:r>
            <a:endParaRPr lang="en-US" altLang="ko-KR" sz="24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AES</a:t>
            </a:r>
            <a:r>
              <a:rPr lang="ko-KR" altLang="en-US" sz="2400" b="1" dirty="0"/>
              <a:t> 라운드 별 실행 및 분석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CrypTool</a:t>
            </a:r>
            <a:endParaRPr lang="en-US" altLang="ko-KR" sz="24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Crypto Attack </a:t>
            </a:r>
            <a:r>
              <a:rPr lang="ko-KR" altLang="en-US" sz="2400" b="1" dirty="0"/>
              <a:t>관련 분석</a:t>
            </a:r>
            <a:endParaRPr lang="en-US" altLang="ko-KR" sz="24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AES </a:t>
            </a:r>
            <a:r>
              <a:rPr lang="ko-KR" altLang="en-US" sz="2400" b="1" dirty="0"/>
              <a:t>라운드 별 실행 및 분석 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5812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05EA3-6655-CE06-178E-86A5EEF8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sz="3200" dirty="0">
                <a:solidFill>
                  <a:srgbClr val="002060"/>
                </a:solidFill>
              </a:rPr>
              <a:t>A chaos-based block cipher based on an enhanced logistic map and simultaneous confusion-diffusion operations</a:t>
            </a:r>
            <a:endParaRPr lang="en-US" altLang="ko-KR" sz="3200" b="1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EDE8C9-8D6F-59D0-C82D-1F2C33F1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F3BCE-8B13-BAE7-E07A-3F80625F7F34}"/>
              </a:ext>
            </a:extLst>
          </p:cNvPr>
          <p:cNvSpPr txBox="1"/>
          <p:nvPr/>
        </p:nvSpPr>
        <p:spPr>
          <a:xfrm>
            <a:off x="1214248" y="1774474"/>
            <a:ext cx="3488455" cy="3671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Randomness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Key sensitivity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Plain text sensitivity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Correlation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Entropy</a:t>
            </a:r>
          </a:p>
        </p:txBody>
      </p:sp>
    </p:spTree>
    <p:extLst>
      <p:ext uri="{BB962C8B-B14F-4D97-AF65-F5344CB8AC3E}">
        <p14:creationId xmlns:p14="http://schemas.microsoft.com/office/powerpoint/2010/main" val="2080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3B63C-D958-2214-4EAB-B11C890A6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1C052-C649-26A4-72EA-80E76B03F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sz="4000" dirty="0">
                <a:solidFill>
                  <a:srgbClr val="002060"/>
                </a:solidFill>
              </a:rPr>
              <a:t>Ciphertext randomness testing</a:t>
            </a:r>
            <a:endParaRPr lang="en-US" altLang="ko-KR" sz="4000" b="1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EC30FA-307E-67C5-2A97-929A85B6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3BBB28-71E4-73F0-D54A-63BF65BA5740}"/>
              </a:ext>
            </a:extLst>
          </p:cNvPr>
          <p:cNvSpPr txBox="1"/>
          <p:nvPr/>
        </p:nvSpPr>
        <p:spPr>
          <a:xfrm>
            <a:off x="-11602" y="1593754"/>
            <a:ext cx="12215203" cy="3670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블록암호로 생성된 암호문</a:t>
            </a:r>
            <a:endParaRPr lang="en-US" altLang="ko-KR" sz="24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high complexity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예측 어렵고 복잡</a:t>
            </a:r>
            <a:endParaRPr lang="en-US" altLang="ko-KR" sz="24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long cycle length (non-periodic </a:t>
            </a:r>
            <a:r>
              <a:rPr lang="en-US" altLang="ko-KR" sz="2400" b="1" dirty="0" err="1"/>
              <a:t>behaviour</a:t>
            </a:r>
            <a:r>
              <a:rPr lang="en-US" altLang="ko-KR" sz="2400" b="1" dirty="0"/>
              <a:t>) : </a:t>
            </a:r>
            <a:r>
              <a:rPr lang="ko-KR" altLang="en-US" sz="2400" b="1" dirty="0"/>
              <a:t>반복되는 패턴 없이 가능한 긴 주기</a:t>
            </a:r>
            <a:endParaRPr lang="en-US" altLang="ko-KR" sz="24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uniform distribution : </a:t>
            </a:r>
            <a:r>
              <a:rPr lang="ko-KR" altLang="en-US" sz="2400" b="1" dirty="0"/>
              <a:t>암호문의 각 값은 동일한 확률로 등장</a:t>
            </a:r>
            <a:endParaRPr lang="en-US" altLang="ko-KR" sz="24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efficiency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암호화 성능이 효율적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92003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D06DB-B735-216A-7F80-1834C26B7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75D72-7BAA-3B3D-515D-090D9F2F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sz="4000" dirty="0">
                <a:solidFill>
                  <a:srgbClr val="002060"/>
                </a:solidFill>
              </a:rPr>
              <a:t>Ciphertext randomness testing</a:t>
            </a:r>
            <a:endParaRPr lang="en-US" altLang="ko-KR" sz="4000" b="1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7DD98-146D-190E-81F9-DEBAAD50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F69633-9F56-FE8E-FD6E-20AD5F52A6F3}"/>
                  </a:ext>
                </a:extLst>
              </p:cNvPr>
              <p:cNvSpPr txBox="1"/>
              <p:nvPr/>
            </p:nvSpPr>
            <p:spPr>
              <a:xfrm>
                <a:off x="377504" y="1340835"/>
                <a:ext cx="6253635" cy="22058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NIST SP 800-22 test suite</a:t>
                </a: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400" b="1" dirty="0">
                    <a:latin typeface="Cambria Math" panose="02040503050406030204" pitchFamily="18" charset="0"/>
                  </a:rPr>
                  <a:t>임의의 평문에서 단일 비트 무작위 변경</a:t>
                </a:r>
                <a:endParaRPr lang="en-US" altLang="ko-KR" sz="2400" b="1" dirty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bits </a:t>
                </a:r>
                <a:r>
                  <a:rPr lang="ko-KR" altLang="en-US" sz="2400" b="1" dirty="0"/>
                  <a:t>암호문 </a:t>
                </a:r>
                <a:r>
                  <a:rPr lang="en-US" altLang="ko-KR" sz="2400" b="1" dirty="0"/>
                  <a:t>1000</a:t>
                </a:r>
                <a:r>
                  <a:rPr lang="ko-KR" altLang="en-US" sz="2400" b="1" dirty="0"/>
                  <a:t>개에 적용</a:t>
                </a:r>
                <a:endParaRPr lang="en-US" altLang="ko-KR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F69633-9F56-FE8E-FD6E-20AD5F52A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04" y="1340835"/>
                <a:ext cx="6253635" cy="2205860"/>
              </a:xfrm>
              <a:prstGeom prst="rect">
                <a:avLst/>
              </a:prstGeom>
              <a:blipFill>
                <a:blip r:embed="rId2"/>
                <a:stretch>
                  <a:fillRect l="-1365" r="-487" b="-5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EB022553-C3A8-C0C9-B2CD-6B54A376D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010" y="1017651"/>
            <a:ext cx="4196032" cy="505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23FA0-31A3-6E12-64C4-AC178E724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8215E-198E-5CC3-88C7-93F494DF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sz="4000" b="1" i="0" dirty="0">
                <a:solidFill>
                  <a:srgbClr val="002060"/>
                </a:solidFill>
                <a:effectLst/>
              </a:rPr>
              <a:t>NIST</a:t>
            </a:r>
            <a:r>
              <a:rPr lang="ko-KR" altLang="en-US" sz="4000" b="1" i="0" dirty="0">
                <a:solidFill>
                  <a:srgbClr val="002060"/>
                </a:solidFill>
                <a:effectLst/>
              </a:rPr>
              <a:t> </a:t>
            </a:r>
            <a:r>
              <a:rPr lang="en-US" altLang="ko-KR" sz="4000" b="1" i="0" dirty="0">
                <a:solidFill>
                  <a:srgbClr val="002060"/>
                </a:solidFill>
                <a:effectLst/>
              </a:rPr>
              <a:t>SP</a:t>
            </a:r>
            <a:r>
              <a:rPr lang="ko-KR" altLang="en-US" sz="4000" b="1" i="0" dirty="0">
                <a:solidFill>
                  <a:srgbClr val="002060"/>
                </a:solidFill>
                <a:effectLst/>
              </a:rPr>
              <a:t> </a:t>
            </a:r>
            <a:r>
              <a:rPr lang="en-US" altLang="ko-KR" sz="4000" b="1" i="0" dirty="0">
                <a:solidFill>
                  <a:srgbClr val="002060"/>
                </a:solidFill>
                <a:effectLst/>
              </a:rPr>
              <a:t>800-22</a:t>
            </a:r>
            <a:r>
              <a:rPr lang="ko-KR" altLang="en-US" sz="4000" b="1" i="0" dirty="0">
                <a:solidFill>
                  <a:srgbClr val="002060"/>
                </a:solidFill>
                <a:effectLst/>
              </a:rPr>
              <a:t> </a:t>
            </a:r>
            <a:r>
              <a:rPr lang="en-US" altLang="ko-KR" sz="4000" b="1" i="0" dirty="0">
                <a:solidFill>
                  <a:srgbClr val="002060"/>
                </a:solidFill>
                <a:effectLst/>
              </a:rPr>
              <a:t>test suite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ABBF9-1422-106B-4AF5-234B460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3A2D6E-29C7-22B3-7C6E-F926D51A485D}"/>
              </a:ext>
            </a:extLst>
          </p:cNvPr>
          <p:cNvSpPr txBox="1"/>
          <p:nvPr/>
        </p:nvSpPr>
        <p:spPr>
          <a:xfrm>
            <a:off x="737427" y="1593497"/>
            <a:ext cx="7124066" cy="3855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무작위성</a:t>
            </a:r>
            <a:r>
              <a:rPr lang="en-US" altLang="ko-KR" sz="2400" b="1" dirty="0"/>
              <a:t>(Randomness)</a:t>
            </a:r>
          </a:p>
          <a:p>
            <a:pPr lvl="1">
              <a:lnSpc>
                <a:spcPct val="200000"/>
              </a:lnSpc>
            </a:pPr>
            <a:r>
              <a:rPr lang="en-US" altLang="ko-KR" sz="2400" b="1" dirty="0"/>
              <a:t>50%</a:t>
            </a:r>
            <a:r>
              <a:rPr lang="ko-KR" altLang="en-US" sz="2400" b="1" dirty="0"/>
              <a:t>의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확률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독립적</a:t>
            </a:r>
            <a:endParaRPr lang="en-US" altLang="ko-KR" sz="2400" b="1" dirty="0"/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예측 불가능성</a:t>
            </a:r>
            <a:r>
              <a:rPr lang="en-US" altLang="ko-KR" sz="2400" b="1" dirty="0"/>
              <a:t>(Unpredictability)</a:t>
            </a:r>
          </a:p>
          <a:p>
            <a:pPr lvl="1">
              <a:lnSpc>
                <a:spcPct val="200000"/>
              </a:lnSpc>
            </a:pPr>
            <a:r>
              <a:rPr lang="en-US" altLang="ko-KR" sz="2400" b="1" dirty="0"/>
              <a:t>Seed</a:t>
            </a:r>
            <a:r>
              <a:rPr lang="ko-KR" altLang="en-US" sz="2400" b="1" dirty="0"/>
              <a:t>를 모르는 상태에서 다음 시퀀스 예측 불가</a:t>
            </a:r>
            <a:endParaRPr lang="en-US" altLang="ko-KR" sz="2400" b="1" dirty="0"/>
          </a:p>
          <a:p>
            <a:pPr lvl="1">
              <a:lnSpc>
                <a:spcPct val="200000"/>
              </a:lnSpc>
            </a:pPr>
            <a:r>
              <a:rPr lang="en-US" altLang="ko-KR" sz="2400" b="1" dirty="0"/>
              <a:t>Seed</a:t>
            </a:r>
            <a:r>
              <a:rPr lang="ko-KR" altLang="en-US" sz="2400" b="1" dirty="0"/>
              <a:t>와 </a:t>
            </a:r>
            <a:r>
              <a:rPr lang="ko-KR" altLang="en-US" sz="2400" b="1" dirty="0" err="1"/>
              <a:t>생성값</a:t>
            </a:r>
            <a:r>
              <a:rPr lang="ko-KR" altLang="en-US" sz="2400" b="1" dirty="0"/>
              <a:t> 간의 상관관계</a:t>
            </a:r>
            <a:r>
              <a:rPr lang="en-US" altLang="ko-KR" sz="24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56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93201-D8DE-FC42-A189-BA41CFB2C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441C-0C4C-AD81-371A-113E5FFF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sz="4000" b="1" i="0" dirty="0">
                <a:solidFill>
                  <a:srgbClr val="002060"/>
                </a:solidFill>
                <a:effectLst/>
              </a:rPr>
              <a:t>NIST</a:t>
            </a:r>
            <a:r>
              <a:rPr lang="ko-KR" altLang="en-US" sz="4000" b="1" i="0" dirty="0">
                <a:solidFill>
                  <a:srgbClr val="002060"/>
                </a:solidFill>
                <a:effectLst/>
              </a:rPr>
              <a:t> </a:t>
            </a:r>
            <a:r>
              <a:rPr lang="en-US" altLang="ko-KR" sz="4000" b="1" i="0" dirty="0">
                <a:solidFill>
                  <a:srgbClr val="002060"/>
                </a:solidFill>
                <a:effectLst/>
              </a:rPr>
              <a:t>SP</a:t>
            </a:r>
            <a:r>
              <a:rPr lang="ko-KR" altLang="en-US" sz="4000" b="1" i="0" dirty="0">
                <a:solidFill>
                  <a:srgbClr val="002060"/>
                </a:solidFill>
                <a:effectLst/>
              </a:rPr>
              <a:t> </a:t>
            </a:r>
            <a:r>
              <a:rPr lang="en-US" altLang="ko-KR" sz="4000" b="1" i="0" dirty="0">
                <a:solidFill>
                  <a:srgbClr val="002060"/>
                </a:solidFill>
                <a:effectLst/>
              </a:rPr>
              <a:t>800-22</a:t>
            </a:r>
            <a:r>
              <a:rPr lang="ko-KR" altLang="en-US" sz="4000" b="1" i="0" dirty="0">
                <a:solidFill>
                  <a:srgbClr val="002060"/>
                </a:solidFill>
                <a:effectLst/>
              </a:rPr>
              <a:t> </a:t>
            </a:r>
            <a:r>
              <a:rPr lang="en-US" altLang="ko-KR" sz="4000" b="1" i="0" dirty="0">
                <a:solidFill>
                  <a:srgbClr val="002060"/>
                </a:solidFill>
                <a:effectLst/>
              </a:rPr>
              <a:t>test suite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1D3303-E44C-8AD1-46AE-173C416A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14D52-6D08-7898-BEC7-D8E68B6E0B8F}"/>
              </a:ext>
            </a:extLst>
          </p:cNvPr>
          <p:cNvSpPr txBox="1"/>
          <p:nvPr/>
        </p:nvSpPr>
        <p:spPr>
          <a:xfrm>
            <a:off x="737427" y="1593497"/>
            <a:ext cx="6530955" cy="3671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0</a:t>
            </a:r>
            <a:r>
              <a:rPr lang="ko-KR" altLang="en-US" sz="2400" b="1" dirty="0"/>
              <a:t>과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의 빈도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전체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블록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0(</a:t>
            </a:r>
            <a:r>
              <a:rPr lang="ko-KR" altLang="en-US" sz="2400" b="1" dirty="0"/>
              <a:t>또는 </a:t>
            </a:r>
            <a:r>
              <a:rPr lang="en-US" altLang="ko-KR" sz="2400" b="1" dirty="0"/>
              <a:t>1)</a:t>
            </a:r>
            <a:r>
              <a:rPr lang="ko-KR" altLang="en-US" sz="2400" b="1" dirty="0"/>
              <a:t>로만 이루어진 시퀀스</a:t>
            </a:r>
            <a:r>
              <a:rPr lang="en-US" altLang="ko-KR" sz="2400" b="1" dirty="0"/>
              <a:t>(Run)</a:t>
            </a:r>
            <a:r>
              <a:rPr lang="ko-KR" altLang="en-US" sz="2400" b="1" dirty="0"/>
              <a:t>의 개수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선형 복잡도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패턴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누적 합 랜덤 워크의 편차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69587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33C8E-F5AE-2F5D-0465-9C1E4562C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5F186-CEA4-FAEF-040A-DEB578F3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sz="4000" b="1" i="0" dirty="0">
                <a:solidFill>
                  <a:srgbClr val="002060"/>
                </a:solidFill>
                <a:effectLst/>
              </a:rPr>
              <a:t>Correlation test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95F3C9-A031-104F-4E76-CE58476B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3B014-24CA-B4F1-5C05-2D583B67CC03}"/>
              </a:ext>
            </a:extLst>
          </p:cNvPr>
          <p:cNvSpPr txBox="1"/>
          <p:nvPr/>
        </p:nvSpPr>
        <p:spPr>
          <a:xfrm>
            <a:off x="387232" y="1055958"/>
            <a:ext cx="8066632" cy="2193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인접 문자의 상관 관계 → 암호 시스템의 확산 특성 평가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100</a:t>
            </a:r>
            <a:r>
              <a:rPr lang="ko-KR" altLang="en-US" sz="2400" b="1" dirty="0"/>
              <a:t>개의 </a:t>
            </a:r>
            <a:r>
              <a:rPr lang="ko-KR" altLang="en-US" sz="2400" b="1" dirty="0" err="1"/>
              <a:t>평문</a:t>
            </a:r>
            <a:r>
              <a:rPr lang="en-US" altLang="ko-KR" sz="2400" b="1" dirty="0"/>
              <a:t>(101010…1010</a:t>
            </a:r>
            <a:r>
              <a:rPr lang="ko-KR" altLang="en-US" sz="2400" b="1" dirty="0"/>
              <a:t>에서 단일 비트 </a:t>
            </a:r>
            <a:r>
              <a:rPr lang="en-US" altLang="ko-KR" sz="2400" b="1" dirty="0"/>
              <a:t>toggling)</a:t>
            </a:r>
          </a:p>
          <a:p>
            <a:pPr lvl="1">
              <a:lnSpc>
                <a:spcPct val="200000"/>
              </a:lnSpc>
            </a:pPr>
            <a:r>
              <a:rPr lang="ko-KR" altLang="en-US" sz="2400" b="1" dirty="0"/>
              <a:t>→ </a:t>
            </a:r>
            <a:r>
              <a:rPr lang="en-US" altLang="ko-KR" sz="2400" b="1" dirty="0"/>
              <a:t>100</a:t>
            </a:r>
            <a:r>
              <a:rPr lang="ko-KR" altLang="en-US" sz="2400" b="1" dirty="0"/>
              <a:t>개의 암호문에 대해 상관계수 값 측정</a:t>
            </a:r>
            <a:endParaRPr lang="en-US" altLang="ko-KR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F282AF-CB68-124E-4F13-5BC640F91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497" y="3429000"/>
            <a:ext cx="6799006" cy="31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B1924-28A7-B58D-C805-128E9F675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C206F-FCED-39B5-BDEF-DFD699A6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sz="4000" dirty="0">
                <a:solidFill>
                  <a:srgbClr val="002060"/>
                </a:solidFill>
              </a:rPr>
              <a:t>Key sensitivity</a:t>
            </a:r>
            <a:endParaRPr lang="en-US" altLang="ko-KR" sz="4000" b="1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6276F-1160-BC2B-3B41-9371FF65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CC3AE-CB42-968B-DD8E-2D18C8CB2A2E}"/>
              </a:ext>
            </a:extLst>
          </p:cNvPr>
          <p:cNvSpPr txBox="1"/>
          <p:nvPr/>
        </p:nvSpPr>
        <p:spPr>
          <a:xfrm>
            <a:off x="474780" y="1081544"/>
            <a:ext cx="9921114" cy="2931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비밀키에서 </a:t>
            </a:r>
            <a:r>
              <a:rPr lang="en-US" altLang="ko-KR" sz="2400" b="1" dirty="0"/>
              <a:t>1bit </a:t>
            </a:r>
            <a:r>
              <a:rPr lang="ko-KR" altLang="en-US" sz="2400" b="1" dirty="0"/>
              <a:t>변화가 암호문에 미치는 영향 확인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N-bit </a:t>
            </a:r>
            <a:r>
              <a:rPr lang="ko-KR" altLang="en-US" sz="2400" b="1" dirty="0"/>
              <a:t>비밀키의 </a:t>
            </a:r>
            <a:r>
              <a:rPr lang="en-US" altLang="ko-KR" sz="2400" b="1" dirty="0"/>
              <a:t>1bit </a:t>
            </a:r>
            <a:r>
              <a:rPr lang="ko-KR" altLang="en-US" sz="2400" b="1" dirty="0"/>
              <a:t>변경</a:t>
            </a:r>
            <a:endParaRPr lang="en-US" altLang="ko-KR" sz="2400" b="1" dirty="0"/>
          </a:p>
          <a:p>
            <a:pPr lvl="1">
              <a:lnSpc>
                <a:spcPct val="200000"/>
              </a:lnSpc>
            </a:pPr>
            <a:r>
              <a:rPr lang="ko-KR" altLang="en-US" sz="2400" b="1" dirty="0"/>
              <a:t>→ 동일한 </a:t>
            </a:r>
            <a:r>
              <a:rPr lang="ko-KR" altLang="en-US" sz="2400" b="1" dirty="0" err="1"/>
              <a:t>평문에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개의 비밀키로 생성된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개의 암호문 비교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H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두 암호문의 </a:t>
            </a:r>
            <a:r>
              <a:rPr lang="ko-KR" altLang="en-US" sz="2400" b="1" dirty="0" err="1"/>
              <a:t>해밍거리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/ </a:t>
            </a:r>
            <a:r>
              <a:rPr lang="ko-KR" altLang="en-US" sz="2400" b="1" dirty="0"/>
              <a:t>암호문의 전체 </a:t>
            </a:r>
            <a:r>
              <a:rPr lang="ko-KR" altLang="en-US" sz="2400" b="1" dirty="0" err="1"/>
              <a:t>비트수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(Avalanche Effect)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1BEAC7-35BF-257B-51CD-DE929CE20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43" y="3926172"/>
            <a:ext cx="6586143" cy="293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5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4DB73-D0FF-26CB-AC9B-645D1CC6B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F1A60-0771-C055-D8A0-5335CDBC4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sz="4000" dirty="0">
                <a:solidFill>
                  <a:srgbClr val="002060"/>
                </a:solidFill>
              </a:rPr>
              <a:t>Key sensitivity</a:t>
            </a:r>
            <a:endParaRPr lang="en-US" altLang="ko-KR" sz="4000" b="1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F2FCBD-CBA9-0FDC-AECE-32D3F605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43A3E-23B0-1B2B-9BDF-E3285E368358}"/>
              </a:ext>
            </a:extLst>
          </p:cNvPr>
          <p:cNvSpPr txBox="1"/>
          <p:nvPr/>
        </p:nvSpPr>
        <p:spPr>
          <a:xfrm>
            <a:off x="474780" y="1081544"/>
            <a:ext cx="10371750" cy="2193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비밀키에서 </a:t>
            </a:r>
            <a:r>
              <a:rPr lang="en-US" altLang="ko-KR" sz="2400" b="1" dirty="0"/>
              <a:t>1bit </a:t>
            </a:r>
            <a:r>
              <a:rPr lang="ko-KR" altLang="en-US" sz="2400" b="1" dirty="0"/>
              <a:t>변화가 암호문에 미치는 영향 확인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N-bit </a:t>
            </a:r>
            <a:r>
              <a:rPr lang="ko-KR" altLang="en-US" sz="2400" b="1" dirty="0"/>
              <a:t>비밀키의 </a:t>
            </a:r>
            <a:r>
              <a:rPr lang="en-US" altLang="ko-KR" sz="2400" b="1" dirty="0"/>
              <a:t>1bit </a:t>
            </a:r>
            <a:r>
              <a:rPr lang="ko-KR" altLang="en-US" sz="2400" b="1" dirty="0"/>
              <a:t>변경</a:t>
            </a:r>
            <a:endParaRPr lang="en-US" altLang="ko-KR" sz="2400" b="1" dirty="0"/>
          </a:p>
          <a:p>
            <a:pPr lvl="1">
              <a:lnSpc>
                <a:spcPct val="200000"/>
              </a:lnSpc>
            </a:pPr>
            <a:r>
              <a:rPr lang="ko-KR" altLang="en-US" sz="2400" b="1" dirty="0"/>
              <a:t>→ 동일한 암호문에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개의 비밀키로 해독된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개의 </a:t>
            </a:r>
            <a:r>
              <a:rPr lang="ko-KR" altLang="en-US" sz="2400" b="1" dirty="0" err="1"/>
              <a:t>평문의</a:t>
            </a:r>
            <a:r>
              <a:rPr lang="ko-KR" altLang="en-US" sz="2400" b="1" dirty="0"/>
              <a:t> 상관계수 측정</a:t>
            </a:r>
            <a:endParaRPr lang="en-US" altLang="ko-KR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835126-B0C5-9E97-1B77-C60CCABF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22" y="3444272"/>
            <a:ext cx="6809556" cy="30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0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31904</TotalTime>
  <Words>302</Words>
  <Application>Microsoft Office PowerPoint</Application>
  <PresentationFormat>와이드스크린</PresentationFormat>
  <Paragraphs>62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Wingdings</vt:lpstr>
      <vt:lpstr>Office 테마</vt:lpstr>
      <vt:lpstr>Security Analysis</vt:lpstr>
      <vt:lpstr>A chaos-based block cipher based on an enhanced logistic map and simultaneous confusion-diffusion operations</vt:lpstr>
      <vt:lpstr>Ciphertext randomness testing</vt:lpstr>
      <vt:lpstr>Ciphertext randomness testing</vt:lpstr>
      <vt:lpstr>NIST SP 800-22 test suite</vt:lpstr>
      <vt:lpstr>NIST SP 800-22 test suite</vt:lpstr>
      <vt:lpstr>Correlation test</vt:lpstr>
      <vt:lpstr>Key sensitivity</vt:lpstr>
      <vt:lpstr>Key sensitivity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1226</cp:revision>
  <dcterms:created xsi:type="dcterms:W3CDTF">2023-03-06T16:32:37Z</dcterms:created>
  <dcterms:modified xsi:type="dcterms:W3CDTF">2024-11-25T08:24:20Z</dcterms:modified>
</cp:coreProperties>
</file>