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3"/>
  </p:notesMasterIdLst>
  <p:sldIdLst>
    <p:sldId id="256" r:id="rId2"/>
    <p:sldId id="74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743" r:id="rId14"/>
    <p:sldId id="732" r:id="rId15"/>
    <p:sldId id="733" r:id="rId16"/>
    <p:sldId id="739" r:id="rId17"/>
    <p:sldId id="740" r:id="rId18"/>
    <p:sldId id="734" r:id="rId19"/>
    <p:sldId id="735" r:id="rId20"/>
    <p:sldId id="737" r:id="rId21"/>
    <p:sldId id="73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 autoAdjust="0"/>
    <p:restoredTop sz="93848" autoAdjust="0"/>
  </p:normalViewPr>
  <p:slideViewPr>
    <p:cSldViewPr snapToGrid="0">
      <p:cViewPr>
        <p:scale>
          <a:sx n="68" d="100"/>
          <a:sy n="68" d="100"/>
        </p:scale>
        <p:origin x="1498" y="5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4:57.8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260 103 1608 0 0,'-21'1'2162'0'0,"18"0"-2114"0"0,1-1 0 0 0,0 0 0 0 0,-1 1 0 0 0,1-1 0 0 0,-1 0 0 0 0,1 0-1 0 0,-1 0 1 0 0,1 0 0 0 0,0-1 0 0 0,-1 1 0 0 0,1-1 0 0 0,-1 0 0 0 0,1 1 0 0 0,0-1 0 0 0,0 0 0 0 0,-1 0 0 0 0,1 0 0 0 0,0-1 0 0 0,0 1 0 0 0,0 0 0 0 0,0-1 0 0 0,0 1 0 0 0,1-1 0 0 0,-1 0 0 0 0,-2-3 0 0 0,-32-44 192 0 0,29 40-111 0 0,-1 2 271 0 0,-8 16-334 0 0,14-8 21 0 0,0 1-1 0 0,0-1 1 0 0,0 0 0 0 0,0 0 0 0 0,0 1-1 0 0,0-1 1 0 0,0-1 0 0 0,-1 1 0 0 0,1 0 0 0 0,0 0-1 0 0,0-1 1 0 0,-1 1 0 0 0,1-1 0 0 0,-1 0-1 0 0,1 0 1 0 0,-5 0 0 0 0,-62-11 9887 0 0,69 12-9901 0 0,2 0 20 0 0,-1 0-1 0 0,1 0 1 0 0,-1 0-1 0 0,1 0 1 0 0,-1 0-1 0 0,1 0 1 0 0,0-1-1 0 0,-1 1 0 0 0,1 0 1 0 0,0-1-1 0 0,0 0 1 0 0,-1 1-1 0 0,1-1 1 0 0,0 0-1 0 0,0 0 1 0 0,0 0-1 0 0,-1 0 0 0 0,1 0 1 0 0,0 0-1 0 0,0-1 1 0 0,0 1-1 0 0,3-2 1 0 0,40-12 569 0 0,-30 9-538 0 0,0 0 0 0 0,1 1 0 0 0,-1 1 0 0 0,1 1 0 0 0,-1 0 0 0 0,1 0 0 0 0,29 3 0 0 0,-6 3 97 0 0,75 17 1 0 0,-91-17-150 0 0,0-2-1 0 0,1 0 1 0 0,41-3 0 0 0,14 1 89 0 0,-43 2-152 0 0,96 2 491 0 0,-113-5-416 0 0,0 0-1 0 0,0-2 0 0 0,0 0 1 0 0,-1-2-1 0 0,19-6 1 0 0,-29 8-80 0 0,-1 1 0 0 0,1 0 1 0 0,0 0-1 0 0,0 0 1 0 0,0 1-1 0 0,0 0 1 0 0,0 1-1 0 0,14 0 1 0 0,-15 3-118 0 0,-6-2 13 0 0,0-1 0 0 0,0 1 0 0 0,0-1-1 0 0,0 1 1 0 0,-1-1 0 0 0,1 1 0 0 0,0-1 0 0 0,0 0-1 0 0,0 0 1 0 0,0 1 0 0 0,0-1 0 0 0,0 0 0 0 0,0 0-1 0 0,0 0 1 0 0,0 0 0 0 0,0 0 0 0 0,1 0 0 0 0,-1 0 0 0 0,0-1-1 0 0,1 1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4:54:59.1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48 6257 0 0,'23'-4'7877'0'0,"-11"4"-7409"0"0,-1-1 0 0 0,1 0 0 0 0,19-6 0 0 0,-9 0-114 0 0,1 1 0 0 0,-1 0-1 0 0,1 2 1 0 0,46-2 0 0 0,-18 1 166 0 0,-40 5-434 0 0,-1 0 0 0 0,1 1 0 0 0,0 0 0 0 0,-1 1 1 0 0,1 0-1 0 0,-1 1 0 0 0,0 0 0 0 0,12 5 0 0 0,-9-3 134 0 0,1-1-1 0 0,0 0 0 0 0,20 2 0 0 0,3-2 108 0 0,-9-1-91 0 0,-1-1 0 0 0,1-1 0 0 0,49-4 0 0 0,182-28 1051 0 0,-250 30-1278 0 0,-1 0 0 0 0,1 1 0 0 0,0 0 0 0 0,0 0 0 0 0,0 1 0 0 0,-1 1 0 0 0,1-1 0 0 0,0 1 0 0 0,-1 1 0 0 0,0 0 0 0 0,1 0 0 0 0,12 7 0 0 0,1 1 1660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3FC25-8032-5593-5425-4C827C82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8A9CF3-6D8B-241A-4C91-A0A4FA6BE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1D7071-5092-E222-406B-B93BC3F4D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Cpu</a:t>
            </a:r>
            <a:r>
              <a:rPr lang="en-US" altLang="ko-KR" dirty="0"/>
              <a:t> release 2017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5663B-0367-64B5-55D3-81848CB87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665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5FC81-AF75-83C4-C5DC-192F8E2D5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59AE2C-8494-B4D4-B50F-883231EF3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6E3D5D-F847-1E54-8B63-C1646A644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FFAB7E-D63F-31DA-0B22-A62339964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0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2AC78-DD0F-4505-9B66-DA41861CF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AAF07D-4AAF-821A-30FC-79EAA5AB2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53781C-E6DA-BD95-FEC3-9397B73AC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1603B9-273F-37A3-CA6B-C5AEA61B4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6603D-F067-C428-BFCC-BF63EFCAA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D96E1C-AD9E-73B3-B04A-E3A2B9D669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0C7583-879C-8529-5E8B-D843377BA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953B7-3D70-75FD-045A-EF1079170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0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C1831-DF0E-B57D-7226-6D204731E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567CE9-29B9-B45C-0B63-A7D308670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4F37EE-3CFB-7BC2-0A96-6F2A65F13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HKD and TGM</a:t>
            </a:r>
          </a:p>
          <a:p>
            <a:r>
              <a:rPr lang="en-US" altLang="ko-KR" dirty="0"/>
              <a:t>Is it novel..?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FEDA54-232E-3A30-07A6-4C42E816D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1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96616-9514-F366-24A5-FBAC1E52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EC0096-0FA2-896C-D3CF-75CE90A9A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264C23-6728-38DF-976D-31A3996EC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D2EBA-D49F-0DCD-B28C-B517002C8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11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87925-43FA-FF7B-06DC-8FADB113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2A1CEA-F7AC-E5C5-9FB5-27768A999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2CC69D-8F6D-3AAC-3808-66933C856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DA9C8-CC2A-3FE1-016D-9B3CEB529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91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EFBBB-F61B-72CF-B5A3-51E3CE0B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E552F4-B2EC-994F-270F-97937B400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6B3F7D-2D11-8B9F-4E97-E88245AC3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6D6AA2-E253-6CA0-EE66-A8EB00F5E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546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67A99-7C1F-E95A-62C9-5232E51B8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C3413F-D461-26D6-C029-DC021B0BBA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4D9B1D-D22B-FAC6-1265-CDB0F915A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8C7A79-F561-1DAD-11F9-41F12C168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32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AC708-120B-10B7-3ED8-7CBC4CE6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B3008E-755A-CD52-6C5D-DAE7D0896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F4BCB3-7E6E-EE1E-6E55-39330DB02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A2922A-A1E6-B616-B1A9-5995EFA0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E3F82-A181-4390-955A-B6F18D5C975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55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Sunghyun Lee, </a:t>
            </a:r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523279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SlimSAM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and ESAM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03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26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4CF523-248C-82EE-DAC5-AE34A38BB9A3}"/>
              </a:ext>
            </a:extLst>
          </p:cNvPr>
          <p:cNvSpPr txBox="1"/>
          <p:nvPr/>
        </p:nvSpPr>
        <p:spPr>
          <a:xfrm>
            <a:off x="6507332" y="3657118"/>
            <a:ext cx="5684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0" i="0" dirty="0" err="1">
                <a:solidFill>
                  <a:schemeClr val="bg1"/>
                </a:solidFill>
                <a:effectLst/>
                <a:latin typeface="system-ui"/>
              </a:rPr>
              <a:t>SlimSAM</a:t>
            </a:r>
            <a:r>
              <a:rPr lang="en-US" altLang="ko-KR" sz="1400" b="0" i="0" dirty="0">
                <a:solidFill>
                  <a:schemeClr val="bg1"/>
                </a:solidFill>
                <a:effectLst/>
                <a:latin typeface="system-ui"/>
              </a:rPr>
              <a:t>: 0.1% Data Makes Segment Anything Slim(2024)</a:t>
            </a:r>
          </a:p>
          <a:p>
            <a:pPr algn="r"/>
            <a:r>
              <a:rPr lang="en-US" altLang="ko-KR" sz="1400" b="0" i="0" dirty="0">
                <a:solidFill>
                  <a:schemeClr val="bg1"/>
                </a:solidFill>
                <a:effectLst/>
                <a:latin typeface="system-ui"/>
              </a:rPr>
              <a:t>Efficient SAM for Medical Image Analysis(2023) 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C79DB-369D-0BE1-4EDB-F4F02FCB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Overview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676ED-3309-19A9-CDEE-680C433A7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C2285C-A0A6-A3B7-DFF1-DDAF79C08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31" y="1111812"/>
            <a:ext cx="8899326" cy="502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78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A05BD-F6EF-E8CA-7B1A-14A68D8B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76BF4-B8F2-EE66-2057-16FBB409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A3C054-F0C0-4658-AF4D-8BC09E9FE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1" t="12082" r="13329" b="46875"/>
          <a:stretch/>
        </p:blipFill>
        <p:spPr>
          <a:xfrm>
            <a:off x="1696719" y="985520"/>
            <a:ext cx="7219873" cy="573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1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D580D-03C1-6753-D81D-D5C37B95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00740-284F-5178-5A41-3648A021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D50880-FC3E-D659-6A65-1E92386C5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8" t="53264" r="21501" b="20881"/>
          <a:stretch/>
        </p:blipFill>
        <p:spPr>
          <a:xfrm>
            <a:off x="1104677" y="1260629"/>
            <a:ext cx="8933870" cy="501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7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1C1AC-0846-164D-CD77-01BF874EC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4F9A09-F16E-35A6-CCDC-872BCAEC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29EA-0CD1-5600-9FD2-64B9F965D834}"/>
              </a:ext>
            </a:extLst>
          </p:cNvPr>
          <p:cNvSpPr txBox="1"/>
          <p:nvPr/>
        </p:nvSpPr>
        <p:spPr>
          <a:xfrm>
            <a:off x="3399034" y="2516827"/>
            <a:ext cx="5393932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b="1" dirty="0">
                <a:solidFill>
                  <a:prstClr val="black"/>
                </a:solidFill>
                <a:latin typeface="Arial"/>
              </a:rPr>
              <a:t>ESAM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677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9D426-CD41-CF34-2383-8D8B8BC2B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34830-4820-D4CC-A874-D5A7A321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ESAM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B2F2F-1EB9-76A1-704C-F8885CAFF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8CCDA-C427-FB32-D3EB-05FE6458AD06}"/>
              </a:ext>
            </a:extLst>
          </p:cNvPr>
          <p:cNvSpPr txBox="1"/>
          <p:nvPr/>
        </p:nvSpPr>
        <p:spPr>
          <a:xfrm>
            <a:off x="525392" y="1289288"/>
            <a:ext cx="111258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i="1" dirty="0"/>
              <a:t>Efficient SAM for Medical Image Analysis, </a:t>
            </a:r>
            <a:r>
              <a:rPr lang="en-US" altLang="ko-KR" sz="2000" i="1" dirty="0" err="1"/>
              <a:t>Yingwei</a:t>
            </a:r>
            <a:r>
              <a:rPr lang="en-US" altLang="ko-KR" sz="2000" i="1" dirty="0"/>
              <a:t> Zhao 2023. (Anonymous Submission)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메디컬 장비들과 같이 한정된 자원의 </a:t>
            </a:r>
            <a:r>
              <a:rPr lang="en-US" altLang="ko-KR" sz="2000" dirty="0"/>
              <a:t>CPU </a:t>
            </a:r>
            <a:r>
              <a:rPr lang="ko-KR" altLang="en-US" sz="2000" dirty="0"/>
              <a:t>환경 특화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기존 연구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MobileSAM</a:t>
            </a:r>
            <a:r>
              <a:rPr lang="en-US" altLang="ko-KR" sz="2000" dirty="0"/>
              <a:t> </a:t>
            </a:r>
            <a:r>
              <a:rPr lang="ko-KR" altLang="en-US" sz="2000" dirty="0"/>
              <a:t>등은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en-US" altLang="ko-KR" sz="2000" dirty="0"/>
              <a:t>CPU </a:t>
            </a:r>
            <a:r>
              <a:rPr lang="ko-KR" altLang="en-US" sz="2000" dirty="0"/>
              <a:t>환경에서 </a:t>
            </a:r>
            <a:r>
              <a:rPr lang="en-US" altLang="ko-KR" sz="2000" dirty="0"/>
              <a:t>low</a:t>
            </a:r>
            <a:r>
              <a:rPr lang="ko-KR" altLang="en-US" sz="2000" dirty="0"/>
              <a:t> </a:t>
            </a:r>
            <a:r>
              <a:rPr lang="en-US" altLang="ko-KR" sz="2000" dirty="0"/>
              <a:t>inference speed</a:t>
            </a:r>
          </a:p>
          <a:p>
            <a:endParaRPr lang="en-US" altLang="ko-KR" sz="2000" dirty="0"/>
          </a:p>
          <a:p>
            <a:r>
              <a:rPr lang="en-US" altLang="ko-KR" sz="2000" dirty="0"/>
              <a:t>Image encoder - EfficientFormerV2</a:t>
            </a:r>
          </a:p>
          <a:p>
            <a:r>
              <a:rPr lang="en-US" altLang="ko-KR" sz="2000" dirty="0"/>
              <a:t>Key idea – HKD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39DBFA-4653-C067-03FE-B73C14624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890" y="2486032"/>
            <a:ext cx="6730088" cy="40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2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20D99-BED0-FAD8-9CAF-A33D4B96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381E7-60D0-A7C7-ECF2-A6B27B01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ESAM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DEA06-E05F-3004-99AB-E58792366B92}"/>
              </a:ext>
            </a:extLst>
          </p:cNvPr>
          <p:cNvSpPr txBox="1"/>
          <p:nvPr/>
        </p:nvSpPr>
        <p:spPr>
          <a:xfrm>
            <a:off x="525392" y="1407819"/>
            <a:ext cx="111258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Key idea 1: Holistic Knowledge Distillation(HKD)</a:t>
            </a:r>
          </a:p>
          <a:p>
            <a:r>
              <a:rPr lang="en-US" altLang="ko-KR" sz="2000" b="1" dirty="0"/>
              <a:t>Step 1: Attention distillation - FGD method [1]</a:t>
            </a:r>
          </a:p>
          <a:p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CEB4EC-4307-30E9-4103-79FE75FF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04" t="71021" r="5597" b="10753"/>
          <a:stretch/>
        </p:blipFill>
        <p:spPr>
          <a:xfrm>
            <a:off x="2854337" y="5066216"/>
            <a:ext cx="6555477" cy="6009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F3546C-7386-C12D-619C-C2CB6691E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06" y="2549631"/>
            <a:ext cx="3596952" cy="18442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46EDEB-CB19-F827-E431-B91A119FC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74" y="2619579"/>
            <a:ext cx="3476305" cy="16236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C579EB-4863-5B7E-2E9E-040AB2F737F4}"/>
              </a:ext>
            </a:extLst>
          </p:cNvPr>
          <p:cNvSpPr txBox="1"/>
          <p:nvPr/>
        </p:nvSpPr>
        <p:spPr>
          <a:xfrm>
            <a:off x="1113515" y="279926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Spatial(S)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6933B-84CE-5EEA-2A13-41885A7AF9F9}"/>
              </a:ext>
            </a:extLst>
          </p:cNvPr>
          <p:cNvSpPr txBox="1"/>
          <p:nvPr/>
        </p:nvSpPr>
        <p:spPr>
          <a:xfrm>
            <a:off x="1113515" y="376139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Channel(C)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C844D3-4999-DDBF-ED64-FC427EC690BA}"/>
              </a:ext>
            </a:extLst>
          </p:cNvPr>
          <p:cNvCxnSpPr>
            <a:cxnSpLocks/>
          </p:cNvCxnSpPr>
          <p:nvPr/>
        </p:nvCxnSpPr>
        <p:spPr>
          <a:xfrm>
            <a:off x="874059" y="3429000"/>
            <a:ext cx="9628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17D9F-F24F-17C4-F3DD-2451D2B6F712}"/>
                  </a:ext>
                </a:extLst>
              </p:cNvPr>
              <p:cNvSpPr txBox="1"/>
              <p:nvPr/>
            </p:nvSpPr>
            <p:spPr>
              <a:xfrm>
                <a:off x="3149817" y="2203197"/>
                <a:ext cx="10518975" cy="374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G = attention maps, F = feature,  A = attention masks,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 err="1"/>
                  <a:t>softmax</a:t>
                </a:r>
                <a:r>
                  <a:rPr lang="en-US" altLang="ko-KR" dirty="0"/>
                  <a:t>, T= temperature</a:t>
                </a:r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817D9F-F24F-17C4-F3DD-2451D2B6F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17" y="2203197"/>
                <a:ext cx="10518975" cy="374454"/>
              </a:xfrm>
              <a:prstGeom prst="rect">
                <a:avLst/>
              </a:prstGeom>
              <a:blipFill>
                <a:blip r:embed="rId6"/>
                <a:stretch>
                  <a:fillRect l="-522" t="-8065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D1F43CB-1FD2-6F96-86D6-668339B449C0}"/>
              </a:ext>
            </a:extLst>
          </p:cNvPr>
          <p:cNvSpPr txBox="1"/>
          <p:nvPr/>
        </p:nvSpPr>
        <p:spPr>
          <a:xfrm>
            <a:off x="2140367" y="5784184"/>
            <a:ext cx="8000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Attention loss= spatial attention masks loss + channel attention masks loss</a:t>
            </a:r>
            <a:endParaRPr lang="ko-KR" altLang="en-US" dirty="0"/>
          </a:p>
          <a:p>
            <a:r>
              <a:rPr lang="en-US" altLang="ko-KR" dirty="0"/>
              <a:t>    (L1 loss)</a:t>
            </a:r>
            <a:endParaRPr lang="ko-KR" altLang="en-US" dirty="0"/>
          </a:p>
        </p:txBody>
      </p:sp>
      <p:sp>
        <p:nvSpPr>
          <p:cNvPr id="31" name="바닥글 개체 틀 30">
            <a:extLst>
              <a:ext uri="{FF2B5EF4-FFF2-40B4-BE49-F238E27FC236}">
                <a16:creationId xmlns:a16="http://schemas.microsoft.com/office/drawing/2014/main" id="{5682775B-9568-2697-25D2-EF9360C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[</a:t>
            </a:r>
            <a:r>
              <a:rPr lang="en-US" altLang="ko-KR" dirty="0"/>
              <a:t>1</a:t>
            </a:r>
            <a:r>
              <a:rPr lang="ko-KR" altLang="en-US" dirty="0"/>
              <a:t>] </a:t>
            </a:r>
            <a:r>
              <a:rPr lang="ko-KR" altLang="en-US" dirty="0" err="1"/>
              <a:t>Z</a:t>
            </a:r>
            <a:r>
              <a:rPr lang="ko-KR" altLang="en-US" dirty="0"/>
              <a:t>. </a:t>
            </a:r>
            <a:r>
              <a:rPr lang="ko-KR" altLang="en-US" dirty="0" err="1"/>
              <a:t>Yang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., CVPR, 2022</a:t>
            </a:r>
          </a:p>
        </p:txBody>
      </p:sp>
    </p:spTree>
    <p:extLst>
      <p:ext uri="{BB962C8B-B14F-4D97-AF65-F5344CB8AC3E}">
        <p14:creationId xmlns:p14="http://schemas.microsoft.com/office/powerpoint/2010/main" val="249200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8E784-5A93-DC93-EDB5-E3DEEF4C5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BDF5C-0296-F21A-FB68-B1C7F444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FGD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DB2C2-B3F3-9ABB-B56A-84E73C056167}"/>
              </a:ext>
            </a:extLst>
          </p:cNvPr>
          <p:cNvSpPr txBox="1"/>
          <p:nvPr/>
        </p:nvSpPr>
        <p:spPr>
          <a:xfrm>
            <a:off x="525392" y="1407819"/>
            <a:ext cx="111258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Focal and Global Distillation(FGD) [1]</a:t>
            </a:r>
          </a:p>
          <a:p>
            <a:r>
              <a:rPr lang="en-US" altLang="ko-KR" sz="2000" b="1" dirty="0"/>
              <a:t>Purpose: better object detection</a:t>
            </a:r>
          </a:p>
          <a:p>
            <a:endParaRPr lang="en-US" altLang="ko-KR" sz="2000" b="1" dirty="0"/>
          </a:p>
          <a:p>
            <a:endParaRPr lang="en-US" altLang="ko-KR" sz="2000" dirty="0"/>
          </a:p>
          <a:p>
            <a:r>
              <a:rPr lang="en-US" altLang="ko-KR" sz="2000" dirty="0"/>
              <a:t>Focal Distillation </a:t>
            </a:r>
          </a:p>
          <a:p>
            <a:r>
              <a:rPr lang="en-US" altLang="ko-KR" sz="2000" dirty="0"/>
              <a:t>	- foreground and background </a:t>
            </a:r>
            <a:r>
              <a:rPr lang="ko-KR" altLang="en-US" sz="2000" dirty="0"/>
              <a:t>분리</a:t>
            </a:r>
            <a:endParaRPr lang="en-US" altLang="ko-KR" sz="2000" dirty="0"/>
          </a:p>
          <a:p>
            <a:r>
              <a:rPr lang="en-US" altLang="ko-KR" sz="2000" dirty="0"/>
              <a:t>		- background</a:t>
            </a:r>
            <a:r>
              <a:rPr lang="ko-KR" altLang="en-US" sz="2000" dirty="0"/>
              <a:t>에서의 차이보다 </a:t>
            </a:r>
            <a:r>
              <a:rPr lang="en-US" altLang="ko-KR" sz="2000" dirty="0"/>
              <a:t>foreground</a:t>
            </a:r>
            <a:r>
              <a:rPr lang="ko-KR" altLang="en-US" sz="2000" dirty="0"/>
              <a:t>에서의 차이가 더 중요하기 때문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- student</a:t>
            </a:r>
            <a:r>
              <a:rPr lang="ko-KR" altLang="en-US" sz="2000" dirty="0"/>
              <a:t> </a:t>
            </a:r>
            <a:r>
              <a:rPr lang="en-US" altLang="ko-KR" sz="2000" dirty="0"/>
              <a:t>model</a:t>
            </a:r>
            <a:r>
              <a:rPr lang="ko-KR" altLang="en-US" sz="2000" dirty="0"/>
              <a:t>이 중요한 </a:t>
            </a:r>
            <a:r>
              <a:rPr lang="en-US" altLang="ko-KR" sz="2000" dirty="0"/>
              <a:t>pixel</a:t>
            </a:r>
            <a:r>
              <a:rPr lang="ko-KR" altLang="en-US" sz="2000" dirty="0"/>
              <a:t>과 </a:t>
            </a:r>
            <a:r>
              <a:rPr lang="en-US" altLang="ko-KR" sz="2000" dirty="0"/>
              <a:t>channel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집중하도록 함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- </a:t>
            </a:r>
            <a:r>
              <a:rPr lang="ko-KR" altLang="en-US" sz="2000" dirty="0"/>
              <a:t>따라서 앞선 </a:t>
            </a:r>
            <a:r>
              <a:rPr lang="en-US" altLang="ko-KR" sz="2000" dirty="0"/>
              <a:t>attention distillation</a:t>
            </a:r>
            <a:r>
              <a:rPr lang="ko-KR" altLang="en-US" sz="2000" dirty="0"/>
              <a:t>에 적용됨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Global</a:t>
            </a:r>
            <a:r>
              <a:rPr lang="ko-KR" altLang="en-US" sz="2000" dirty="0"/>
              <a:t> </a:t>
            </a:r>
            <a:r>
              <a:rPr lang="en-US" altLang="ko-KR" sz="2000" dirty="0"/>
              <a:t>Distillation</a:t>
            </a:r>
          </a:p>
          <a:p>
            <a:r>
              <a:rPr lang="en-US" altLang="ko-KR" sz="2000" dirty="0"/>
              <a:t>	- focal distillation</a:t>
            </a:r>
            <a:r>
              <a:rPr lang="ko-KR" altLang="en-US" sz="2000" dirty="0"/>
              <a:t>에서 빠진 </a:t>
            </a:r>
            <a:r>
              <a:rPr lang="en-US" altLang="ko-KR" sz="2000" dirty="0"/>
              <a:t>global </a:t>
            </a:r>
            <a:r>
              <a:rPr lang="ko-KR" altLang="en-US" sz="2000" dirty="0"/>
              <a:t>정보를 보완</a:t>
            </a:r>
            <a:endParaRPr lang="en-US" altLang="ko-KR" sz="2000" dirty="0"/>
          </a:p>
          <a:p>
            <a:r>
              <a:rPr lang="en-US" altLang="ko-KR" sz="2000" dirty="0"/>
              <a:t>	- find relations between the pixels</a:t>
            </a:r>
          </a:p>
          <a:p>
            <a:endParaRPr lang="en-US" altLang="ko-KR" sz="2000" dirty="0"/>
          </a:p>
        </p:txBody>
      </p:sp>
      <p:sp>
        <p:nvSpPr>
          <p:cNvPr id="31" name="바닥글 개체 틀 30">
            <a:extLst>
              <a:ext uri="{FF2B5EF4-FFF2-40B4-BE49-F238E27FC236}">
                <a16:creationId xmlns:a16="http://schemas.microsoft.com/office/drawing/2014/main" id="{609B8621-BDD3-B8B0-FFD0-9F9068726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[</a:t>
            </a:r>
            <a:r>
              <a:rPr lang="en-US" altLang="ko-KR" dirty="0"/>
              <a:t>1</a:t>
            </a:r>
            <a:r>
              <a:rPr lang="ko-KR" altLang="en-US" dirty="0"/>
              <a:t>] </a:t>
            </a:r>
            <a:r>
              <a:rPr lang="ko-KR" altLang="en-US" dirty="0" err="1"/>
              <a:t>Z</a:t>
            </a:r>
            <a:r>
              <a:rPr lang="ko-KR" altLang="en-US" dirty="0"/>
              <a:t>. </a:t>
            </a:r>
            <a:r>
              <a:rPr lang="ko-KR" altLang="en-US" dirty="0" err="1"/>
              <a:t>Yang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., CVPR, 2022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6BE064-054A-7B43-3FBE-667F7A98A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804" y="1230674"/>
            <a:ext cx="4530356" cy="156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9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56911-F870-7E4E-0134-D6C5CF8AB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60EE7-A870-FF76-40A6-E591026AC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FGD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B5913A-E85D-15EB-183B-3F9902D8EBBD}"/>
              </a:ext>
            </a:extLst>
          </p:cNvPr>
          <p:cNvSpPr txBox="1"/>
          <p:nvPr/>
        </p:nvSpPr>
        <p:spPr>
          <a:xfrm>
            <a:off x="677792" y="3558174"/>
            <a:ext cx="11125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Attention Maps [2]</a:t>
            </a:r>
          </a:p>
        </p:txBody>
      </p:sp>
      <p:sp>
        <p:nvSpPr>
          <p:cNvPr id="31" name="바닥글 개체 틀 30">
            <a:extLst>
              <a:ext uri="{FF2B5EF4-FFF2-40B4-BE49-F238E27FC236}">
                <a16:creationId xmlns:a16="http://schemas.microsoft.com/office/drawing/2014/main" id="{C8273D04-5209-C046-BFC4-58E5BD5E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[</a:t>
            </a:r>
            <a:r>
              <a:rPr lang="en-US" altLang="ko-KR" dirty="0"/>
              <a:t>1</a:t>
            </a:r>
            <a:r>
              <a:rPr lang="ko-KR" altLang="en-US" dirty="0"/>
              <a:t>] </a:t>
            </a:r>
            <a:r>
              <a:rPr lang="ko-KR" altLang="en-US" dirty="0" err="1"/>
              <a:t>Z</a:t>
            </a:r>
            <a:r>
              <a:rPr lang="ko-KR" altLang="en-US" dirty="0"/>
              <a:t>. </a:t>
            </a:r>
            <a:r>
              <a:rPr lang="ko-KR" altLang="en-US" dirty="0" err="1"/>
              <a:t>Yang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., CVPR, 2022</a:t>
            </a:r>
            <a:endParaRPr lang="en-US" altLang="ko-KR" dirty="0"/>
          </a:p>
          <a:p>
            <a:r>
              <a:rPr lang="en-US" altLang="ko-KR" dirty="0"/>
              <a:t>[2] S. </a:t>
            </a:r>
            <a:r>
              <a:rPr lang="en-US" altLang="ko-KR" dirty="0" err="1"/>
              <a:t>Zagoruyko</a:t>
            </a:r>
            <a:r>
              <a:rPr lang="en-US" altLang="ko-KR" dirty="0"/>
              <a:t> et al., </a:t>
            </a:r>
            <a:r>
              <a:rPr lang="en-US" altLang="ko-KR" dirty="0" err="1"/>
              <a:t>arXiv</a:t>
            </a:r>
            <a:r>
              <a:rPr lang="en-US" altLang="ko-KR" dirty="0"/>
              <a:t>, 2016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AC300A-67B0-F204-7AD8-8BE07138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958" y="136525"/>
            <a:ext cx="6514884" cy="31422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47ABFE-8C51-4E4B-F619-BA0667B83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47" y="2969212"/>
            <a:ext cx="7871706" cy="27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A8BC1-E330-16A9-DEF8-A15AB74A2944}"/>
              </a:ext>
            </a:extLst>
          </p:cNvPr>
          <p:cNvSpPr txBox="1"/>
          <p:nvPr/>
        </p:nvSpPr>
        <p:spPr>
          <a:xfrm>
            <a:off x="677792" y="1560219"/>
            <a:ext cx="11125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Spatial and Channel attention masks [1]</a:t>
            </a:r>
          </a:p>
        </p:txBody>
      </p:sp>
    </p:spTree>
    <p:extLst>
      <p:ext uri="{BB962C8B-B14F-4D97-AF65-F5344CB8AC3E}">
        <p14:creationId xmlns:p14="http://schemas.microsoft.com/office/powerpoint/2010/main" val="1240474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F5BC9-55C4-155F-B9C8-FE0A6DD7D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45AFD-342A-2C54-A238-7EA607AE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ESAM – Holistic KD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A1376-0028-4B69-DDA2-08840AEC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B0D6D-3398-EDFB-EE5E-C3AE28F11FB4}"/>
              </a:ext>
            </a:extLst>
          </p:cNvPr>
          <p:cNvSpPr txBox="1"/>
          <p:nvPr/>
        </p:nvSpPr>
        <p:spPr>
          <a:xfrm>
            <a:off x="525392" y="1407819"/>
            <a:ext cx="111258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/>
              <a:t>Key idea 1: Holistic Knowledge Distillation(HKD)</a:t>
            </a:r>
          </a:p>
          <a:p>
            <a:r>
              <a:rPr lang="en-US" altLang="ko-KR" sz="2000" b="1" dirty="0"/>
              <a:t>Step 2: Channel-wise Distillation [3]</a:t>
            </a:r>
          </a:p>
          <a:p>
            <a:r>
              <a:rPr lang="en-US" altLang="ko-KR" sz="2000" b="1" dirty="0"/>
              <a:t>	</a:t>
            </a:r>
          </a:p>
          <a:p>
            <a:r>
              <a:rPr lang="en-US" altLang="ko-KR" sz="2000" b="1" dirty="0"/>
              <a:t>	</a:t>
            </a:r>
          </a:p>
          <a:p>
            <a:r>
              <a:rPr lang="en-US" altLang="ko-KR" sz="2000" b="1" dirty="0"/>
              <a:t>	</a:t>
            </a:r>
            <a:r>
              <a:rPr lang="en-US" altLang="ko-KR" sz="2000" dirty="0" err="1"/>
              <a:t>Kullback-Leibler</a:t>
            </a:r>
            <a:r>
              <a:rPr lang="en-US" altLang="ko-KR" sz="2000" dirty="0"/>
              <a:t> (KL) divergence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FB9BA4-6DD0-0FC2-B544-09B5F8F5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004"/>
          <a:stretch/>
        </p:blipFill>
        <p:spPr>
          <a:xfrm>
            <a:off x="2294836" y="3050868"/>
            <a:ext cx="7907940" cy="2530059"/>
          </a:xfrm>
          <a:prstGeom prst="rect">
            <a:avLst/>
          </a:prstGeom>
        </p:spPr>
      </p:pic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953FEF71-8D83-7A56-1001-6501C530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[</a:t>
            </a:r>
            <a:r>
              <a:rPr lang="en-US" altLang="ko-KR" dirty="0"/>
              <a:t>3</a:t>
            </a:r>
            <a:r>
              <a:rPr lang="ko-KR" altLang="en-US" dirty="0"/>
              <a:t>] </a:t>
            </a:r>
            <a:r>
              <a:rPr lang="ko-KR" altLang="en-US" dirty="0" err="1"/>
              <a:t>Z</a:t>
            </a:r>
            <a:r>
              <a:rPr lang="ko-KR" altLang="en-US" dirty="0"/>
              <a:t>. </a:t>
            </a:r>
            <a:r>
              <a:rPr lang="ko-KR" altLang="en-US" dirty="0" err="1"/>
              <a:t>Yang</a:t>
            </a:r>
            <a:r>
              <a:rPr lang="ko-KR" altLang="en-US" dirty="0"/>
              <a:t> </a:t>
            </a:r>
            <a:r>
              <a:rPr lang="ko-KR" altLang="en-US" dirty="0" err="1"/>
              <a:t>et</a:t>
            </a:r>
            <a:r>
              <a:rPr lang="ko-KR" altLang="en-US" dirty="0"/>
              <a:t> </a:t>
            </a:r>
            <a:r>
              <a:rPr lang="ko-KR" altLang="en-US" dirty="0" err="1"/>
              <a:t>al</a:t>
            </a:r>
            <a:r>
              <a:rPr lang="ko-KR" altLang="en-US" dirty="0"/>
              <a:t>., CVPR, 2022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BE4F99-9521-3630-78B1-83E64AE6E1A5}"/>
                  </a:ext>
                </a:extLst>
              </p:cNvPr>
              <p:cNvSpPr txBox="1"/>
              <p:nvPr/>
            </p:nvSpPr>
            <p:spPr>
              <a:xfrm>
                <a:off x="7917920" y="2629453"/>
                <a:ext cx="2284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ko-KR" i="1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activation function</a:t>
                </a:r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ABE4F99-9521-3630-78B1-83E64AE6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7920" y="2629453"/>
                <a:ext cx="2284856" cy="276999"/>
              </a:xfrm>
              <a:prstGeom prst="rect">
                <a:avLst/>
              </a:prstGeom>
              <a:blipFill>
                <a:blip r:embed="rId4"/>
                <a:stretch>
                  <a:fillRect l="-3733" t="-28261" r="-56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18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E0429-8DB8-89E2-F4B1-2F1DAF3B2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5A9BB-628B-5DC7-23E2-6BC7DC99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ESAM – Holistic KD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271F7F-B5C6-F643-2172-89CCC953E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96323A-B22B-E8B6-21D3-41CA3E9C3B4E}"/>
              </a:ext>
            </a:extLst>
          </p:cNvPr>
          <p:cNvSpPr txBox="1"/>
          <p:nvPr/>
        </p:nvSpPr>
        <p:spPr>
          <a:xfrm>
            <a:off x="525392" y="1407819"/>
            <a:ext cx="11125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Key idea 1: Holistic Knowledge Distillation(HKD)</a:t>
            </a:r>
          </a:p>
          <a:p>
            <a:endParaRPr lang="en-US" altLang="ko-KR" sz="2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1DB36A-67A4-8B5F-6523-8FBD8C3853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0900" b="49198"/>
          <a:stretch/>
        </p:blipFill>
        <p:spPr>
          <a:xfrm>
            <a:off x="3082481" y="3792392"/>
            <a:ext cx="5398109" cy="832359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F0A500A-28FD-237D-BE07-8C3322082804}"/>
              </a:ext>
            </a:extLst>
          </p:cNvPr>
          <p:cNvGrpSpPr/>
          <p:nvPr/>
        </p:nvGrpSpPr>
        <p:grpSpPr>
          <a:xfrm>
            <a:off x="2649343" y="2871308"/>
            <a:ext cx="7482996" cy="452715"/>
            <a:chOff x="3066787" y="3428999"/>
            <a:chExt cx="7482996" cy="4527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DDC72F8-9E09-FFFD-BF59-851D7119A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0000" r="12749" b="24327"/>
            <a:stretch/>
          </p:blipFill>
          <p:spPr>
            <a:xfrm>
              <a:off x="3066787" y="3428999"/>
              <a:ext cx="5286057" cy="42063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968955-03ED-89C5-E4F7-6618DBF6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9219" t="74327" r="12268"/>
            <a:stretch/>
          </p:blipFill>
          <p:spPr>
            <a:xfrm>
              <a:off x="8216487" y="3461083"/>
              <a:ext cx="2333296" cy="42063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3960052-5956-CC3A-344E-25A045092007}"/>
              </a:ext>
            </a:extLst>
          </p:cNvPr>
          <p:cNvSpPr txBox="1"/>
          <p:nvPr/>
        </p:nvSpPr>
        <p:spPr>
          <a:xfrm>
            <a:off x="3965714" y="2146762"/>
            <a:ext cx="6166625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	</a:t>
            </a:r>
          </a:p>
          <a:p>
            <a:r>
              <a:rPr lang="en-US" altLang="ko-KR" sz="2000" dirty="0"/>
              <a:t>Step 1		Step 2</a:t>
            </a:r>
          </a:p>
          <a:p>
            <a:endParaRPr lang="en-US" altLang="ko-KR" sz="2000" dirty="0"/>
          </a:p>
          <a:p>
            <a:r>
              <a:rPr lang="en-US" altLang="ko-KR" sz="2000" dirty="0"/>
              <a:t>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9D0D8D-ACDF-5D9A-2824-C2017F2650D7}"/>
              </a:ext>
            </a:extLst>
          </p:cNvPr>
          <p:cNvSpPr txBox="1"/>
          <p:nvPr/>
        </p:nvSpPr>
        <p:spPr>
          <a:xfrm>
            <a:off x="5578624" y="4419511"/>
            <a:ext cx="11125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- Pooling in different scales(k)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8C9FF7C-1502-6607-7F44-566A35751DC4}"/>
              </a:ext>
            </a:extLst>
          </p:cNvPr>
          <p:cNvGrpSpPr/>
          <p:nvPr/>
        </p:nvGrpSpPr>
        <p:grpSpPr>
          <a:xfrm>
            <a:off x="2809496" y="5574061"/>
            <a:ext cx="7714165" cy="400110"/>
            <a:chOff x="2809496" y="5574061"/>
            <a:chExt cx="7714165" cy="400110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95D5F48-31E4-F2D9-0EA8-70015A945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780" b="44341"/>
            <a:stretch/>
          </p:blipFill>
          <p:spPr>
            <a:xfrm>
              <a:off x="2809496" y="5574061"/>
              <a:ext cx="5538257" cy="40011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0E9E2CB-1441-AF5E-0931-3C994B6EA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54201" t="53438" r="8955" b="-967"/>
            <a:stretch/>
          </p:blipFill>
          <p:spPr>
            <a:xfrm>
              <a:off x="8286750" y="5606146"/>
              <a:ext cx="2236911" cy="34166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651E2BF-A19E-DB06-AA2E-941305277D13}"/>
              </a:ext>
            </a:extLst>
          </p:cNvPr>
          <p:cNvSpPr txBox="1"/>
          <p:nvPr/>
        </p:nvSpPr>
        <p:spPr>
          <a:xfrm>
            <a:off x="3905251" y="5856558"/>
            <a:ext cx="6166625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Feature map distil     output mask distill</a:t>
            </a:r>
          </a:p>
        </p:txBody>
      </p:sp>
    </p:spTree>
    <p:extLst>
      <p:ext uri="{BB962C8B-B14F-4D97-AF65-F5344CB8AC3E}">
        <p14:creationId xmlns:p14="http://schemas.microsoft.com/office/powerpoint/2010/main" val="141325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3FC1A-7F79-1C50-159F-074B0F1A8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5B0CD6-1C01-B72B-CE8E-CA5407F1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68262-FE9D-4ED1-2964-DFB3D46BCC1E}"/>
              </a:ext>
            </a:extLst>
          </p:cNvPr>
          <p:cNvSpPr txBox="1"/>
          <p:nvPr/>
        </p:nvSpPr>
        <p:spPr>
          <a:xfrm>
            <a:off x="3399034" y="2516827"/>
            <a:ext cx="5393932" cy="102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b="1" dirty="0" err="1">
                <a:solidFill>
                  <a:prstClr val="black"/>
                </a:solidFill>
                <a:latin typeface="Arial"/>
              </a:rPr>
              <a:t>SlimSAM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768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E511F-DAE1-FE66-FB8A-294BDFC81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1AC80-8C7A-2B5F-2005-EDFCC5B7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ESAM – Results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08C1A9-48F3-30C0-58FE-9B7F4E24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7300DB-FA1D-C1E1-1EEA-FDA74138F15C}"/>
              </a:ext>
            </a:extLst>
          </p:cNvPr>
          <p:cNvSpPr txBox="1"/>
          <p:nvPr/>
        </p:nvSpPr>
        <p:spPr>
          <a:xfrm>
            <a:off x="525392" y="1407819"/>
            <a:ext cx="1112583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Medical datasets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ISIC2018: 2594 </a:t>
            </a:r>
            <a:r>
              <a:rPr lang="ko-KR" altLang="en-US" sz="2000" dirty="0"/>
              <a:t>피부 사진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Kvasir: 8000 </a:t>
            </a:r>
            <a:r>
              <a:rPr lang="ko-KR" altLang="en-US" sz="2000" dirty="0"/>
              <a:t>내시경 사진</a:t>
            </a:r>
            <a:r>
              <a:rPr lang="en-US" altLang="ko-KR" sz="2000" dirty="0"/>
              <a:t>, 8 classes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CVC-</a:t>
            </a:r>
            <a:r>
              <a:rPr lang="en-US" altLang="ko-KR" sz="2000" dirty="0" err="1"/>
              <a:t>ClinicDB</a:t>
            </a:r>
            <a:r>
              <a:rPr lang="en-US" altLang="ko-KR" sz="2000" dirty="0"/>
              <a:t>: 612 </a:t>
            </a:r>
            <a:r>
              <a:rPr lang="ko-KR" altLang="en-US" sz="2000" dirty="0"/>
              <a:t>대장내시경 사진</a:t>
            </a:r>
            <a:r>
              <a:rPr lang="en-US" altLang="ko-KR" sz="2000" dirty="0"/>
              <a:t>, (384X288)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4AAFCE-EF16-033E-A2F3-891F3B366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07" y="1158711"/>
            <a:ext cx="5276830" cy="2373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BFED0-EBE1-72F1-88EC-D7EACA09C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807" y="3999882"/>
            <a:ext cx="4839119" cy="16994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42114B-2BDA-8B0B-3F88-52C5A397F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60" y="3485713"/>
            <a:ext cx="4549534" cy="23395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24402AB-7724-B9DB-7B6C-59E101341A4D}"/>
                  </a:ext>
                </a:extLst>
              </p14:cNvPr>
              <p14:cNvContentPartPr/>
              <p14:nvPr/>
            </p14:nvContentPartPr>
            <p14:xfrm>
              <a:off x="4788650" y="5254850"/>
              <a:ext cx="367920" cy="385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24402AB-7724-B9DB-7B6C-59E101341A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35010" y="5146850"/>
                <a:ext cx="4755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A73E6B6E-1879-493F-7001-A19D775AF67D}"/>
                  </a:ext>
                </a:extLst>
              </p14:cNvPr>
              <p14:cNvContentPartPr/>
              <p14:nvPr/>
            </p14:nvContentPartPr>
            <p14:xfrm>
              <a:off x="4832210" y="5564810"/>
              <a:ext cx="390240" cy="18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A73E6B6E-1879-493F-7001-A19D775AF6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8570" y="5457170"/>
                <a:ext cx="49788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176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A9FDC-5CD2-F74C-2D14-84DE82B0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7BAD9-0CD3-4E1F-BB7B-6B4634EB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B3DA8A-9C09-B062-D3F2-6A3D7D27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36E57-F90E-408A-B1D8-FC5493EAAE16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AC11F-2552-BFF2-16A1-14877E0DFDF4}"/>
              </a:ext>
            </a:extLst>
          </p:cNvPr>
          <p:cNvSpPr txBox="1"/>
          <p:nvPr/>
        </p:nvSpPr>
        <p:spPr>
          <a:xfrm>
            <a:off x="525392" y="1407819"/>
            <a:ext cx="111258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28A96A-0A74-07A1-EB74-0CB09681142F}"/>
              </a:ext>
            </a:extLst>
          </p:cNvPr>
          <p:cNvSpPr txBox="1"/>
          <p:nvPr/>
        </p:nvSpPr>
        <p:spPr>
          <a:xfrm>
            <a:off x="525392" y="1407819"/>
            <a:ext cx="111258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[1] Z. Yang, Z. Li, X. Jiang, Y. Gong, Z. Yuan, D. Zhao, and C. Yuan, “Focal and global knowledge distillation for detectors,” in Proceedings of the IEEE/CVF Conference on Computer Vision and Pattern Recognition, 2022, pp. 4643–4652.</a:t>
            </a:r>
          </a:p>
          <a:p>
            <a:endParaRPr lang="en-US" altLang="ko-KR" sz="1400" dirty="0"/>
          </a:p>
          <a:p>
            <a:r>
              <a:rPr lang="en-US" altLang="ko-KR" sz="1400" dirty="0"/>
              <a:t>[2] Sergey </a:t>
            </a:r>
            <a:r>
              <a:rPr lang="en-US" altLang="ko-KR" sz="1400" dirty="0" err="1"/>
              <a:t>Zagoruyko</a:t>
            </a:r>
            <a:r>
              <a:rPr lang="en-US" altLang="ko-KR" sz="1400" dirty="0"/>
              <a:t> and Nikos </a:t>
            </a:r>
            <a:r>
              <a:rPr lang="en-US" altLang="ko-KR" sz="1400" dirty="0" err="1"/>
              <a:t>Komodakis</a:t>
            </a:r>
            <a:r>
              <a:rPr lang="en-US" altLang="ko-KR" sz="1400" dirty="0"/>
              <a:t>. Paying more attention to attention: Improving the performance of convolutional neural networks via attention transfer. </a:t>
            </a:r>
            <a:r>
              <a:rPr lang="en-US" altLang="ko-KR" sz="1400" dirty="0" err="1"/>
              <a:t>arXiv</a:t>
            </a:r>
            <a:r>
              <a:rPr lang="en-US" altLang="ko-KR" sz="1400" dirty="0"/>
              <a:t> preprint arXiv:1612.03928, 2016.</a:t>
            </a:r>
          </a:p>
          <a:p>
            <a:endParaRPr lang="en-US" altLang="ko-KR" sz="1400" dirty="0"/>
          </a:p>
          <a:p>
            <a:r>
              <a:rPr lang="en-US" altLang="ko-KR" sz="1400" dirty="0"/>
              <a:t>[3] C. Shu, Y. Liu, J. Gao, Z. Yan, and C. Shen, “Channel-wise knowledge distillation for dense prediction,” in Proceedings of the IEEE/CVF International Conference on Computer Vision, 2021, pp. 5311–5320. </a:t>
            </a:r>
          </a:p>
          <a:p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08299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126427-6F6B-E045-AAA3-5F87686A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Problem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3BB130-EA43-2708-2133-8F95030F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F62F5-E165-F441-CB52-BA8C82F847D7}"/>
              </a:ext>
            </a:extLst>
          </p:cNvPr>
          <p:cNvSpPr txBox="1"/>
          <p:nvPr/>
        </p:nvSpPr>
        <p:spPr>
          <a:xfrm>
            <a:off x="790113" y="1331650"/>
            <a:ext cx="102004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Segment Anything Model(SAM)</a:t>
            </a:r>
            <a:r>
              <a:rPr lang="ko-KR" altLang="en-US" dirty="0"/>
              <a:t>은 매우 큰 모델 크기와 </a:t>
            </a:r>
            <a:r>
              <a:rPr lang="ko-KR" altLang="en-US" dirty="0" err="1"/>
              <a:t>계산량</a:t>
            </a:r>
            <a:r>
              <a:rPr lang="ko-KR" altLang="en-US" dirty="0"/>
              <a:t> 때문에 모바일이나 </a:t>
            </a:r>
            <a:r>
              <a:rPr lang="ko-KR" altLang="en-US" dirty="0" err="1"/>
              <a:t>엣지</a:t>
            </a:r>
            <a:r>
              <a:rPr lang="ko-KR" altLang="en-US" dirty="0"/>
              <a:t> 디바이스에서 사용하기 어렵다는 한계가 있음</a:t>
            </a:r>
            <a:r>
              <a:rPr lang="en-US" altLang="ko-KR" dirty="0"/>
              <a:t>. </a:t>
            </a:r>
            <a:r>
              <a:rPr lang="ko-KR" altLang="en-US" dirty="0"/>
              <a:t>이 문제를 해결하기 위해 최근에는 </a:t>
            </a:r>
            <a:r>
              <a:rPr lang="en-US" altLang="ko-KR" dirty="0"/>
              <a:t>SAM</a:t>
            </a:r>
            <a:r>
              <a:rPr lang="ko-KR" altLang="en-US" dirty="0"/>
              <a:t>을 압축하려는 시도가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MobileSAM</a:t>
            </a:r>
            <a:r>
              <a:rPr lang="en-US" altLang="ko-KR" dirty="0"/>
              <a:t>: </a:t>
            </a:r>
            <a:r>
              <a:rPr lang="en-US" altLang="ko-KR" dirty="0" err="1"/>
              <a:t>TinyViT</a:t>
            </a:r>
            <a:r>
              <a:rPr lang="en-US" altLang="ko-KR" dirty="0"/>
              <a:t> </a:t>
            </a:r>
            <a:r>
              <a:rPr lang="ko-KR" altLang="en-US" dirty="0"/>
              <a:t>같은 경량 비전 트랜스포머 사용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EdgeSAM</a:t>
            </a:r>
            <a:r>
              <a:rPr lang="en-US" altLang="ko-KR" dirty="0"/>
              <a:t>, </a:t>
            </a:r>
            <a:r>
              <a:rPr lang="en-US" altLang="ko-KR" dirty="0" err="1"/>
              <a:t>EfficientSAM</a:t>
            </a:r>
            <a:r>
              <a:rPr lang="en-US" altLang="ko-KR" dirty="0"/>
              <a:t>: Knowledge Distillation, MAE </a:t>
            </a:r>
            <a:r>
              <a:rPr lang="ko-KR" altLang="en-US" dirty="0"/>
              <a:t>구조 등 활용</a:t>
            </a:r>
            <a:endParaRPr lang="en-US" altLang="ko-KR" dirty="0"/>
          </a:p>
          <a:p>
            <a:r>
              <a:rPr lang="ko-KR" altLang="en-US" dirty="0"/>
              <a:t>하지만 이를 모두 새로운 네트워크를 </a:t>
            </a:r>
            <a:r>
              <a:rPr lang="en-US" altLang="ko-KR" dirty="0"/>
              <a:t>"</a:t>
            </a:r>
            <a:r>
              <a:rPr lang="ko-KR" altLang="en-US" dirty="0"/>
              <a:t>처음부터 다시 학습</a:t>
            </a:r>
            <a:r>
              <a:rPr lang="en-US" altLang="ko-KR" dirty="0"/>
              <a:t>(scratch training)"</a:t>
            </a:r>
            <a:r>
              <a:rPr lang="ko-KR" altLang="en-US" dirty="0"/>
              <a:t>해야 하며</a:t>
            </a:r>
            <a:r>
              <a:rPr lang="en-US" altLang="ko-KR" dirty="0"/>
              <a:t>, </a:t>
            </a:r>
            <a:r>
              <a:rPr lang="ko-KR" altLang="en-US" dirty="0"/>
              <a:t>그에 따라 많은 데이터와 연산 자원이 필요함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SAM </a:t>
            </a:r>
            <a:r>
              <a:rPr lang="ko-KR" altLang="en-US" dirty="0"/>
              <a:t>압축법들은 </a:t>
            </a:r>
            <a:r>
              <a:rPr lang="en-US" altLang="ko-KR" dirty="0"/>
              <a:t>pretrained SAM</a:t>
            </a:r>
            <a:r>
              <a:rPr lang="ko-KR" altLang="en-US" dirty="0"/>
              <a:t>의 지식을 충분히 활용하지 못함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일반적인 </a:t>
            </a:r>
            <a:r>
              <a:rPr lang="en-US" altLang="ko-KR" dirty="0"/>
              <a:t>pruning </a:t>
            </a:r>
            <a:r>
              <a:rPr lang="ko-KR" altLang="en-US" dirty="0"/>
              <a:t>기술을 쓰면 적은 데이터로도 압축할 수 있지만</a:t>
            </a:r>
            <a:r>
              <a:rPr lang="en-US" altLang="ko-KR" dirty="0"/>
              <a:t>, </a:t>
            </a:r>
            <a:r>
              <a:rPr lang="ko-KR" altLang="en-US" dirty="0"/>
              <a:t>성능이 급격히 떨어짐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pruning </a:t>
            </a:r>
            <a:r>
              <a:rPr lang="ko-KR" altLang="en-US" dirty="0"/>
              <a:t>비율이 클 때는 더욱 심함 </a:t>
            </a:r>
          </a:p>
        </p:txBody>
      </p:sp>
    </p:spTree>
    <p:extLst>
      <p:ext uri="{BB962C8B-B14F-4D97-AF65-F5344CB8AC3E}">
        <p14:creationId xmlns:p14="http://schemas.microsoft.com/office/powerpoint/2010/main" val="321278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EDA5A-746F-EF6E-279B-998F7AFB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Goal &amp; Solution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951381-4AA2-B5B4-5FAC-27211C5D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D5AB7-5580-CD22-96E1-B12D68BE4D07}"/>
              </a:ext>
            </a:extLst>
          </p:cNvPr>
          <p:cNvSpPr txBox="1"/>
          <p:nvPr/>
        </p:nvSpPr>
        <p:spPr>
          <a:xfrm>
            <a:off x="867438" y="3007302"/>
            <a:ext cx="988972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Solution</a:t>
            </a:r>
          </a:p>
          <a:p>
            <a:endParaRPr lang="en-US" altLang="ko-KR" dirty="0"/>
          </a:p>
          <a:p>
            <a:r>
              <a:rPr lang="en-US" altLang="ko-KR" dirty="0"/>
              <a:t>1. Disturbed Taylor Importance</a:t>
            </a:r>
          </a:p>
          <a:p>
            <a:r>
              <a:rPr lang="ko-KR" altLang="en-US" sz="1400" dirty="0"/>
              <a:t>기존의 </a:t>
            </a:r>
            <a:r>
              <a:rPr lang="en-US" altLang="ko-KR" sz="1400" dirty="0"/>
              <a:t>Taylor </a:t>
            </a:r>
            <a:r>
              <a:rPr lang="ko-KR" altLang="en-US" sz="1400" dirty="0"/>
              <a:t>기반 </a:t>
            </a:r>
            <a:r>
              <a:rPr lang="en-US" altLang="ko-KR" sz="1400" dirty="0"/>
              <a:t>pruning</a:t>
            </a:r>
            <a:r>
              <a:rPr lang="ko-KR" altLang="en-US" sz="1400" dirty="0"/>
              <a:t>은 정확한 라벨이 있어야 하지만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SlimSAM</a:t>
            </a:r>
            <a:r>
              <a:rPr lang="ko-KR" altLang="en-US" sz="1400" dirty="0"/>
              <a:t>은 라벨이 없어도 중요한 </a:t>
            </a:r>
            <a:r>
              <a:rPr lang="en-US" altLang="ko-KR" sz="1400" dirty="0"/>
              <a:t>Parameter</a:t>
            </a:r>
            <a:r>
              <a:rPr lang="ko-KR" altLang="en-US" sz="1400" dirty="0"/>
              <a:t>를 추정할 수 있도록 </a:t>
            </a:r>
            <a:r>
              <a:rPr lang="en-US" altLang="ko-KR" sz="1400" dirty="0"/>
              <a:t>Noise</a:t>
            </a:r>
            <a:r>
              <a:rPr lang="ko-KR" altLang="en-US" sz="1400" dirty="0"/>
              <a:t>를 준 </a:t>
            </a:r>
            <a:r>
              <a:rPr lang="en-US" altLang="ko-KR" sz="1400" dirty="0"/>
              <a:t>image embedding </a:t>
            </a:r>
            <a:r>
              <a:rPr lang="ko-KR" altLang="en-US" sz="1400" dirty="0"/>
              <a:t>기준으로 </a:t>
            </a:r>
            <a:r>
              <a:rPr lang="en-US" altLang="ko-KR" sz="1400" dirty="0"/>
              <a:t>gradient</a:t>
            </a:r>
            <a:r>
              <a:rPr lang="ko-KR" altLang="en-US" sz="1400" dirty="0"/>
              <a:t>를 계산해서 </a:t>
            </a:r>
            <a:r>
              <a:rPr lang="en-US" altLang="ko-KR" sz="1400" dirty="0"/>
              <a:t>pruning </a:t>
            </a:r>
            <a:endParaRPr lang="ko-KR" altLang="en-US" sz="1400" dirty="0"/>
          </a:p>
          <a:p>
            <a:endParaRPr lang="en-US" altLang="ko-KR" sz="1400" dirty="0"/>
          </a:p>
          <a:p>
            <a:r>
              <a:rPr lang="en-US" altLang="ko-KR" dirty="0"/>
              <a:t>2. Alternate Slimming Framework</a:t>
            </a:r>
          </a:p>
          <a:p>
            <a:r>
              <a:rPr lang="ko-KR" altLang="en-US" sz="1400" dirty="0"/>
              <a:t>모델 구조를 두 부분으로 나눠서 </a:t>
            </a:r>
            <a:r>
              <a:rPr lang="ko-KR" altLang="en-US" sz="1400" dirty="0" err="1"/>
              <a:t>번갈아가며</a:t>
            </a:r>
            <a:r>
              <a:rPr lang="ko-KR" altLang="en-US" sz="1400" dirty="0"/>
              <a:t> </a:t>
            </a:r>
            <a:r>
              <a:rPr lang="en-US" altLang="ko-KR" sz="1400" dirty="0"/>
              <a:t>pruning -&gt; distillation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반복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이렇게 하면 </a:t>
            </a:r>
            <a:r>
              <a:rPr lang="en-US" altLang="ko-KR" sz="1400" dirty="0"/>
              <a:t>pruning </a:t>
            </a:r>
            <a:r>
              <a:rPr lang="ko-KR" altLang="en-US" sz="1400" dirty="0"/>
              <a:t>중 생기는 구조적 불일치나 성능 저하를 줄이고 중간 </a:t>
            </a:r>
            <a:r>
              <a:rPr lang="en-US" altLang="ko-KR" sz="1400" dirty="0"/>
              <a:t>feature</a:t>
            </a:r>
            <a:r>
              <a:rPr lang="ko-KR" altLang="en-US" sz="1400" dirty="0"/>
              <a:t>까지 잘 전달받아 지식 전이 효율을 높임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A6AE3-0471-44C5-0902-7D60CA01B9EB}"/>
              </a:ext>
            </a:extLst>
          </p:cNvPr>
          <p:cNvSpPr txBox="1"/>
          <p:nvPr/>
        </p:nvSpPr>
        <p:spPr>
          <a:xfrm>
            <a:off x="867438" y="1065321"/>
            <a:ext cx="97413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Goal</a:t>
            </a:r>
          </a:p>
          <a:p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pretrained SAM</a:t>
            </a:r>
            <a:r>
              <a:rPr lang="ko-KR" altLang="en-US" dirty="0"/>
              <a:t>의 지식을 잘 재활용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매우 높은 </a:t>
            </a:r>
            <a:r>
              <a:rPr lang="en-US" altLang="ko-KR" dirty="0"/>
              <a:t>pruning </a:t>
            </a:r>
            <a:r>
              <a:rPr lang="ko-KR" altLang="en-US" dirty="0"/>
              <a:t>비율에서도 성능이 덜 감소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기본 방법들보다 훨씬 적은 데이터와 연산 자원으로도 학습 가능 </a:t>
            </a:r>
            <a:r>
              <a:rPr lang="en-US" altLang="ko-KR" dirty="0"/>
              <a:t>-&gt; 0.1% of SA-1B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레이블이 거의 없는 상황에서도 학습 가능한 구조를 </a:t>
            </a:r>
            <a:r>
              <a:rPr lang="ko-KR" altLang="en-US" dirty="0" err="1"/>
              <a:t>만듬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6455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AB5009-66D0-77FD-8968-BD43FCD9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Disturbed Taylor Importance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4B900B-D45E-2A6F-2605-B5DA19E8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144A93-6523-CC2E-E212-CB5D387201E1}"/>
                  </a:ext>
                </a:extLst>
              </p:cNvPr>
              <p:cNvSpPr txBox="1"/>
              <p:nvPr/>
            </p:nvSpPr>
            <p:spPr>
              <a:xfrm>
                <a:off x="736847" y="1562470"/>
                <a:ext cx="10333607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기존의 </a:t>
                </a:r>
                <a:r>
                  <a:rPr lang="en-US" altLang="ko-KR" dirty="0"/>
                  <a:t>Taylor Importance</a:t>
                </a:r>
                <a:r>
                  <a:rPr lang="ko-KR" altLang="en-US" dirty="0"/>
                  <a:t> 추정은 각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제거했을 때 손실이 얼마나 증가하는지를 기준으로 그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의 중요도를 평가</a:t>
                </a:r>
                <a:endParaRPr lang="en-US" altLang="ko-KR" dirty="0"/>
              </a:p>
              <a:p>
                <a:r>
                  <a:rPr lang="ko-KR" altLang="en-US" dirty="0"/>
                  <a:t>수식적으로는 다음과 같이 근사</a:t>
                </a:r>
                <a:r>
                  <a:rPr lang="en-US" altLang="ko-KR" dirty="0"/>
                  <a:t>: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기본 </a:t>
                </a:r>
                <a:r>
                  <a:rPr lang="en-US" altLang="ko-KR" dirty="0"/>
                  <a:t>Taylor Importance</a:t>
                </a:r>
                <a:r>
                  <a:rPr lang="ko-KR" altLang="en-US" dirty="0"/>
                  <a:t>의 한계</a:t>
                </a: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Hard label </a:t>
                </a:r>
                <a:r>
                  <a:rPr lang="ko-KR" altLang="en-US" dirty="0"/>
                  <a:t>필요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altLang="ko-KR" dirty="0"/>
                  <a:t>L(</a:t>
                </a:r>
                <a:r>
                  <a:rPr lang="en-US" altLang="ko-KR" dirty="0" err="1"/>
                  <a:t>x,y</a:t>
                </a:r>
                <a:r>
                  <a:rPr lang="en-US" altLang="ko-KR" dirty="0"/>
                  <a:t>)/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계산에 </a:t>
                </a:r>
                <a:r>
                  <a:rPr lang="en-US" altLang="ko-KR" dirty="0"/>
                  <a:t>ground truth y</a:t>
                </a:r>
                <a:r>
                  <a:rPr lang="ko-KR" altLang="en-US" dirty="0"/>
                  <a:t>가 필요</a:t>
                </a:r>
                <a:endParaRPr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하지만 </a:t>
                </a:r>
                <a:r>
                  <a:rPr lang="en-US" altLang="ko-KR" dirty="0" err="1"/>
                  <a:t>SlimSAM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unlabeled</a:t>
                </a:r>
                <a:r>
                  <a:rPr lang="ko-KR" altLang="en-US" dirty="0"/>
                  <a:t>만 사용</a:t>
                </a:r>
                <a:endParaRPr lang="en-US" altLang="ko-KR" dirty="0"/>
              </a:p>
              <a:p>
                <a:r>
                  <a:rPr lang="en-US" altLang="ko-KR" dirty="0"/>
                  <a:t>2. Pruning </a:t>
                </a:r>
                <a:r>
                  <a:rPr lang="ko-KR" altLang="en-US" dirty="0"/>
                  <a:t>목표 </a:t>
                </a:r>
                <a:r>
                  <a:rPr lang="en-US" altLang="ko-KR" dirty="0"/>
                  <a:t>vs Distillation </a:t>
                </a:r>
                <a:r>
                  <a:rPr lang="ko-KR" altLang="en-US" dirty="0"/>
                  <a:t>목표 불일치</a:t>
                </a:r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Pruning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hard label </a:t>
                </a:r>
                <a:r>
                  <a:rPr lang="ko-KR" altLang="en-US" dirty="0"/>
                  <a:t>기반 </a:t>
                </a:r>
                <a:r>
                  <a:rPr lang="en-US" altLang="ko-KR" dirty="0"/>
                  <a:t>loss </a:t>
                </a:r>
                <a:r>
                  <a:rPr lang="ko-KR" altLang="en-US" dirty="0"/>
                  <a:t>최소화</a:t>
                </a:r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Distillation</a:t>
                </a:r>
                <a:r>
                  <a:rPr lang="ko-KR" altLang="en-US" dirty="0"/>
                  <a:t>은 </a:t>
                </a:r>
                <a:r>
                  <a:rPr lang="en-US" altLang="ko-KR" dirty="0"/>
                  <a:t>soft label(image embedding t)</a:t>
                </a:r>
                <a:r>
                  <a:rPr lang="ko-KR" altLang="en-US" dirty="0"/>
                  <a:t>과의 차이를 줄이는 것</a:t>
                </a:r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이 둘의 목표가 다르기 때문에</a:t>
                </a:r>
                <a:r>
                  <a:rPr lang="en-US" altLang="ko-KR" dirty="0"/>
                  <a:t>, pruning</a:t>
                </a:r>
                <a:r>
                  <a:rPr lang="ko-KR" altLang="en-US" dirty="0"/>
                  <a:t>이 잘 돼도 </a:t>
                </a:r>
                <a:r>
                  <a:rPr lang="en-US" altLang="ko-KR" dirty="0"/>
                  <a:t>distillation </a:t>
                </a:r>
                <a:r>
                  <a:rPr lang="ko-KR" altLang="en-US" dirty="0"/>
                  <a:t>성능이 떨어질 수 있음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144A93-6523-CC2E-E212-CB5D3872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47" y="1562470"/>
                <a:ext cx="10333607" cy="4247317"/>
              </a:xfrm>
              <a:prstGeom prst="rect">
                <a:avLst/>
              </a:prstGeom>
              <a:blipFill>
                <a:blip r:embed="rId2"/>
                <a:stretch>
                  <a:fillRect l="-531" t="-717" r="-4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0102127-DA23-5B22-D6C3-8C7ED82D6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075" y="2395539"/>
            <a:ext cx="20669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46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5D6-10F7-F650-81CD-FEABCDB3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Disturbed Taylor Importance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C309DA-0AA9-C8D1-D241-68C3C94F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317AF6-0AB3-1608-522E-08A5E3F171FC}"/>
                  </a:ext>
                </a:extLst>
              </p:cNvPr>
              <p:cNvSpPr txBox="1"/>
              <p:nvPr/>
            </p:nvSpPr>
            <p:spPr>
              <a:xfrm>
                <a:off x="807868" y="1633491"/>
                <a:ext cx="1061769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핵심 아이디어</a:t>
                </a:r>
                <a:r>
                  <a:rPr lang="en-US" altLang="ko-KR" dirty="0"/>
                  <a:t>: soft label </a:t>
                </a:r>
                <a:r>
                  <a:rPr lang="ko-KR" altLang="en-US" dirty="0"/>
                  <a:t>기준으로 중요도를 측정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 = F(x) :SAM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image encoder</a:t>
                </a:r>
                <a:r>
                  <a:rPr lang="ko-KR" altLang="en-US" dirty="0"/>
                  <a:t>에서 나오는 </a:t>
                </a:r>
                <a:r>
                  <a:rPr lang="en-US" altLang="ko-KR" dirty="0"/>
                  <a:t>image embedding (soft label)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gradient 0</a:t>
                </a:r>
                <a:r>
                  <a:rPr lang="ko-KR" altLang="en-US" dirty="0"/>
                  <a:t>이 되지 않도록 약간의 노이즈 </a:t>
                </a:r>
                <a:r>
                  <a:rPr lang="en-US" altLang="ko-KR" dirty="0"/>
                  <a:t>N(0,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를 더함</a:t>
                </a:r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317AF6-0AB3-1608-522E-08A5E3F1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68" y="1633491"/>
                <a:ext cx="10617693" cy="2585323"/>
              </a:xfrm>
              <a:prstGeom prst="rect">
                <a:avLst/>
              </a:prstGeom>
              <a:blipFill>
                <a:blip r:embed="rId2"/>
                <a:stretch>
                  <a:fillRect l="-517" t="-14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C6739B8-7F4F-A4B6-BD45-DB0B80B3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01" y="1996551"/>
            <a:ext cx="2781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0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40B2FB-B8E8-1991-1B64-43B0552D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Alternate Slimming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114D66-D834-A6D1-862F-DCC4E45F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7B4A5-FD8C-BCB8-7656-9DA19FB46717}"/>
              </a:ext>
            </a:extLst>
          </p:cNvPr>
          <p:cNvSpPr txBox="1"/>
          <p:nvPr/>
        </p:nvSpPr>
        <p:spPr>
          <a:xfrm>
            <a:off x="1136342" y="1882066"/>
            <a:ext cx="99962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 image encoder </a:t>
            </a:r>
            <a:r>
              <a:rPr lang="ko-KR" altLang="en-US" dirty="0"/>
              <a:t>구조를 두 부분으로 나눠서 번갈아 </a:t>
            </a:r>
            <a:r>
              <a:rPr lang="en-US" altLang="ko-KR" dirty="0"/>
              <a:t>pruning &amp; distillation </a:t>
            </a:r>
            <a:r>
              <a:rPr lang="ko-KR" altLang="en-US" dirty="0"/>
              <a:t>수행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두 부분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Embedding: </a:t>
            </a:r>
            <a:r>
              <a:rPr lang="ko-KR" altLang="en-US" dirty="0"/>
              <a:t>각 </a:t>
            </a:r>
            <a:r>
              <a:rPr lang="en-US" altLang="ko-KR" dirty="0"/>
              <a:t>block</a:t>
            </a:r>
            <a:r>
              <a:rPr lang="ko-KR" altLang="en-US" dirty="0"/>
              <a:t>의 출력 크기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Bottleneck: </a:t>
            </a:r>
            <a:r>
              <a:rPr lang="ko-KR" altLang="en-US" dirty="0"/>
              <a:t>블록 내부의 중간 </a:t>
            </a:r>
            <a:r>
              <a:rPr lang="en-US" altLang="ko-KR" dirty="0"/>
              <a:t>QKV, MLP hidden </a:t>
            </a:r>
            <a:r>
              <a:rPr lang="ko-KR" altLang="en-US" dirty="0"/>
              <a:t>크기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순서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Embedding Pruning : embedding </a:t>
            </a:r>
            <a:r>
              <a:rPr lang="ko-KR" altLang="en-US" dirty="0"/>
              <a:t>차원 먼저 </a:t>
            </a:r>
            <a:r>
              <a:rPr lang="en-US" altLang="ko-KR" dirty="0"/>
              <a:t>pruning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Bottleneck Aligning : bottleneck feature</a:t>
            </a:r>
            <a:r>
              <a:rPr lang="ko-KR" altLang="en-US" dirty="0"/>
              <a:t>를 기준으로 </a:t>
            </a:r>
            <a:r>
              <a:rPr lang="en-US" altLang="ko-KR" dirty="0"/>
              <a:t>distillation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Bottleneck Pruning : </a:t>
            </a:r>
            <a:r>
              <a:rPr lang="ko-KR" altLang="en-US" dirty="0"/>
              <a:t>중간 </a:t>
            </a:r>
            <a:r>
              <a:rPr lang="en-US" altLang="ko-KR" dirty="0"/>
              <a:t>QKV/MLP hidden pruning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Embedding Aligning : embedding feature</a:t>
            </a:r>
            <a:r>
              <a:rPr lang="ko-KR" altLang="en-US" dirty="0"/>
              <a:t>를 기준으로 다시 </a:t>
            </a:r>
            <a:r>
              <a:rPr lang="en-US" altLang="ko-KR" dirty="0"/>
              <a:t>distillation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6173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8AC7F-82BB-DED3-9A0D-AB2B1C26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Alternate Slimming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8A47E-5879-0812-09D1-9A137FC4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80C91D-2556-C4E8-5CBD-B82EED5A8205}"/>
              </a:ext>
            </a:extLst>
          </p:cNvPr>
          <p:cNvSpPr txBox="1"/>
          <p:nvPr/>
        </p:nvSpPr>
        <p:spPr>
          <a:xfrm>
            <a:off x="648069" y="1074198"/>
            <a:ext cx="319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Bottleneck Aligning 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7CFE0-8437-F038-3034-161A1E2BDFB2}"/>
              </a:ext>
            </a:extLst>
          </p:cNvPr>
          <p:cNvSpPr txBox="1"/>
          <p:nvPr/>
        </p:nvSpPr>
        <p:spPr>
          <a:xfrm>
            <a:off x="745724" y="1624614"/>
            <a:ext cx="1053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일반적인 </a:t>
            </a:r>
            <a:r>
              <a:rPr lang="en-US" altLang="ko-KR" dirty="0"/>
              <a:t>pruning</a:t>
            </a:r>
            <a:r>
              <a:rPr lang="ko-KR" altLang="en-US" dirty="0"/>
              <a:t>은 차원이 안 맞아서 중간 지식 증류</a:t>
            </a:r>
            <a:r>
              <a:rPr lang="en-US" altLang="ko-KR" dirty="0"/>
              <a:t>(hidden state alignment)</a:t>
            </a:r>
            <a:r>
              <a:rPr lang="ko-KR" altLang="en-US" dirty="0"/>
              <a:t>가 어렵지만</a:t>
            </a:r>
            <a:r>
              <a:rPr lang="en-US" altLang="ko-KR" dirty="0"/>
              <a:t>, </a:t>
            </a:r>
            <a:r>
              <a:rPr lang="en-US" altLang="ko-KR" dirty="0" err="1"/>
              <a:t>SlimSAM</a:t>
            </a:r>
            <a:r>
              <a:rPr lang="ko-KR" altLang="en-US" dirty="0"/>
              <a:t>은 구조를 나눠서 지식 증류를 진행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Embedding pruning </a:t>
            </a:r>
            <a:r>
              <a:rPr lang="ko-KR" altLang="en-US" dirty="0"/>
              <a:t>하면 </a:t>
            </a:r>
            <a:r>
              <a:rPr lang="en-US" altLang="ko-KR" dirty="0"/>
              <a:t>embedding dimension</a:t>
            </a:r>
            <a:r>
              <a:rPr lang="ko-KR" altLang="en-US" dirty="0"/>
              <a:t>이 줄어들지만</a:t>
            </a:r>
            <a:r>
              <a:rPr lang="en-US" altLang="ko-KR" dirty="0"/>
              <a:t>, bottleneck feature</a:t>
            </a:r>
            <a:r>
              <a:rPr lang="ko-KR" altLang="en-US" dirty="0"/>
              <a:t>는 차원이 아직 유지되므로 </a:t>
            </a:r>
            <a:r>
              <a:rPr lang="en-US" altLang="ko-KR" dirty="0"/>
              <a:t>bottleneck alignment </a:t>
            </a:r>
            <a:r>
              <a:rPr lang="ko-KR" altLang="en-US" dirty="0"/>
              <a:t>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88FE6F-E35E-C8D7-A2D8-56CB39B2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49" y="2824943"/>
            <a:ext cx="7419975" cy="59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CB552-6B18-91A4-6895-59C47861E406}"/>
                  </a:ext>
                </a:extLst>
              </p:cNvPr>
              <p:cNvSpPr txBox="1"/>
              <p:nvPr/>
            </p:nvSpPr>
            <p:spPr>
              <a:xfrm>
                <a:off x="887767" y="3915052"/>
                <a:ext cx="10395751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teacher/pruning</a:t>
                </a:r>
                <a:r>
                  <a:rPr lang="ko-KR" altLang="en-US" dirty="0"/>
                  <a:t>된 </a:t>
                </a:r>
                <a:r>
                  <a:rPr lang="en-US" altLang="ko-KR" dirty="0"/>
                  <a:t>student model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bottleneck feature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최종 </a:t>
                </a:r>
                <a:r>
                  <a:rPr lang="en-US" altLang="ko-KR" dirty="0"/>
                  <a:t>image embedding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MSE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) : </a:t>
                </a:r>
                <a:r>
                  <a:rPr lang="ko-KR" altLang="en-US" dirty="0"/>
                  <a:t>중간 </a:t>
                </a:r>
                <a:r>
                  <a:rPr lang="en-US" altLang="ko-KR" dirty="0"/>
                  <a:t>bottleneck feature </a:t>
                </a:r>
                <a:r>
                  <a:rPr lang="ko-KR" altLang="en-US" dirty="0"/>
                  <a:t>간의 차이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MSE</m:t>
                        </m:r>
                      </m:sub>
                    </m:sSub>
                  </m:oMath>
                </a14:m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) : </a:t>
                </a:r>
                <a:r>
                  <a:rPr lang="ko-KR" altLang="en-US" dirty="0"/>
                  <a:t>최종  </a:t>
                </a:r>
                <a:r>
                  <a:rPr lang="en-US" altLang="ko-KR" dirty="0"/>
                  <a:t>image embedding </a:t>
                </a:r>
                <a:r>
                  <a:rPr lang="ko-KR" altLang="en-US" dirty="0"/>
                  <a:t>간의 차이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: epoch</a:t>
                </a:r>
                <a:r>
                  <a:rPr lang="ko-KR" altLang="en-US" dirty="0"/>
                  <a:t>에 따라 조정되는 가중치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처음 </a:t>
                </a:r>
                <a:r>
                  <a:rPr lang="en-US" altLang="ko-KR" dirty="0"/>
                  <a:t>10 epoch </a:t>
                </a:r>
                <a:r>
                  <a:rPr lang="ko-KR" altLang="en-US" dirty="0"/>
                  <a:t>동안 </a:t>
                </a:r>
                <a:r>
                  <a:rPr lang="en-US" altLang="ko-KR" dirty="0"/>
                  <a:t>bottleneck + embedding </a:t>
                </a:r>
                <a:r>
                  <a:rPr lang="ko-KR" altLang="en-US" dirty="0"/>
                  <a:t>동시에 학습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이후에는 </a:t>
                </a:r>
                <a:r>
                  <a:rPr lang="en-US" altLang="ko-KR" dirty="0"/>
                  <a:t>embedding</a:t>
                </a:r>
                <a:r>
                  <a:rPr lang="ko-KR" altLang="en-US" dirty="0"/>
                  <a:t>에만 집중</a:t>
                </a: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2CB552-6B18-91A4-6895-59C47861E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67" y="3915052"/>
                <a:ext cx="10395751" cy="1754326"/>
              </a:xfrm>
              <a:prstGeom prst="rect">
                <a:avLst/>
              </a:prstGeom>
              <a:blipFill>
                <a:blip r:embed="rId3"/>
                <a:stretch>
                  <a:fillRect l="-411" t="-1736" b="-4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05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9418-3762-D2D7-34D8-C377197B7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E9744-FCE0-0D2B-80B8-8DEA1F83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Alternate Slimming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9C92F3-58CF-3398-9B1C-B63AAEF3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FF4E2-B45C-9545-8C7D-EF8AFE6FA46A}"/>
              </a:ext>
            </a:extLst>
          </p:cNvPr>
          <p:cNvSpPr txBox="1"/>
          <p:nvPr/>
        </p:nvSpPr>
        <p:spPr>
          <a:xfrm>
            <a:off x="648069" y="1074198"/>
            <a:ext cx="319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Embedding Aligning 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CCCFA-2811-41CC-438E-50FA9B27395F}"/>
              </a:ext>
            </a:extLst>
          </p:cNvPr>
          <p:cNvSpPr txBox="1"/>
          <p:nvPr/>
        </p:nvSpPr>
        <p:spPr>
          <a:xfrm>
            <a:off x="745724" y="1624614"/>
            <a:ext cx="10537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Bottleneck dimension</a:t>
            </a:r>
            <a:r>
              <a:rPr lang="ko-KR" altLang="en-US" dirty="0"/>
              <a:t>은 </a:t>
            </a:r>
            <a:r>
              <a:rPr lang="en-US" altLang="ko-KR" dirty="0"/>
              <a:t>block</a:t>
            </a:r>
            <a:r>
              <a:rPr lang="ko-KR" altLang="en-US" dirty="0"/>
              <a:t>별로 독립적이기 때문에 블록마다 유연하게 </a:t>
            </a:r>
            <a:r>
              <a:rPr lang="en-US" altLang="ko-KR" dirty="0"/>
              <a:t>pruning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</a:t>
            </a:r>
            <a:r>
              <a:rPr lang="en-US" altLang="ko-KR" dirty="0"/>
              <a:t>embedding</a:t>
            </a:r>
            <a:r>
              <a:rPr lang="ko-KR" altLang="en-US" dirty="0"/>
              <a:t>을 줄였기 때문에</a:t>
            </a:r>
            <a:r>
              <a:rPr lang="en-US" altLang="ko-KR" dirty="0"/>
              <a:t>, </a:t>
            </a:r>
            <a:r>
              <a:rPr lang="ko-KR" altLang="en-US" dirty="0"/>
              <a:t>나머지 불필요한 중간 구조도 제거해야 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 </a:t>
            </a:r>
            <a:r>
              <a:rPr lang="en-US" altLang="ko-KR" dirty="0"/>
              <a:t>pruning </a:t>
            </a:r>
            <a:r>
              <a:rPr lang="ko-KR" altLang="en-US" dirty="0"/>
              <a:t>비율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50%, 77%)</a:t>
            </a:r>
            <a:r>
              <a:rPr lang="ko-KR" altLang="en-US" dirty="0"/>
              <a:t>을 만족하기 위해 이 단계가 필요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900748-9BE9-7522-8433-3BCE0102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47" y="2698250"/>
            <a:ext cx="6090729" cy="897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BC9C07-7769-9AD2-352B-4480150605B6}"/>
                  </a:ext>
                </a:extLst>
              </p:cNvPr>
              <p:cNvSpPr txBox="1"/>
              <p:nvPr/>
            </p:nvSpPr>
            <p:spPr>
              <a:xfrm>
                <a:off x="745723" y="4225771"/>
                <a:ext cx="938369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 : pruning 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1, 2 </a:t>
                </a:r>
                <a:r>
                  <a:rPr lang="ko-KR" altLang="en-US" dirty="0"/>
                  <a:t>후의 각 </a:t>
                </a:r>
                <a:r>
                  <a:rPr lang="en-US" altLang="ko-KR" dirty="0"/>
                  <a:t>block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embedding feature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pruning </a:t>
                </a:r>
                <a:r>
                  <a:rPr lang="ko-KR" altLang="en-US" dirty="0"/>
                  <a:t>단계 </a:t>
                </a:r>
                <a:r>
                  <a:rPr lang="en-US" altLang="ko-KR" dirty="0"/>
                  <a:t>1,2 </a:t>
                </a:r>
                <a:r>
                  <a:rPr lang="ko-KR" altLang="en-US" dirty="0"/>
                  <a:t>후의 최종 </a:t>
                </a:r>
                <a:r>
                  <a:rPr lang="en-US" altLang="ko-KR" dirty="0"/>
                  <a:t>image embedding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: teacher model(SAM-B)</a:t>
                </a:r>
                <a:r>
                  <a:rPr lang="ko-KR" altLang="en-US" dirty="0"/>
                  <a:t>의 최종 </a:t>
                </a:r>
                <a:r>
                  <a:rPr lang="en-US" altLang="ko-KR" dirty="0"/>
                  <a:t>image embedding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 : epoch</a:t>
                </a:r>
                <a:r>
                  <a:rPr lang="ko-KR" altLang="en-US" dirty="0"/>
                  <a:t>에 따라 조정되는 가중치 </a:t>
                </a:r>
                <a:r>
                  <a:rPr lang="en-US" altLang="ko-KR" dirty="0"/>
                  <a:t>-&gt; </a:t>
                </a:r>
                <a:r>
                  <a:rPr lang="ko-KR" altLang="en-US" dirty="0"/>
                  <a:t>학습 초반에는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altLang="ko-KR" dirty="0"/>
                  <a:t>1 </a:t>
                </a:r>
                <a:r>
                  <a:rPr lang="ko-KR" altLang="en-US" dirty="0"/>
                  <a:t>이므로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중심으로 학습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점점 줄어들면서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중심으로 학습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BC9C07-7769-9AD2-352B-448015060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3" y="4225771"/>
                <a:ext cx="9383697" cy="1477328"/>
              </a:xfrm>
              <a:prstGeom prst="rect">
                <a:avLst/>
              </a:prstGeom>
              <a:blipFill>
                <a:blip r:embed="rId3"/>
                <a:stretch>
                  <a:fillRect l="-519" t="-2058" b="-53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729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1235</Words>
  <Application>Microsoft Office PowerPoint</Application>
  <PresentationFormat>와이드스크린</PresentationFormat>
  <Paragraphs>181</Paragraphs>
  <Slides>21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system-ui</vt:lpstr>
      <vt:lpstr>맑은 고딕</vt:lpstr>
      <vt:lpstr>Arial</vt:lpstr>
      <vt:lpstr>Cambria Math</vt:lpstr>
      <vt:lpstr>Office 테마</vt:lpstr>
      <vt:lpstr>SlimSAM and ESAM </vt:lpstr>
      <vt:lpstr>PowerPoint 프레젠테이션</vt:lpstr>
      <vt:lpstr>Problem </vt:lpstr>
      <vt:lpstr>Goal &amp; Solution</vt:lpstr>
      <vt:lpstr>Disturbed Taylor Importance</vt:lpstr>
      <vt:lpstr>Disturbed Taylor Importance</vt:lpstr>
      <vt:lpstr>Alternate Slimming</vt:lpstr>
      <vt:lpstr>Alternate Slimming</vt:lpstr>
      <vt:lpstr>Alternate Slimming</vt:lpstr>
      <vt:lpstr>Overview</vt:lpstr>
      <vt:lpstr>Algorithm</vt:lpstr>
      <vt:lpstr>Algorithm</vt:lpstr>
      <vt:lpstr>PowerPoint 프레젠테이션</vt:lpstr>
      <vt:lpstr>ESAM</vt:lpstr>
      <vt:lpstr>ESAM</vt:lpstr>
      <vt:lpstr>FGD</vt:lpstr>
      <vt:lpstr>FGD</vt:lpstr>
      <vt:lpstr>ESAM – Holistic KD</vt:lpstr>
      <vt:lpstr>ESAM – Holistic KD</vt:lpstr>
      <vt:lpstr>ESAM – Results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1391</cp:revision>
  <dcterms:created xsi:type="dcterms:W3CDTF">2023-03-06T16:32:37Z</dcterms:created>
  <dcterms:modified xsi:type="dcterms:W3CDTF">2025-03-26T16:29:25Z</dcterms:modified>
</cp:coreProperties>
</file>