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97" r:id="rId2"/>
    <p:sldId id="257" r:id="rId3"/>
    <p:sldId id="295" r:id="rId4"/>
    <p:sldId id="299" r:id="rId5"/>
    <p:sldId id="300" r:id="rId6"/>
    <p:sldId id="298" r:id="rId7"/>
    <p:sldId id="271" r:id="rId8"/>
    <p:sldId id="293" r:id="rId9"/>
    <p:sldId id="294" r:id="rId10"/>
    <p:sldId id="296" r:id="rId11"/>
    <p:sldId id="302" r:id="rId12"/>
    <p:sldId id="303" r:id="rId13"/>
    <p:sldId id="304" r:id="rId14"/>
    <p:sldId id="305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40DC7-6022-46FF-9CAD-8826626036D9}" v="62" dt="2024-01-24T04:03:31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8" autoAdjust="0"/>
    <p:restoredTop sz="96131" autoAdjust="0"/>
  </p:normalViewPr>
  <p:slideViewPr>
    <p:cSldViewPr snapToGrid="0">
      <p:cViewPr varScale="1">
        <p:scale>
          <a:sx n="112" d="100"/>
          <a:sy n="112" d="100"/>
        </p:scale>
        <p:origin x="7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314E325-1602-4BD5-AC92-28D43E6B556E}"/>
    <pc:docChg chg="modSld">
      <pc:chgData name="형동 박" userId="afe605ee33eb830c" providerId="LiveId" clId="{A314E325-1602-4BD5-AC92-28D43E6B556E}" dt="2024-01-24T04:10:16.158" v="0" actId="1076"/>
      <pc:docMkLst>
        <pc:docMk/>
      </pc:docMkLst>
      <pc:sldChg chg="modSp mod">
        <pc:chgData name="형동 박" userId="afe605ee33eb830c" providerId="LiveId" clId="{A314E325-1602-4BD5-AC92-28D43E6B556E}" dt="2024-01-24T04:10:16.158" v="0" actId="1076"/>
        <pc:sldMkLst>
          <pc:docMk/>
          <pc:sldMk cId="3642652684" sldId="305"/>
        </pc:sldMkLst>
        <pc:picChg chg="mod">
          <ac:chgData name="형동 박" userId="afe605ee33eb830c" providerId="LiveId" clId="{A314E325-1602-4BD5-AC92-28D43E6B556E}" dt="2024-01-24T04:10:16.158" v="0" actId="1076"/>
          <ac:picMkLst>
            <pc:docMk/>
            <pc:sldMk cId="3642652684" sldId="305"/>
            <ac:picMk id="5" creationId="{DEAE1A2D-7CD4-9938-826C-C28EF1A842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748B-CE78-EC48-A2D4-778D854044E8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70C1-6236-4344-A35D-367E668082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1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7496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12AF-4BA1-A519-E09A-5AA74493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F6D1C7-ED4D-0FD9-6495-91764FB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355B5-4D0C-8F72-6E1A-A3B340F6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69AD1-C54E-658D-2B6A-FC36CE5F6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888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12AF-4BA1-A519-E09A-5AA74493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F6D1C7-ED4D-0FD9-6495-91764FB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355B5-4D0C-8F72-6E1A-A3B340F6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69AD1-C54E-658D-2B6A-FC36CE5F6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19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12AF-4BA1-A519-E09A-5AA74493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F6D1C7-ED4D-0FD9-6495-91764FB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355B5-4D0C-8F72-6E1A-A3B340F6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69AD1-C54E-658D-2B6A-FC36CE5F6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26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12AF-4BA1-A519-E09A-5AA74493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F6D1C7-ED4D-0FD9-6495-91764FB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355B5-4D0C-8F72-6E1A-A3B340F6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69AD1-C54E-658D-2B6A-FC36CE5F6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972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831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84B18-AE4D-1CE3-7F74-3EDB20042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D459C-4C60-B240-9626-1748D257F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C93161-1C00-BFBB-6AB9-EE652092E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2DFB1-1751-3F7C-F0A7-82D532AB7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1339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FE48-25FA-3534-2859-0E39AFE8C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9CD7AE-DFC3-F86E-7000-38C21CB85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122829-1D09-0040-CF78-C2345D4E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E0886-DF61-CCC4-1BBD-3E6EBFA9A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745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D98-E269-52A1-964F-E20AF8720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00E855-C628-B6BF-01E0-435E2BAA6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3CF63F-5F2B-EEE1-F13B-B0BCDBDE3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16ACF-F693-E1DD-E072-62A107E4A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525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12AF-4BA1-A519-E09A-5AA74493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F6D1C7-ED4D-0FD9-6495-91764FB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355B5-4D0C-8F72-6E1A-A3B340F6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69AD1-C54E-658D-2B6A-FC36CE5F6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43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12AF-4BA1-A519-E09A-5AA74493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F6D1C7-ED4D-0FD9-6495-91764FB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355B5-4D0C-8F72-6E1A-A3B340F6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69AD1-C54E-658D-2B6A-FC36CE5F6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728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13AB-AED7-9B6F-7DC9-ED95EE9C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7682C-CED5-BC83-DA78-4D0EA0D6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DF12E-86BD-8928-0CCC-1707440B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8A5C4-A56A-AFF6-6632-DC85207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750AA-EBE5-CC67-34CE-0AEB978C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74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EDB8-CCE8-40CB-25C4-DF71F093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16F58-1747-B213-BE1B-024A2635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9609C-5576-D833-5A5F-040B2A54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1316A-620F-7327-FCA0-6DDF098F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AB7B-7128-177F-6F2B-67DFB4A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88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EC95CD-BC4E-CD6F-844D-5133B1CD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D3647-5423-ABF0-A088-3D2D53CA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4916-3702-AA56-2666-7944E0DD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5D84A-3D35-CE4E-461A-1F6A4721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69479-B673-A8AC-FB0B-F60B30A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6208F-6E1F-8B9B-8895-B7BAC18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CC516-24DB-230E-41A3-B5FDA4AD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5074-6B04-FE37-59CC-37BF1D2E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59BC7-76B1-BC22-3791-F2902D65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AF73D-90B5-4CBE-EB6B-06EFD538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78400-FCC0-9A01-5654-11000065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E19C4-94F3-EB44-7763-7D00851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8640-BAD5-40A0-FDCE-C96BAF95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2B72-CBD7-C3CF-84AA-7713E07B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CEFD5-FDF6-458B-0032-61D7A438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1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39219-94DB-AB20-9252-E3616DD7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67E2F-4B59-F921-733F-CE6317E01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7670B-D99C-704B-3022-F77F84B9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A3271-AFFE-0E24-C7F6-F56DFD06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63DDD-6AC2-6A00-95FE-25D90CA6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72D3C-D566-51EE-0F02-5FE81BF1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70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A355-12C7-ACD6-6353-3B4A4503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A371-75A5-FE7F-20F0-D0148716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03D7F-F312-B201-D1A5-C5D47764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64598-C60A-B9F5-838E-58C161CA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2A6C3-4386-77FB-640E-601D6893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8906E-D220-339A-60EF-C6AF3B1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DD6C6-C444-300E-4EA9-4E05860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1DB89-88EB-5A2E-ED2B-09D82CCD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A0107-F451-CADD-9483-C76A12C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2BDE0-CC17-9060-5250-95CAB19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C35DA-E26C-5909-B103-7294F3B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29D2E-3364-D535-866F-5CEAA09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7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4835D-4350-69DF-D1D9-0BC49471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2A017-C105-4E83-7776-99BC854C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CA8C2-CFF8-9BCD-FAEB-258252F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17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E7A8-5948-A956-EDC2-3F5CFCA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C19BF-26C7-120F-2493-8F3B7B76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5682C-C1DD-AC64-3933-EADA21FD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40816-9E47-4ADA-0197-171B683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E0BD7-BFDE-9570-816C-C718959D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056A3-80A9-A8A2-0D53-A5AFCFF9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3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4FC72-D269-0344-8489-435A4493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C89DD-9FA4-012B-3C86-728B7428D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F1B0-D5DC-B333-E034-87D9099E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F6B1-17A4-F2A0-35DC-3B059B5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E5B41-F94F-14CB-E13B-194EBB0D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04E2E-A5BC-7CB5-F722-0D513990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86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A0474-1715-78A0-C97B-3BD6157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3CCC7-2561-B976-3DC3-4C4630F7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EABDE-7AC7-0230-B8F5-B1EDE1D83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BC48-647F-0640-BED4-FF1C4631209E}" type="datetimeFigureOut">
              <a:rPr kumimoji="1" lang="ko-KR" altLang="en-US" smtClean="0"/>
              <a:t>2024-01-24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9F7CF-1B88-3494-4D55-AE7C52639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3C94C-F8EE-A44B-4237-FB3B533A3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75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537" y="5254171"/>
            <a:ext cx="3659776" cy="959759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박형동</a:t>
            </a:r>
            <a:r>
              <a:rPr lang="en-US" altLang="ko-KR" b="1" dirty="0">
                <a:solidFill>
                  <a:srgbClr val="002C62"/>
                </a:solidFill>
              </a:rPr>
              <a:t>, </a:t>
            </a:r>
            <a:r>
              <a:rPr lang="ko-KR" altLang="en-US" b="1" dirty="0">
                <a:solidFill>
                  <a:srgbClr val="002C62"/>
                </a:solidFill>
              </a:rPr>
              <a:t>여인국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456" y="2320752"/>
            <a:ext cx="9144000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RepVGG</a:t>
            </a:r>
            <a:r>
              <a:rPr lang="en-US" altLang="ko-KR" sz="4400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Review</a:t>
            </a:r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6985364" y="5230244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55879" y="1811395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1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24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F8971-9CEC-1FDB-E3D5-E8E9EA83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62AC4-5A44-F095-1C7D-A8895FB8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/>
              <a:t>MoblilenetV2</a:t>
            </a:r>
          </a:p>
        </p:txBody>
      </p:sp>
      <p:pic>
        <p:nvPicPr>
          <p:cNvPr id="4" name="그림 3" descr="도표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EA343D4E-9697-73AE-1AAF-DCB28CC9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32382"/>
            <a:ext cx="7772400" cy="2096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5DEFE-66EA-0F12-5CE7-7887B9D44891}"/>
              </a:ext>
            </a:extLst>
          </p:cNvPr>
          <p:cNvSpPr txBox="1"/>
          <p:nvPr/>
        </p:nvSpPr>
        <p:spPr>
          <a:xfrm>
            <a:off x="2209800" y="3429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조건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Kernel : 3 x 3 / channel : 144 x 144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C044B-AFA0-7F38-3354-C67D7505CC98}"/>
              </a:ext>
            </a:extLst>
          </p:cNvPr>
          <p:cNvSpPr txBox="1"/>
          <p:nvPr/>
        </p:nvSpPr>
        <p:spPr>
          <a:xfrm>
            <a:off x="2209800" y="3798332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1) </a:t>
            </a:r>
            <a:r>
              <a:rPr kumimoji="1" lang="en-US" altLang="ko-KR" dirty="0" err="1"/>
              <a:t>Mobilenet</a:t>
            </a:r>
            <a:r>
              <a:rPr kumimoji="1" lang="en-US" altLang="ko-KR" dirty="0"/>
              <a:t> v1</a:t>
            </a:r>
          </a:p>
          <a:p>
            <a:r>
              <a:rPr kumimoji="1" lang="en-US" altLang="ko-KR" dirty="0"/>
              <a:t>DW : 3 x 3 x 144 = 1296</a:t>
            </a:r>
          </a:p>
          <a:p>
            <a:r>
              <a:rPr kumimoji="1" lang="en-US" altLang="ko-KR" dirty="0"/>
              <a:t>PW : 1 x 1 x 144 x 144 = 10736</a:t>
            </a:r>
          </a:p>
          <a:p>
            <a:r>
              <a:rPr kumimoji="1" lang="en-US" altLang="ko-KR" dirty="0"/>
              <a:t>DW + PW = 22,032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66AA1-9B7F-98CC-A35D-24F757EFEFC2}"/>
              </a:ext>
            </a:extLst>
          </p:cNvPr>
          <p:cNvSpPr txBox="1"/>
          <p:nvPr/>
        </p:nvSpPr>
        <p:spPr>
          <a:xfrm>
            <a:off x="2209800" y="4998661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2) </a:t>
            </a:r>
            <a:r>
              <a:rPr kumimoji="1" lang="en-US" altLang="ko-KR" dirty="0" err="1"/>
              <a:t>Mobilenet</a:t>
            </a:r>
            <a:r>
              <a:rPr kumimoji="1" lang="en-US" altLang="ko-KR" dirty="0"/>
              <a:t> v2</a:t>
            </a:r>
          </a:p>
          <a:p>
            <a:r>
              <a:rPr kumimoji="1" lang="en-US" altLang="ko-KR" dirty="0"/>
              <a:t>Expansion layer = 1 x 1 x 24 x 144 = 3456</a:t>
            </a:r>
          </a:p>
          <a:p>
            <a:r>
              <a:rPr kumimoji="1" lang="en-US" altLang="ko-KR" dirty="0"/>
              <a:t>DW : 3 x 3 x 144 = 1296</a:t>
            </a:r>
          </a:p>
          <a:p>
            <a:r>
              <a:rPr kumimoji="1" lang="en-US" altLang="ko-KR" dirty="0"/>
              <a:t>Projection layer : 1 x 1 x 144 x 24 = 3456</a:t>
            </a:r>
          </a:p>
          <a:p>
            <a:r>
              <a:rPr kumimoji="1" lang="en-US" altLang="ko-KR" dirty="0"/>
              <a:t>Expansion layer + DW + Projection layer = 8,208</a:t>
            </a: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44B37021-B0CA-3056-8B53-99EF750486C9}"/>
              </a:ext>
            </a:extLst>
          </p:cNvPr>
          <p:cNvSpPr/>
          <p:nvPr/>
        </p:nvSpPr>
        <p:spPr>
          <a:xfrm>
            <a:off x="8070574" y="4785330"/>
            <a:ext cx="887896" cy="426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69DE9-3B28-6249-79BD-A09179FDD29A}"/>
              </a:ext>
            </a:extLst>
          </p:cNvPr>
          <p:cNvSpPr txBox="1"/>
          <p:nvPr/>
        </p:nvSpPr>
        <p:spPr>
          <a:xfrm>
            <a:off x="9056204" y="4675494"/>
            <a:ext cx="287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highlight>
                  <a:srgbClr val="FFFF00"/>
                </a:highlight>
              </a:rPr>
              <a:t>Linear Bottleneck Block </a:t>
            </a:r>
            <a:r>
              <a:rPr kumimoji="1" lang="ko-KR" altLang="en-US" dirty="0">
                <a:highlight>
                  <a:srgbClr val="FFFF00"/>
                </a:highlight>
              </a:rPr>
              <a:t>해결</a:t>
            </a:r>
          </a:p>
        </p:txBody>
      </p:sp>
    </p:spTree>
    <p:extLst>
      <p:ext uri="{BB962C8B-B14F-4D97-AF65-F5344CB8AC3E}">
        <p14:creationId xmlns:p14="http://schemas.microsoft.com/office/powerpoint/2010/main" val="414501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C6F-9342-CAE2-969E-DD266856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5428-94CC-6530-622E-349AE835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RepVGG</a:t>
            </a:r>
            <a:endParaRPr kumimoji="1"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56DB9-79FB-FEA8-4FF9-A3FA1239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0" y="1176142"/>
            <a:ext cx="5455901" cy="450571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DF7B9E2-2198-1215-4464-603C86D6094C}"/>
              </a:ext>
            </a:extLst>
          </p:cNvPr>
          <p:cNvSpPr txBox="1">
            <a:spLocks/>
          </p:cNvSpPr>
          <p:nvPr/>
        </p:nvSpPr>
        <p:spPr>
          <a:xfrm>
            <a:off x="7263285" y="1267993"/>
            <a:ext cx="3962401" cy="259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8BEF-7494-7829-3080-B111FBB29F00}"/>
              </a:ext>
            </a:extLst>
          </p:cNvPr>
          <p:cNvSpPr txBox="1"/>
          <p:nvPr/>
        </p:nvSpPr>
        <p:spPr>
          <a:xfrm>
            <a:off x="6315311" y="1180709"/>
            <a:ext cx="551021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Introduction</a:t>
            </a:r>
          </a:p>
          <a:p>
            <a:endParaRPr lang="en-US" altLang="ko-KR" sz="2400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CNN </a:t>
            </a:r>
            <a:r>
              <a:rPr lang="ko-KR" altLang="en-US" dirty="0"/>
              <a:t>의 최근 </a:t>
            </a:r>
            <a:r>
              <a:rPr lang="ko-KR" altLang="en-US" dirty="0" err="1"/>
              <a:t>아키텍쳐들은</a:t>
            </a:r>
            <a:r>
              <a:rPr lang="ko-KR" altLang="en-US" dirty="0"/>
              <a:t> 점점 더 복잡해지면서 단점이 증가하고 있다</a:t>
            </a:r>
            <a:r>
              <a:rPr lang="en-US" altLang="ko-KR" dirty="0"/>
              <a:t>(</a:t>
            </a:r>
            <a:r>
              <a:rPr lang="ko-KR" altLang="en-US" dirty="0"/>
              <a:t>추론 속도 저하</a:t>
            </a:r>
            <a:r>
              <a:rPr lang="en-US" altLang="ko-KR" dirty="0"/>
              <a:t>, </a:t>
            </a:r>
            <a:r>
              <a:rPr lang="ko-KR" altLang="en-US" dirty="0"/>
              <a:t>메모리 </a:t>
            </a:r>
            <a:r>
              <a:rPr lang="ko-KR" altLang="en-US" dirty="0" err="1"/>
              <a:t>엑세스</a:t>
            </a:r>
            <a:r>
              <a:rPr lang="ko-KR" altLang="en-US" dirty="0"/>
              <a:t> </a:t>
            </a:r>
            <a:r>
              <a:rPr lang="en-US" altLang="ko-KR" dirty="0"/>
              <a:t>cost </a:t>
            </a:r>
            <a:r>
              <a:rPr lang="ko-KR" altLang="en-US" dirty="0"/>
              <a:t>증가 등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VGG </a:t>
            </a:r>
            <a:r>
              <a:rPr lang="ko-KR" altLang="en-US" dirty="0"/>
              <a:t>스타일인 </a:t>
            </a:r>
            <a:r>
              <a:rPr lang="en-US" altLang="ko-KR" dirty="0" err="1"/>
              <a:t>RevVGG</a:t>
            </a:r>
            <a:r>
              <a:rPr lang="en-US" altLang="ko-KR" dirty="0"/>
              <a:t> </a:t>
            </a:r>
            <a:r>
              <a:rPr lang="ko-KR" altLang="en-US" dirty="0"/>
              <a:t>를 제안함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41B21D-7481-0F26-0476-11EF5341149E}"/>
              </a:ext>
            </a:extLst>
          </p:cNvPr>
          <p:cNvSpPr/>
          <p:nvPr/>
        </p:nvSpPr>
        <p:spPr>
          <a:xfrm>
            <a:off x="2319338" y="1176142"/>
            <a:ext cx="3324225" cy="3805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0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C6F-9342-CAE2-969E-DD266856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5428-94CC-6530-622E-349AE835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RepVGG</a:t>
            </a:r>
            <a:endParaRPr kumimoji="1" lang="en-US" altLang="ko-KR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DF7B9E2-2198-1215-4464-603C86D6094C}"/>
              </a:ext>
            </a:extLst>
          </p:cNvPr>
          <p:cNvSpPr txBox="1">
            <a:spLocks/>
          </p:cNvSpPr>
          <p:nvPr/>
        </p:nvSpPr>
        <p:spPr>
          <a:xfrm>
            <a:off x="7263285" y="1267993"/>
            <a:ext cx="3962401" cy="259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8BEF-7494-7829-3080-B111FBB29F00}"/>
              </a:ext>
            </a:extLst>
          </p:cNvPr>
          <p:cNvSpPr txBox="1"/>
          <p:nvPr/>
        </p:nvSpPr>
        <p:spPr>
          <a:xfrm>
            <a:off x="459463" y="553515"/>
            <a:ext cx="1127307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2. Related Work</a:t>
            </a:r>
          </a:p>
          <a:p>
            <a:endParaRPr lang="en-US" altLang="ko-KR" sz="2400" dirty="0"/>
          </a:p>
          <a:p>
            <a:r>
              <a:rPr lang="en-US" altLang="ko-KR" b="1" dirty="0"/>
              <a:t>2.1. </a:t>
            </a:r>
            <a:r>
              <a:rPr lang="en-US" altLang="ko-KR" sz="2000" b="1" dirty="0"/>
              <a:t>From Single-path to Multi-branch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VGGNet</a:t>
            </a:r>
            <a:r>
              <a:rPr lang="en-US" altLang="ko-KR" dirty="0"/>
              <a:t> </a:t>
            </a:r>
            <a:r>
              <a:rPr lang="ko-KR" altLang="en-US" dirty="0"/>
              <a:t>이 </a:t>
            </a:r>
            <a:r>
              <a:rPr lang="en-US" altLang="ko-KR" dirty="0"/>
              <a:t>top-1 accuracy </a:t>
            </a:r>
            <a:r>
              <a:rPr lang="ko-KR" altLang="en-US" dirty="0"/>
              <a:t>를 달성한 후</a:t>
            </a:r>
            <a:r>
              <a:rPr lang="en-US" altLang="ko-KR" dirty="0"/>
              <a:t>, </a:t>
            </a:r>
            <a:r>
              <a:rPr lang="en-US" altLang="ko-KR" dirty="0" err="1"/>
              <a:t>ConvNet</a:t>
            </a:r>
            <a:r>
              <a:rPr lang="en-US" altLang="ko-KR" dirty="0"/>
              <a:t> </a:t>
            </a:r>
            <a:r>
              <a:rPr lang="ko-KR" altLang="en-US" dirty="0"/>
              <a:t>의 성능을 올리려는 많은 방법들이 나왔음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Multi-branch </a:t>
            </a:r>
            <a:r>
              <a:rPr lang="ko-KR" altLang="en-US" dirty="0"/>
              <a:t>구조를 가지고 더 복잡한 모델들이 많이 나왔었으나</a:t>
            </a:r>
            <a:r>
              <a:rPr lang="en-US" altLang="ko-KR" dirty="0"/>
              <a:t>, </a:t>
            </a:r>
            <a:r>
              <a:rPr lang="ko-KR" altLang="en-US" dirty="0"/>
              <a:t>좋지만은 않았음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2.2. Effective Training of Single-path Models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분기 없이 잘 학습시키기 위해 깊은 모델을 시도했으나 성능이 잘 나오지 않았음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 </a:t>
            </a:r>
            <a:r>
              <a:rPr lang="ko-KR" altLang="en-US" dirty="0"/>
              <a:t>와 </a:t>
            </a:r>
            <a:r>
              <a:rPr lang="en-US" altLang="ko-KR" dirty="0"/>
              <a:t>BN </a:t>
            </a:r>
            <a:r>
              <a:rPr lang="ko-KR" altLang="en-US" dirty="0"/>
              <a:t>같은 일반적인 구성요소를 사용하여 합리적인 깊이의 모델을 구축하고 하는 것이 목표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2.3. Model Re-parameterization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DiracNet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 err="1"/>
              <a:t>RepVGG</a:t>
            </a:r>
            <a:r>
              <a:rPr lang="en-US" altLang="ko-KR" dirty="0"/>
              <a:t> </a:t>
            </a:r>
            <a:r>
              <a:rPr lang="ko-KR" altLang="en-US" dirty="0"/>
              <a:t>와 관련된  </a:t>
            </a:r>
            <a:r>
              <a:rPr lang="en-US" altLang="ko-KR" dirty="0"/>
              <a:t>Re-parameterization </a:t>
            </a:r>
            <a:r>
              <a:rPr lang="ko-KR" altLang="en-US" dirty="0"/>
              <a:t>기법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RepVGG</a:t>
            </a:r>
            <a:r>
              <a:rPr lang="en-US" altLang="ko-KR" dirty="0"/>
              <a:t> </a:t>
            </a:r>
            <a:r>
              <a:rPr lang="ko-KR" altLang="en-US" dirty="0"/>
              <a:t>는 학습 할 때는 </a:t>
            </a:r>
            <a:r>
              <a:rPr lang="en-US" altLang="ko-KR" dirty="0"/>
              <a:t>multi-branch </a:t>
            </a:r>
            <a:r>
              <a:rPr lang="ko-KR" altLang="en-US" dirty="0"/>
              <a:t>로 학습하고</a:t>
            </a:r>
            <a:r>
              <a:rPr lang="en-US" altLang="ko-KR" dirty="0"/>
              <a:t>, </a:t>
            </a:r>
            <a:r>
              <a:rPr lang="en-US" altLang="ko-KR" dirty="0" err="1"/>
              <a:t>DiracNet</a:t>
            </a:r>
            <a:r>
              <a:rPr lang="en-US" altLang="ko-KR" dirty="0"/>
              <a:t> </a:t>
            </a:r>
            <a:r>
              <a:rPr lang="ko-KR" altLang="en-US" dirty="0"/>
              <a:t>보다 성능이 좋음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2.4. Winograd Convolution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RepVGG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GPU </a:t>
            </a:r>
            <a:r>
              <a:rPr lang="ko-KR" altLang="en-US" dirty="0"/>
              <a:t>와 </a:t>
            </a:r>
            <a:r>
              <a:rPr lang="en-US" altLang="ko-KR" dirty="0"/>
              <a:t>CPU </a:t>
            </a:r>
            <a:r>
              <a:rPr lang="ko-KR" altLang="en-US" dirty="0"/>
              <a:t>에서 높은 최적화를 이용하기 때문에 </a:t>
            </a:r>
            <a:r>
              <a:rPr lang="en-US" altLang="ko-KR" dirty="0"/>
              <a:t>3x3 conv 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Stride 1 </a:t>
            </a:r>
            <a:r>
              <a:rPr lang="ko-KR" altLang="en-US" dirty="0"/>
              <a:t>인 </a:t>
            </a:r>
            <a:r>
              <a:rPr lang="en-US" altLang="ko-KR" dirty="0"/>
              <a:t>3x3 conv </a:t>
            </a:r>
            <a:r>
              <a:rPr lang="ko-KR" altLang="en-US" dirty="0"/>
              <a:t>를 가속하기 위해 </a:t>
            </a:r>
            <a:r>
              <a:rPr lang="en-US" altLang="ko-KR" dirty="0"/>
              <a:t>Winograd </a:t>
            </a:r>
            <a:r>
              <a:rPr lang="ko-KR" altLang="en-US" dirty="0"/>
              <a:t>알고리즘을 쓸 수 있음</a:t>
            </a:r>
          </a:p>
        </p:txBody>
      </p:sp>
    </p:spTree>
    <p:extLst>
      <p:ext uri="{BB962C8B-B14F-4D97-AF65-F5344CB8AC3E}">
        <p14:creationId xmlns:p14="http://schemas.microsoft.com/office/powerpoint/2010/main" val="328776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C6F-9342-CAE2-969E-DD266856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5428-94CC-6530-622E-349AE835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RepVGG</a:t>
            </a:r>
            <a:endParaRPr kumimoji="1" lang="en-US" altLang="ko-KR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DF7B9E2-2198-1215-4464-603C86D6094C}"/>
              </a:ext>
            </a:extLst>
          </p:cNvPr>
          <p:cNvSpPr txBox="1">
            <a:spLocks/>
          </p:cNvSpPr>
          <p:nvPr/>
        </p:nvSpPr>
        <p:spPr>
          <a:xfrm>
            <a:off x="7263285" y="1267993"/>
            <a:ext cx="3962401" cy="259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8BEF-7494-7829-3080-B111FBB29F00}"/>
              </a:ext>
            </a:extLst>
          </p:cNvPr>
          <p:cNvSpPr txBox="1"/>
          <p:nvPr/>
        </p:nvSpPr>
        <p:spPr>
          <a:xfrm>
            <a:off x="5668108" y="1180709"/>
            <a:ext cx="64334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3. Building </a:t>
            </a:r>
            <a:r>
              <a:rPr lang="en-US" altLang="ko-KR" sz="2400" dirty="0" err="1"/>
              <a:t>RepVGG</a:t>
            </a:r>
            <a:r>
              <a:rPr lang="en-US" altLang="ko-KR" sz="2400" dirty="0"/>
              <a:t> via Structural Re-parm</a:t>
            </a:r>
          </a:p>
          <a:p>
            <a:endParaRPr lang="en-US" altLang="ko-KR" dirty="0"/>
          </a:p>
          <a:p>
            <a:r>
              <a:rPr lang="en-US" altLang="ko-KR" b="1" dirty="0"/>
              <a:t>3.1. Simple is Fast, Memory-economical, Flexible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단순한 </a:t>
            </a:r>
            <a:r>
              <a:rPr lang="en-US" altLang="ko-KR" dirty="0" err="1"/>
              <a:t>ConvNet</a:t>
            </a:r>
            <a:r>
              <a:rPr lang="en-US" altLang="ko-KR" dirty="0"/>
              <a:t> </a:t>
            </a:r>
            <a:r>
              <a:rPr lang="ko-KR" altLang="en-US" dirty="0"/>
              <a:t>을 사용하는 이유는 빠르고</a:t>
            </a:r>
            <a:r>
              <a:rPr lang="en-US" altLang="ko-KR" dirty="0"/>
              <a:t>, </a:t>
            </a:r>
            <a:r>
              <a:rPr lang="ko-KR" altLang="en-US" dirty="0"/>
              <a:t>메모리 경제적이고</a:t>
            </a:r>
            <a:r>
              <a:rPr lang="en-US" altLang="ko-KR" dirty="0"/>
              <a:t>, </a:t>
            </a:r>
            <a:r>
              <a:rPr lang="ko-KR" altLang="en-US" dirty="0"/>
              <a:t>유연하기 때문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Multi-branch model</a:t>
            </a:r>
            <a:r>
              <a:rPr lang="ko-KR" altLang="en-US" dirty="0"/>
              <a:t> 은 메모리를 효율적으로 쓰지 못하고</a:t>
            </a:r>
            <a:r>
              <a:rPr lang="en-US" altLang="ko-KR" dirty="0"/>
              <a:t>, </a:t>
            </a:r>
            <a:r>
              <a:rPr lang="ko-KR" altLang="en-US" dirty="0"/>
              <a:t>사이즈를 맞춰야 하는 등 구조의 제약이 생김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3.2. Training-time Multi-branch Architecture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훈련 시기에는 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처럼 </a:t>
            </a:r>
            <a:r>
              <a:rPr lang="en-US" altLang="ko-KR" dirty="0"/>
              <a:t>shortcut </a:t>
            </a:r>
            <a:r>
              <a:rPr lang="ko-KR" altLang="en-US" dirty="0"/>
              <a:t>분기를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RepVGG</a:t>
            </a:r>
            <a:r>
              <a:rPr lang="en-US" altLang="ko-KR" dirty="0"/>
              <a:t> </a:t>
            </a:r>
            <a:r>
              <a:rPr lang="ko-KR" altLang="en-US" dirty="0"/>
              <a:t>는 분기에서 </a:t>
            </a:r>
            <a:r>
              <a:rPr lang="en-US" altLang="ko-KR" dirty="0"/>
              <a:t>1x1 conv 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727A76-D4F0-978E-900A-93529AAC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4" y="1180709"/>
            <a:ext cx="5530691" cy="19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6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C6F-9342-CAE2-969E-DD266856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5428-94CC-6530-622E-349AE835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RepVGG</a:t>
            </a:r>
            <a:endParaRPr kumimoji="1" lang="en-US" altLang="ko-KR" sz="2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DF7B9E2-2198-1215-4464-603C86D6094C}"/>
              </a:ext>
            </a:extLst>
          </p:cNvPr>
          <p:cNvSpPr txBox="1">
            <a:spLocks/>
          </p:cNvSpPr>
          <p:nvPr/>
        </p:nvSpPr>
        <p:spPr>
          <a:xfrm>
            <a:off x="7263285" y="1267993"/>
            <a:ext cx="3962401" cy="259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endParaRPr kumimoji="1"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88BEF-7494-7829-3080-B111FBB29F00}"/>
              </a:ext>
            </a:extLst>
          </p:cNvPr>
          <p:cNvSpPr txBox="1"/>
          <p:nvPr/>
        </p:nvSpPr>
        <p:spPr>
          <a:xfrm>
            <a:off x="5668108" y="1180709"/>
            <a:ext cx="64334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3.3. Re-param for Plain Inference-time Model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3x3 conv + BN → 3x3 conv + bias → 3x3 conv +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1x1 conv + BN → 1x1 conv + bias → 3x3 conv +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identity   + BN → 1x1 conv + bias → 3x3 conv +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3.4. Architectural Specification</a:t>
            </a:r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RepVGG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dirty="0"/>
              <a:t>3x3 conv </a:t>
            </a:r>
            <a:r>
              <a:rPr lang="ko-KR" altLang="en-US" dirty="0"/>
              <a:t>로 이루어진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stage 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Fusion </a:t>
            </a:r>
            <a:r>
              <a:rPr lang="ko-KR" altLang="en-US" dirty="0"/>
              <a:t>을 위해서 </a:t>
            </a:r>
            <a:r>
              <a:rPr lang="en-US" altLang="ko-KR" dirty="0"/>
              <a:t>max pooling </a:t>
            </a:r>
            <a:r>
              <a:rPr lang="ko-KR" altLang="en-US" dirty="0"/>
              <a:t>은 사용하지 않음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E1A2D-7CD4-9938-826C-C28EF1A8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1180709"/>
            <a:ext cx="5150066" cy="497471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423B2EF-E1FC-F108-018D-4A291D6041D0}"/>
              </a:ext>
            </a:extLst>
          </p:cNvPr>
          <p:cNvSpPr/>
          <p:nvPr/>
        </p:nvSpPr>
        <p:spPr>
          <a:xfrm>
            <a:off x="9972674" y="1738324"/>
            <a:ext cx="1852613" cy="881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34E6-212D-E320-1EAF-8A8F7C009E3F}"/>
              </a:ext>
            </a:extLst>
          </p:cNvPr>
          <p:cNvSpPr txBox="1"/>
          <p:nvPr/>
        </p:nvSpPr>
        <p:spPr>
          <a:xfrm>
            <a:off x="10253661" y="2686889"/>
            <a:ext cx="129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Fusion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5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ko-KR" altLang="en-US" sz="4000" dirty="0"/>
              <a:t>감사합니다</a:t>
            </a:r>
            <a:endParaRPr kumimoji="1" lang="en-US" altLang="ko-KR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011683-9319-FC13-65D2-F2B3D5C4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18"/>
            <a:ext cx="10515600" cy="445177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1. </a:t>
            </a:r>
            <a:r>
              <a:rPr kumimoji="1" lang="en-US" altLang="ko-KR" dirty="0" err="1"/>
              <a:t>VGGNet</a:t>
            </a:r>
            <a:endParaRPr kumimoji="1" lang="en-US" altLang="ko-KR" dirty="0"/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2. </a:t>
            </a:r>
            <a:r>
              <a:rPr kumimoji="1" lang="en-US" altLang="ko-KR" dirty="0" err="1"/>
              <a:t>ResNet</a:t>
            </a:r>
            <a:endParaRPr kumimoji="1" lang="en-US" altLang="ko-KR" dirty="0"/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MobilenetV1</a:t>
            </a:r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MobilenetV2</a:t>
            </a:r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5. </a:t>
            </a:r>
            <a:r>
              <a:rPr kumimoji="1" lang="en-US" altLang="ko-KR" dirty="0" err="1"/>
              <a:t>RepVGG</a:t>
            </a:r>
            <a:r>
              <a:rPr kumimoji="1" lang="en-US" altLang="ko-KR" dirty="0"/>
              <a:t> Review</a:t>
            </a:r>
          </a:p>
          <a:p>
            <a:pPr marL="0" indent="0">
              <a:lnSpc>
                <a:spcPct val="250000"/>
              </a:lnSpc>
              <a:buNone/>
            </a:pP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26E84F-2590-D156-1B54-FC0475C86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0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C6F-9342-CAE2-969E-DD266856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5428-94CC-6530-622E-349AE835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 err="1"/>
              <a:t>VGGNet</a:t>
            </a:r>
            <a:endParaRPr kumimoji="1"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C96262-A40A-DE9C-98BB-E38BA827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59" y="1421507"/>
            <a:ext cx="6768781" cy="401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25BAE3-5228-257D-DBBF-1CDFFFDEA7A8}"/>
              </a:ext>
            </a:extLst>
          </p:cNvPr>
          <p:cNvSpPr txBox="1">
            <a:spLocks/>
          </p:cNvSpPr>
          <p:nvPr/>
        </p:nvSpPr>
        <p:spPr>
          <a:xfrm>
            <a:off x="7915274" y="1620418"/>
            <a:ext cx="3962401" cy="259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kumimoji="1" lang="en-US" altLang="ko-KR" sz="1800" dirty="0"/>
              <a:t>16 ~ 19 </a:t>
            </a:r>
            <a:r>
              <a:rPr kumimoji="1" lang="ko-KR" altLang="en-US" sz="1800" dirty="0"/>
              <a:t>개의</a:t>
            </a:r>
            <a:r>
              <a:rPr kumimoji="1" lang="en-US" altLang="ko-KR" sz="1800" dirty="0"/>
              <a:t> layers </a:t>
            </a:r>
            <a:r>
              <a:rPr kumimoji="1" lang="ko-KR" altLang="en-US" sz="1800" dirty="0"/>
              <a:t>를 가짐</a:t>
            </a:r>
            <a:endParaRPr kumimoji="1" lang="en-US" altLang="ko-KR" sz="1800" dirty="0"/>
          </a:p>
          <a:p>
            <a:pPr>
              <a:lnSpc>
                <a:spcPct val="250000"/>
              </a:lnSpc>
            </a:pPr>
            <a:r>
              <a:rPr kumimoji="1" lang="en-US" altLang="ko-KR" sz="1800" dirty="0"/>
              <a:t>3x3 conv</a:t>
            </a:r>
            <a:r>
              <a:rPr kumimoji="1" lang="ko-KR" altLang="en-US" sz="1800" dirty="0"/>
              <a:t> 필터를 가짐</a:t>
            </a:r>
            <a:endParaRPr kumimoji="1" lang="en-US" altLang="ko-KR" sz="1800" dirty="0"/>
          </a:p>
          <a:p>
            <a:pPr>
              <a:lnSpc>
                <a:spcPct val="250000"/>
              </a:lnSpc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3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BA2BCA-5610-D135-3668-D6F5894870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235636" cy="5755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2000"/>
              <a:t>VGGNet</a:t>
            </a:r>
            <a:endParaRPr kumimoji="1"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AF6149-4D67-EF36-C505-97F77FA6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8" y="1514060"/>
            <a:ext cx="5314079" cy="39871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CA91F0-35BD-A15E-9EC4-297DB2A5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61" y="1559567"/>
            <a:ext cx="5314079" cy="389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5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BA2BCA-5610-D135-3668-D6F5894870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235636" cy="5755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sz="2000" dirty="0" err="1"/>
              <a:t>ResNet</a:t>
            </a:r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03C746-DED5-C354-4E78-FD643787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3984"/>
            <a:ext cx="3028949" cy="63640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ED6A6D-6749-9B52-D944-CDD2414C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0356"/>
            <a:ext cx="3164835" cy="1864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3F6AB2-E0B0-5087-BA12-1EDD098B444F}"/>
              </a:ext>
            </a:extLst>
          </p:cNvPr>
          <p:cNvSpPr txBox="1"/>
          <p:nvPr/>
        </p:nvSpPr>
        <p:spPr>
          <a:xfrm>
            <a:off x="6467475" y="3900492"/>
            <a:ext cx="235743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Residual</a:t>
            </a:r>
            <a:r>
              <a:rPr lang="ko-KR" altLang="en-US" b="1" dirty="0"/>
              <a:t> </a:t>
            </a:r>
            <a:r>
              <a:rPr lang="en-US" altLang="ko-KR" b="1" dirty="0"/>
              <a:t>block</a:t>
            </a:r>
            <a:endParaRPr lang="ko-KR" altLang="en-US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DF8AB51-5082-049F-2B4A-696A8D04588A}"/>
              </a:ext>
            </a:extLst>
          </p:cNvPr>
          <p:cNvCxnSpPr>
            <a:cxnSpLocks/>
          </p:cNvCxnSpPr>
          <p:nvPr/>
        </p:nvCxnSpPr>
        <p:spPr>
          <a:xfrm flipV="1">
            <a:off x="4057647" y="1714505"/>
            <a:ext cx="1800228" cy="13331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927C6F2-43B8-A424-D8C2-FC2FA9C910C0}"/>
              </a:ext>
            </a:extLst>
          </p:cNvPr>
          <p:cNvCxnSpPr>
            <a:cxnSpLocks/>
          </p:cNvCxnSpPr>
          <p:nvPr/>
        </p:nvCxnSpPr>
        <p:spPr>
          <a:xfrm>
            <a:off x="4057647" y="3047656"/>
            <a:ext cx="1795466" cy="14624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65C9AE12-E803-7A1F-CDA5-40FA77C38DEB}"/>
              </a:ext>
            </a:extLst>
          </p:cNvPr>
          <p:cNvSpPr/>
          <p:nvPr/>
        </p:nvSpPr>
        <p:spPr>
          <a:xfrm>
            <a:off x="5329239" y="942981"/>
            <a:ext cx="4429124" cy="4333874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C6F-9342-CAE2-969E-DD266856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5428-94CC-6530-622E-349AE835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/>
              <a:t>MoblilenetV1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B3ACF-7F7E-8FBC-AE9D-90466A59CC3B}"/>
              </a:ext>
            </a:extLst>
          </p:cNvPr>
          <p:cNvSpPr txBox="1"/>
          <p:nvPr/>
        </p:nvSpPr>
        <p:spPr>
          <a:xfrm>
            <a:off x="401121" y="739057"/>
            <a:ext cx="386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0070C0"/>
                </a:solidFill>
              </a:rPr>
              <a:t>Pointwise Convolution &amp; </a:t>
            </a:r>
            <a:r>
              <a:rPr kumimoji="1" lang="en-US" altLang="ko-KR" sz="2400" dirty="0" err="1">
                <a:solidFill>
                  <a:srgbClr val="0070C0"/>
                </a:solidFill>
              </a:rPr>
              <a:t>Depthwise</a:t>
            </a:r>
            <a:r>
              <a:rPr kumimoji="1" lang="en-US" altLang="ko-KR" sz="2400" dirty="0">
                <a:solidFill>
                  <a:srgbClr val="0070C0"/>
                </a:solidFill>
              </a:rPr>
              <a:t> Convolution</a:t>
            </a:r>
            <a:endParaRPr kumimoji="1" lang="ko-KR" altLang="en-US" sz="2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A depthwise and a pointwise convolutions. | Download Scientific Diagram">
            <a:extLst>
              <a:ext uri="{FF2B5EF4-FFF2-40B4-BE49-F238E27FC236}">
                <a16:creationId xmlns:a16="http://schemas.microsoft.com/office/drawing/2014/main" id="{6A719AA5-FB57-8B0A-414F-4E027783E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1733550"/>
            <a:ext cx="79121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8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/>
              <a:t>MoblilenetV1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52AC4-4514-F88B-38A2-272D2504D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55700"/>
            <a:ext cx="7162800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086D5-1809-C76F-E245-EA6336238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F0FEC7-E2F0-277A-9066-009466E6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/>
              <a:t>MoblilenetV1</a:t>
            </a:r>
          </a:p>
        </p:txBody>
      </p:sp>
      <p:pic>
        <p:nvPicPr>
          <p:cNvPr id="4" name="그림 3" descr="텍스트, 도표, 라인, 스케치이(가) 표시된 사진&#10;&#10;자동 생성된 설명">
            <a:extLst>
              <a:ext uri="{FF2B5EF4-FFF2-40B4-BE49-F238E27FC236}">
                <a16:creationId xmlns:a16="http://schemas.microsoft.com/office/drawing/2014/main" id="{E0C38269-3BFC-BDDE-0D64-783C5CF9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0" y="977900"/>
            <a:ext cx="42926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8D279-694B-12F1-607A-048A57B5C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8ABDC-DF2C-8812-89E7-D3B674ED0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/>
              <a:t>MoblilenetV1</a:t>
            </a:r>
          </a:p>
        </p:txBody>
      </p:sp>
      <p:pic>
        <p:nvPicPr>
          <p:cNvPr id="5" name="그림 4" descr="폰트, 타이포그래피, 화이트, 서예이(가) 표시된 사진&#10;&#10;자동 생성된 설명">
            <a:extLst>
              <a:ext uri="{FF2B5EF4-FFF2-40B4-BE49-F238E27FC236}">
                <a16:creationId xmlns:a16="http://schemas.microsoft.com/office/drawing/2014/main" id="{90A789CF-7259-D15C-6417-7C48715EE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40" y="1239459"/>
            <a:ext cx="2501900" cy="495300"/>
          </a:xfrm>
          <a:prstGeom prst="rect">
            <a:avLst/>
          </a:prstGeom>
        </p:spPr>
      </p:pic>
      <p:pic>
        <p:nvPicPr>
          <p:cNvPr id="7" name="그림 6" descr="폰트, 타이포그래피, 화이트, 서예이(가) 표시된 사진&#10;&#10;자동 생성된 설명">
            <a:extLst>
              <a:ext uri="{FF2B5EF4-FFF2-40B4-BE49-F238E27FC236}">
                <a16:creationId xmlns:a16="http://schemas.microsoft.com/office/drawing/2014/main" id="{3DDC6E49-7AB7-393F-275F-47A07CDF1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936" y="2307222"/>
            <a:ext cx="1993900" cy="393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AA99B0-B300-E0A9-7A2E-B0BB4ED46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36" y="3349614"/>
            <a:ext cx="3365500" cy="406400"/>
          </a:xfrm>
          <a:prstGeom prst="rect">
            <a:avLst/>
          </a:prstGeom>
        </p:spPr>
      </p:pic>
      <p:pic>
        <p:nvPicPr>
          <p:cNvPr id="11" name="그림 10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38D09122-5C30-3F2C-94B9-BF0D28115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636" y="4177069"/>
            <a:ext cx="3848100" cy="1193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7C89A3-0779-CE1F-30F2-97D7032B9389}"/>
              </a:ext>
            </a:extLst>
          </p:cNvPr>
          <p:cNvSpPr txBox="1"/>
          <p:nvPr/>
        </p:nvSpPr>
        <p:spPr>
          <a:xfrm>
            <a:off x="1201190" y="1231176"/>
            <a:ext cx="383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1)</a:t>
            </a:r>
            <a:r>
              <a:rPr kumimoji="1" lang="ko-KR" altLang="en-US" dirty="0"/>
              <a:t> 표준 </a:t>
            </a:r>
            <a:r>
              <a:rPr kumimoji="1" lang="en-US" altLang="ko-KR" dirty="0"/>
              <a:t>Convolution </a:t>
            </a:r>
            <a:r>
              <a:rPr kumimoji="1" lang="ko-KR" altLang="en-US" dirty="0"/>
              <a:t>비용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24E0E-A46A-F763-F1D0-7BE656004228}"/>
              </a:ext>
            </a:extLst>
          </p:cNvPr>
          <p:cNvSpPr txBox="1"/>
          <p:nvPr/>
        </p:nvSpPr>
        <p:spPr>
          <a:xfrm>
            <a:off x="1201190" y="2237755"/>
            <a:ext cx="383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2)</a:t>
            </a:r>
            <a:r>
              <a:rPr kumimoji="1" lang="ko-KR" altLang="en-US" dirty="0"/>
              <a:t> 깊이 별 </a:t>
            </a:r>
            <a:r>
              <a:rPr kumimoji="1" lang="en-US" altLang="ko-KR" dirty="0"/>
              <a:t>Convolution </a:t>
            </a:r>
            <a:r>
              <a:rPr kumimoji="1" lang="ko-KR" altLang="en-US" dirty="0"/>
              <a:t>비용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861E1-D8BB-314D-26EF-DBD8CD4E14C0}"/>
              </a:ext>
            </a:extLst>
          </p:cNvPr>
          <p:cNvSpPr txBox="1"/>
          <p:nvPr/>
        </p:nvSpPr>
        <p:spPr>
          <a:xfrm>
            <a:off x="1201190" y="3244334"/>
            <a:ext cx="383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깊이별</a:t>
            </a:r>
            <a:r>
              <a:rPr kumimoji="1" lang="ko-KR" altLang="en-US" dirty="0"/>
              <a:t> 분리 </a:t>
            </a:r>
            <a:r>
              <a:rPr kumimoji="1" lang="en-US" altLang="ko-KR" dirty="0"/>
              <a:t>Convolution </a:t>
            </a:r>
            <a:r>
              <a:rPr kumimoji="1" lang="ko-KR" altLang="en-US" dirty="0"/>
              <a:t>비용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B9FE8-9AEF-3B39-9BCA-150ECF41ED73}"/>
              </a:ext>
            </a:extLst>
          </p:cNvPr>
          <p:cNvSpPr txBox="1"/>
          <p:nvPr/>
        </p:nvSpPr>
        <p:spPr>
          <a:xfrm>
            <a:off x="1201189" y="4250913"/>
            <a:ext cx="402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4)</a:t>
            </a:r>
            <a:r>
              <a:rPr kumimoji="1" lang="ko-KR" altLang="en-US" dirty="0"/>
              <a:t> 두 </a:t>
            </a:r>
            <a:r>
              <a:rPr kumimoji="1" lang="en-US" altLang="ko-KR" dirty="0"/>
              <a:t>Convolution</a:t>
            </a:r>
            <a:r>
              <a:rPr kumimoji="1" lang="ko-KR" altLang="en-US" dirty="0"/>
              <a:t> 방법의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비용 차이</a:t>
            </a:r>
          </a:p>
        </p:txBody>
      </p:sp>
    </p:spTree>
    <p:extLst>
      <p:ext uri="{BB962C8B-B14F-4D97-AF65-F5344CB8AC3E}">
        <p14:creationId xmlns:p14="http://schemas.microsoft.com/office/powerpoint/2010/main" val="306344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482</Words>
  <Application>Microsoft Office PowerPoint</Application>
  <PresentationFormat>와이드스크린</PresentationFormat>
  <Paragraphs>115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RepVGG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Lab 세미나</dc:title>
  <dc:creator>여인국</dc:creator>
  <cp:lastModifiedBy>형동 박</cp:lastModifiedBy>
  <cp:revision>251</cp:revision>
  <dcterms:created xsi:type="dcterms:W3CDTF">2023-12-28T02:06:26Z</dcterms:created>
  <dcterms:modified xsi:type="dcterms:W3CDTF">2024-01-24T04:10:25Z</dcterms:modified>
</cp:coreProperties>
</file>