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737" r:id="rId3"/>
    <p:sldId id="719" r:id="rId4"/>
    <p:sldId id="738" r:id="rId5"/>
    <p:sldId id="743" r:id="rId6"/>
    <p:sldId id="740" r:id="rId7"/>
    <p:sldId id="739" r:id="rId8"/>
    <p:sldId id="741" r:id="rId9"/>
    <p:sldId id="744" r:id="rId10"/>
    <p:sldId id="742" r:id="rId11"/>
    <p:sldId id="6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82603" autoAdjust="0"/>
  </p:normalViewPr>
  <p:slideViewPr>
    <p:cSldViewPr snapToGrid="0">
      <p:cViewPr>
        <p:scale>
          <a:sx n="45" d="100"/>
          <a:sy n="45" d="100"/>
        </p:scale>
        <p:origin x="283" y="6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Stage</a:t>
            </a:r>
            <a:r>
              <a:rPr lang="ko-KR" altLang="en-US" dirty="0"/>
              <a:t>는 </a:t>
            </a:r>
            <a:r>
              <a:rPr lang="en-US" altLang="ko-KR" dirty="0"/>
              <a:t>block</a:t>
            </a:r>
            <a:r>
              <a:rPr lang="ko-KR" altLang="en-US" dirty="0"/>
              <a:t>보다 큰 묶음 단위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를 제외하고는 </a:t>
            </a:r>
            <a:r>
              <a:rPr lang="en-US" altLang="ko-KR" dirty="0" err="1"/>
              <a:t>TensorRT</a:t>
            </a:r>
            <a:r>
              <a:rPr lang="ko-KR" altLang="en-US" dirty="0"/>
              <a:t>라는 </a:t>
            </a:r>
            <a:r>
              <a:rPr lang="en-US" altLang="ko-KR" dirty="0"/>
              <a:t>NVIDIA GPU</a:t>
            </a:r>
            <a:r>
              <a:rPr lang="ko-KR" altLang="en-US" dirty="0"/>
              <a:t>에 최적화된 엔진 </a:t>
            </a:r>
            <a:r>
              <a:rPr lang="ko-KR" altLang="en-US" dirty="0" err="1"/>
              <a:t>컴</a:t>
            </a:r>
            <a:endParaRPr lang="en-US" altLang="ko-KR" dirty="0"/>
          </a:p>
          <a:p>
            <a:r>
              <a:rPr lang="ko-KR" altLang="en-US" dirty="0" err="1"/>
              <a:t>파일러</a:t>
            </a:r>
            <a:r>
              <a:rPr lang="ko-KR" altLang="en-US" dirty="0"/>
              <a:t> 사용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5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7B31-E70D-80E3-B101-43A5A7DA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84A6D0-4BB0-D2DD-001C-2B5D50DB7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DC0B75-0BE0-025C-733D-C62C4EDCD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59527-FD0A-E6AE-7D97-BBABDC371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D3F14-0254-7908-650A-32E943EF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B2D03D-3173-BBD7-E2A5-D322735BC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DDE257-6420-D1DA-A09B-48A107E8F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</a:t>
            </a:r>
            <a:r>
              <a:rPr lang="en-US" altLang="ko-KR" dirty="0"/>
              <a:t>: Model</a:t>
            </a:r>
            <a:r>
              <a:rPr lang="ko-KR" altLang="en-US" dirty="0"/>
              <a:t> </a:t>
            </a:r>
            <a:r>
              <a:rPr lang="en-US" altLang="ko-KR" dirty="0"/>
              <a:t>XL1</a:t>
            </a:r>
            <a:r>
              <a:rPr lang="ko-KR" altLang="en-US" dirty="0"/>
              <a:t>의 </a:t>
            </a:r>
            <a:r>
              <a:rPr lang="en-US" altLang="ko-KR" dirty="0"/>
              <a:t>latency contribution</a:t>
            </a:r>
          </a:p>
          <a:p>
            <a:r>
              <a:rPr lang="ko-KR" altLang="en-US" dirty="0"/>
              <a:t>우</a:t>
            </a:r>
            <a:r>
              <a:rPr lang="en-US" altLang="ko-KR" dirty="0"/>
              <a:t>: Model XL1</a:t>
            </a:r>
            <a:r>
              <a:rPr lang="ko-KR" altLang="en-US" dirty="0"/>
              <a:t>의 </a:t>
            </a:r>
            <a:r>
              <a:rPr lang="en-US" altLang="ko-KR" dirty="0"/>
              <a:t>distribution of number of layers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18C32-101D-3589-DE56-57C5FD88A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7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 = scale factor,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ko-KR" altLang="en-US" dirty="0"/>
              <a:t> </a:t>
            </a:r>
            <a:r>
              <a:rPr lang="en-US" altLang="ko-KR" dirty="0"/>
              <a:t>= zero point</a:t>
            </a:r>
          </a:p>
          <a:p>
            <a:r>
              <a:rPr lang="ko-KR" altLang="en-US" dirty="0"/>
              <a:t>그림</a:t>
            </a:r>
            <a:r>
              <a:rPr lang="en-US" altLang="ko-KR" dirty="0"/>
              <a:t>. </a:t>
            </a:r>
            <a:r>
              <a:rPr lang="en-US" altLang="ko-KR" dirty="0" err="1"/>
              <a:t>ReLU</a:t>
            </a:r>
            <a:r>
              <a:rPr lang="en-US" altLang="ko-KR" dirty="0"/>
              <a:t> Linear Attention module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4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A14A8-B77C-1AD1-CD40-9E58A8BE9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BBC070-A48D-AF03-EF26-594B50308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75057A-83CB-9B6C-3088-325AE3795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AF71-825A-CB3A-CB27-6CE68889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4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6F5A4-0ED5-A36C-B641-772FC3C6B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5BE2FA-D779-51EC-D544-BF5CC96E6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293029-53DC-F58C-9B8D-4394652E7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</a:t>
            </a:r>
            <a:r>
              <a:rPr lang="en-US" altLang="ko-KR" dirty="0"/>
              <a:t>: Model</a:t>
            </a:r>
            <a:r>
              <a:rPr lang="ko-KR" altLang="en-US" dirty="0"/>
              <a:t> </a:t>
            </a:r>
            <a:r>
              <a:rPr lang="en-US" altLang="ko-KR" dirty="0"/>
              <a:t>XL1</a:t>
            </a:r>
            <a:r>
              <a:rPr lang="ko-KR" altLang="en-US" dirty="0"/>
              <a:t>의 </a:t>
            </a:r>
            <a:r>
              <a:rPr lang="en-US" altLang="ko-KR" dirty="0"/>
              <a:t>latency contribution</a:t>
            </a:r>
          </a:p>
          <a:p>
            <a:r>
              <a:rPr lang="ko-KR" altLang="en-US" dirty="0"/>
              <a:t>우</a:t>
            </a:r>
            <a:r>
              <a:rPr lang="en-US" altLang="ko-KR" dirty="0"/>
              <a:t>: Model XL1</a:t>
            </a:r>
            <a:r>
              <a:rPr lang="ko-KR" altLang="en-US" dirty="0"/>
              <a:t>의 </a:t>
            </a:r>
            <a:r>
              <a:rPr lang="en-US" altLang="ko-KR" dirty="0"/>
              <a:t>distribution of number of layers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0C111-7CE0-8F75-F8A5-80390BAB4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C005F-B022-9582-BED5-29660D9B3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97E3EF-C0DC-4EFC-67EF-5903E0B7C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E803C0-5E8E-7B58-C541-F71063B74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</a:t>
            </a:r>
            <a:r>
              <a:rPr lang="en-US" altLang="ko-KR" dirty="0"/>
              <a:t>: Model</a:t>
            </a:r>
            <a:r>
              <a:rPr lang="ko-KR" altLang="en-US" dirty="0"/>
              <a:t> </a:t>
            </a:r>
            <a:r>
              <a:rPr lang="en-US" altLang="ko-KR" dirty="0"/>
              <a:t>XL1</a:t>
            </a:r>
            <a:r>
              <a:rPr lang="ko-KR" altLang="en-US" dirty="0"/>
              <a:t>의 </a:t>
            </a:r>
            <a:r>
              <a:rPr lang="en-US" altLang="ko-KR" dirty="0"/>
              <a:t>latency contribution</a:t>
            </a:r>
          </a:p>
          <a:p>
            <a:r>
              <a:rPr lang="ko-KR" altLang="en-US" dirty="0"/>
              <a:t>우</a:t>
            </a:r>
            <a:r>
              <a:rPr lang="en-US" altLang="ko-KR" dirty="0"/>
              <a:t>: Model XL1</a:t>
            </a:r>
            <a:r>
              <a:rPr lang="ko-KR" altLang="en-US" dirty="0"/>
              <a:t>의 </a:t>
            </a:r>
            <a:r>
              <a:rPr lang="en-US" altLang="ko-KR" dirty="0"/>
              <a:t>distribution of number of layers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9A6D9-BC31-3F45-E6DD-4F7BD85BD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1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Sunghyun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EdgeSAM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EdgeSAM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Prompt-In-the-Loop Distillation for On-Device Deployment of SAM (2023) 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03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05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DE86-9595-6D2F-68C7-8BB3C41F2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A2A4-722A-FAED-C8F8-14331E40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Experiment 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A8D93-4946-A9CC-BA51-04B7C286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DDB-A76E-A272-1459-AEF7684B2882}"/>
              </a:ext>
            </a:extLst>
          </p:cNvPr>
          <p:cNvSpPr txBox="1"/>
          <p:nvPr/>
        </p:nvSpPr>
        <p:spPr>
          <a:xfrm>
            <a:off x="170551" y="546135"/>
            <a:ext cx="109042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i="1" dirty="0">
                <a:solidFill>
                  <a:srgbClr val="002C62"/>
                </a:solidFill>
              </a:rPr>
              <a:t> Accelerated Segmentation with Mixed-Precision Quantization of </a:t>
            </a:r>
            <a:r>
              <a:rPr lang="en-US" altLang="ko-KR" sz="1800" b="1" i="1" dirty="0" err="1">
                <a:solidFill>
                  <a:srgbClr val="002C62"/>
                </a:solidFill>
              </a:rPr>
              <a:t>EfficientViT</a:t>
            </a:r>
            <a:r>
              <a:rPr lang="en-US" altLang="ko-KR" sz="1800" b="1" i="1" dirty="0">
                <a:solidFill>
                  <a:srgbClr val="002C62"/>
                </a:solidFill>
              </a:rPr>
              <a:t>-SAM(2024)</a:t>
            </a:r>
            <a:r>
              <a:rPr lang="en-US" altLang="ko-KR" sz="1800" b="1" dirty="0">
                <a:solidFill>
                  <a:srgbClr val="002C62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BFDC2-FD9B-EF3A-ECA9-2AB4A817BAD2}"/>
              </a:ext>
            </a:extLst>
          </p:cNvPr>
          <p:cNvSpPr txBox="1"/>
          <p:nvPr/>
        </p:nvSpPr>
        <p:spPr>
          <a:xfrm>
            <a:off x="650611" y="1320218"/>
            <a:ext cx="12021437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dirty="0"/>
              <a:t>4. model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layer</a:t>
            </a:r>
            <a:r>
              <a:rPr lang="ko-KR" altLang="en-US" sz="1800" b="1" dirty="0"/>
              <a:t>별 </a:t>
            </a:r>
            <a:r>
              <a:rPr lang="en-US" altLang="ko-KR" sz="1800" b="1" dirty="0"/>
              <a:t>sensitivity </a:t>
            </a:r>
            <a:r>
              <a:rPr lang="ko-KR" altLang="en-US" sz="1800" b="1" dirty="0"/>
              <a:t>조사</a:t>
            </a:r>
            <a:endParaRPr lang="en-US" altLang="ko-KR" sz="1800" b="1" dirty="0"/>
          </a:p>
          <a:p>
            <a:pPr>
              <a:lnSpc>
                <a:spcPct val="200000"/>
              </a:lnSpc>
              <a:defRPr/>
            </a:pPr>
            <a:r>
              <a:rPr lang="en-US" altLang="ko-KR" sz="1800" b="1" dirty="0"/>
              <a:t>	a</a:t>
            </a:r>
            <a:r>
              <a:rPr lang="en-US" altLang="ko-KR" b="1" dirty="0"/>
              <a:t>ccuracy vs</a:t>
            </a:r>
            <a:r>
              <a:rPr lang="ko-KR" altLang="en-US" b="1" dirty="0"/>
              <a:t> </a:t>
            </a:r>
            <a:r>
              <a:rPr lang="en-US" altLang="ko-KR" b="1" dirty="0"/>
              <a:t>size or latency </a:t>
            </a:r>
            <a:r>
              <a:rPr lang="en-US" altLang="ko-KR" sz="1800" b="1" dirty="0"/>
              <a:t>trade-off </a:t>
            </a:r>
            <a:endParaRPr lang="en-US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C30AEA-B82B-35F9-43E0-9CEEF94D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26" y="2891240"/>
            <a:ext cx="4476315" cy="27895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40509D-33A7-A977-CD57-F6299E5D4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654" y="2891240"/>
            <a:ext cx="4155831" cy="28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4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2" y="1162195"/>
            <a:ext cx="10891469" cy="13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T719A_2080T1_5way GPU, T719A_4090_1way GPU</a:t>
            </a:r>
            <a:r>
              <a:rPr lang="ko-KR" altLang="en-US" b="1" dirty="0"/>
              <a:t>를 원격으로 </a:t>
            </a:r>
            <a:r>
              <a:rPr lang="en-US" altLang="ko-KR" b="1" dirty="0"/>
              <a:t>train </a:t>
            </a:r>
            <a:r>
              <a:rPr lang="ko-KR" altLang="en-US" b="1" dirty="0"/>
              <a:t>진행</a:t>
            </a:r>
            <a:endParaRPr lang="en-US" altLang="ko-KR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save_embedding.py </a:t>
            </a:r>
            <a:r>
              <a:rPr lang="ko-KR" altLang="en-US" b="1" dirty="0"/>
              <a:t>포함해서 다른 분산학습 관련된 파일들에 있는 분산 학습 관련 코드들을 제거하고 싱글 </a:t>
            </a:r>
            <a:r>
              <a:rPr lang="en-US" altLang="ko-KR" b="1" dirty="0"/>
              <a:t>GPU </a:t>
            </a:r>
            <a:r>
              <a:rPr lang="ko-KR" altLang="en-US" b="1" dirty="0"/>
              <a:t>또는 </a:t>
            </a:r>
            <a:r>
              <a:rPr lang="en-US" altLang="ko-KR" b="1" dirty="0"/>
              <a:t>CPU </a:t>
            </a:r>
            <a:r>
              <a:rPr lang="ko-KR" altLang="en-US" b="1" dirty="0"/>
              <a:t>모드로 실행하도록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4A88B-F9C9-3820-B119-BEF0388E0359}"/>
              </a:ext>
            </a:extLst>
          </p:cNvPr>
          <p:cNvSpPr txBox="1"/>
          <p:nvPr/>
        </p:nvSpPr>
        <p:spPr>
          <a:xfrm>
            <a:off x="650042" y="4104272"/>
            <a:ext cx="10138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train </a:t>
            </a:r>
            <a:r>
              <a:rPr lang="ko-KR" altLang="en-US" b="1" dirty="0"/>
              <a:t>시킬 때 </a:t>
            </a:r>
            <a:r>
              <a:rPr lang="en-US" altLang="ko-KR" b="1" dirty="0"/>
              <a:t>3 </a:t>
            </a:r>
            <a:r>
              <a:rPr lang="ko-KR" altLang="en-US" b="1" dirty="0"/>
              <a:t>단계</a:t>
            </a:r>
            <a:r>
              <a:rPr lang="en-US" altLang="ko-KR" b="1" dirty="0"/>
              <a:t>(Prepare Teacher Embedding, Encoder-Only Knowledge Distillation</a:t>
            </a:r>
          </a:p>
          <a:p>
            <a:r>
              <a:rPr lang="en-US" altLang="ko-KR" b="1" dirty="0"/>
              <a:t>, Prompt-in-the-Loop Knowledge Distillation)</a:t>
            </a:r>
            <a:r>
              <a:rPr lang="ko-KR" altLang="en-US" b="1" dirty="0"/>
              <a:t>를 수월하게 진행하도록 코드 수정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훈련된 모델을 </a:t>
            </a:r>
            <a:r>
              <a:rPr lang="en-US" altLang="ko-KR" b="1" dirty="0"/>
              <a:t>evaluate </a:t>
            </a:r>
            <a:r>
              <a:rPr lang="ko-KR" altLang="en-US" b="1" dirty="0"/>
              <a:t>할 때</a:t>
            </a:r>
            <a:r>
              <a:rPr lang="en-US" altLang="ko-KR" b="1" dirty="0"/>
              <a:t> </a:t>
            </a:r>
            <a:r>
              <a:rPr lang="ko-KR" altLang="en-US" b="1" dirty="0"/>
              <a:t>필요한 평가 척도</a:t>
            </a:r>
            <a:r>
              <a:rPr lang="en-US" altLang="ko-KR" b="1" dirty="0"/>
              <a:t>(FPS, FLOPs,</a:t>
            </a:r>
            <a:r>
              <a:rPr lang="ko-KR" altLang="en-US" b="1" dirty="0"/>
              <a:t> </a:t>
            </a:r>
            <a:r>
              <a:rPr lang="en-US" altLang="ko-KR" b="1" dirty="0"/>
              <a:t>IOU)</a:t>
            </a:r>
            <a:r>
              <a:rPr lang="ko-KR" altLang="en-US" b="1" dirty="0"/>
              <a:t> 조사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en-US" altLang="ko-KR" b="1" dirty="0" err="1"/>
              <a:t>EdgeSAM</a:t>
            </a:r>
            <a:r>
              <a:rPr lang="en-US" altLang="ko-KR" b="1" dirty="0"/>
              <a:t>/SAM</a:t>
            </a:r>
            <a:r>
              <a:rPr lang="ko-KR" altLang="en-US" b="1" dirty="0"/>
              <a:t>에 </a:t>
            </a:r>
            <a:r>
              <a:rPr lang="en-US" altLang="ko-KR" b="1" dirty="0"/>
              <a:t>Quantization</a:t>
            </a:r>
            <a:r>
              <a:rPr lang="ko-KR" altLang="en-US" b="1" dirty="0"/>
              <a:t> 시도</a:t>
            </a:r>
            <a:endParaRPr lang="en-US" altLang="ko-KR" sz="1800" b="1" dirty="0"/>
          </a:p>
          <a:p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04465-F299-B2D5-F80B-543284DA5514}"/>
              </a:ext>
            </a:extLst>
          </p:cNvPr>
          <p:cNvSpPr txBox="1"/>
          <p:nvPr/>
        </p:nvSpPr>
        <p:spPr>
          <a:xfrm>
            <a:off x="650042" y="3633781"/>
            <a:ext cx="548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Goal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E7C6-9800-106D-E70F-E85AE154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D0B85-0B02-4F0B-4EF0-C6694D4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40519-48F8-052B-6CA8-366C360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4765A-D0B3-2FDE-7D3E-C515EA76B2C5}"/>
              </a:ext>
            </a:extLst>
          </p:cNvPr>
          <p:cNvSpPr txBox="1"/>
          <p:nvPr/>
        </p:nvSpPr>
        <p:spPr>
          <a:xfrm>
            <a:off x="650042" y="1162195"/>
            <a:ext cx="10891469" cy="245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코드 분석 및 실행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진행중</a:t>
            </a:r>
            <a:r>
              <a:rPr lang="en-US" altLang="ko-KR" sz="2000" b="1" dirty="0"/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훈련 시 오류 수정 중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훈련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SA-1B dataset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1%</a:t>
            </a:r>
            <a:r>
              <a:rPr lang="ko-KR" altLang="en-US" sz="2000" b="1" dirty="0"/>
              <a:t>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사용되는데 이 </a:t>
            </a:r>
            <a:r>
              <a:rPr lang="en-US" altLang="ko-KR" sz="2000" b="1" dirty="0"/>
              <a:t>1%</a:t>
            </a:r>
            <a:r>
              <a:rPr lang="ko-KR" altLang="en-US" sz="2000" b="1" dirty="0"/>
              <a:t>도 </a:t>
            </a:r>
            <a:r>
              <a:rPr lang="en-US" altLang="ko-KR" sz="2000" b="1" dirty="0"/>
              <a:t>100GB</a:t>
            </a:r>
            <a:r>
              <a:rPr lang="ko-KR" altLang="en-US" sz="2000" b="1" dirty="0"/>
              <a:t> 이상</a:t>
            </a:r>
            <a:endParaRPr lang="en-US" altLang="ko-KR" sz="2000" b="1" dirty="0"/>
          </a:p>
          <a:p>
            <a:pPr lvl="1">
              <a:lnSpc>
                <a:spcPct val="20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6704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참고 논문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3B64-0B0E-3100-588B-21DD252EA2C1}"/>
              </a:ext>
            </a:extLst>
          </p:cNvPr>
          <p:cNvSpPr txBox="1"/>
          <p:nvPr/>
        </p:nvSpPr>
        <p:spPr>
          <a:xfrm>
            <a:off x="650611" y="1320218"/>
            <a:ext cx="11172421" cy="4305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i="1" dirty="0"/>
              <a:t>Accelerated Segmentation with Mixed-Precision Quantization of </a:t>
            </a:r>
            <a:r>
              <a:rPr lang="en-US" altLang="ko-KR" sz="2000" b="1" i="1" dirty="0" err="1"/>
              <a:t>EfficientViT</a:t>
            </a:r>
            <a:r>
              <a:rPr lang="en-US" altLang="ko-KR" sz="2000" b="1" i="1" dirty="0"/>
              <a:t>-SAM(2024)</a:t>
            </a:r>
            <a:r>
              <a:rPr lang="en-US" altLang="ko-KR" sz="2000" b="1" dirty="0"/>
              <a:t>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(master’s thesis)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PTQ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mixed-precision quantization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image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encoder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sensitivity </a:t>
            </a:r>
            <a:r>
              <a:rPr lang="ko-KR" altLang="en-US" sz="2000" b="1" dirty="0"/>
              <a:t>탐색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err="1"/>
              <a:t>EfficientViT</a:t>
            </a:r>
            <a:r>
              <a:rPr lang="en-US" altLang="ko-KR" sz="2000" b="1" dirty="0"/>
              <a:t>-SAM</a:t>
            </a:r>
            <a:r>
              <a:rPr lang="ko-KR" altLang="en-US" sz="2000" b="1" dirty="0"/>
              <a:t>는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EdgeSAM</a:t>
            </a:r>
            <a:r>
              <a:rPr lang="ko-KR" altLang="en-US" sz="2000" b="1" dirty="0"/>
              <a:t>과는 다른 방식으로 </a:t>
            </a:r>
            <a:r>
              <a:rPr lang="en-US" altLang="ko-KR" sz="2000" b="1" dirty="0"/>
              <a:t>distill</a:t>
            </a:r>
            <a:r>
              <a:rPr lang="ko-KR" altLang="en-US" sz="2000" b="1" dirty="0"/>
              <a:t>되었지만 양자화가 적용된 </a:t>
            </a:r>
            <a:r>
              <a:rPr lang="en-US" altLang="ko-KR" sz="2000" b="1" dirty="0"/>
              <a:t>SAM</a:t>
            </a:r>
            <a:r>
              <a:rPr lang="ko-KR" altLang="en-US" sz="2000" b="1" dirty="0"/>
              <a:t>의 </a:t>
            </a:r>
            <a:endParaRPr lang="en-US" altLang="ko-KR" sz="2000" b="1" dirty="0"/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예시로 참고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7174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2828C-B128-E18A-FC20-D4BF8BE4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193C-F47A-2432-8F9E-339FD91A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A11C1-4432-EE3F-1923-E775DD6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7E618-13DE-FAD2-952B-5CE7FFAF4E78}"/>
              </a:ext>
            </a:extLst>
          </p:cNvPr>
          <p:cNvSpPr txBox="1"/>
          <p:nvPr/>
        </p:nvSpPr>
        <p:spPr>
          <a:xfrm>
            <a:off x="170551" y="546135"/>
            <a:ext cx="109042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i="1" dirty="0">
                <a:solidFill>
                  <a:srgbClr val="002C62"/>
                </a:solidFill>
              </a:rPr>
              <a:t> Accelerated Segmentation with Mixed-Precision Quantization of </a:t>
            </a:r>
            <a:r>
              <a:rPr lang="en-US" altLang="ko-KR" sz="1800" b="1" i="1" dirty="0" err="1">
                <a:solidFill>
                  <a:srgbClr val="002C62"/>
                </a:solidFill>
              </a:rPr>
              <a:t>EfficientViT</a:t>
            </a:r>
            <a:r>
              <a:rPr lang="en-US" altLang="ko-KR" sz="1800" b="1" i="1" dirty="0">
                <a:solidFill>
                  <a:srgbClr val="002C62"/>
                </a:solidFill>
              </a:rPr>
              <a:t>-SAM(2024)</a:t>
            </a:r>
            <a:r>
              <a:rPr lang="en-US" altLang="ko-KR" sz="1800" b="1" dirty="0">
                <a:solidFill>
                  <a:srgbClr val="002C62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C568D-685F-D890-2615-7FF6A9E20A18}"/>
              </a:ext>
            </a:extLst>
          </p:cNvPr>
          <p:cNvSpPr txBox="1"/>
          <p:nvPr/>
        </p:nvSpPr>
        <p:spPr>
          <a:xfrm>
            <a:off x="650611" y="1320218"/>
            <a:ext cx="12021437" cy="333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4 Experiments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altLang="ko-KR" b="1" dirty="0"/>
              <a:t>model</a:t>
            </a:r>
            <a:r>
              <a:rPr lang="ko-KR" altLang="en-US" b="1" dirty="0"/>
              <a:t>의</a:t>
            </a:r>
            <a:r>
              <a:rPr lang="en-US" altLang="ko-KR" b="1" dirty="0"/>
              <a:t> latency</a:t>
            </a:r>
            <a:r>
              <a:rPr lang="ko-KR" altLang="en-US" b="1" dirty="0"/>
              <a:t> 조사</a:t>
            </a:r>
            <a:endParaRPr lang="en-US" altLang="ko-KR" b="1" dirty="0"/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altLang="ko-KR" b="1" dirty="0"/>
              <a:t>model</a:t>
            </a:r>
            <a:r>
              <a:rPr lang="ko-KR" altLang="en-US" b="1" dirty="0"/>
              <a:t>의</a:t>
            </a:r>
            <a:r>
              <a:rPr lang="en-US" altLang="ko-KR" b="1" dirty="0"/>
              <a:t> stage</a:t>
            </a:r>
            <a:r>
              <a:rPr lang="ko-KR" altLang="en-US" b="1" dirty="0"/>
              <a:t>별 </a:t>
            </a:r>
            <a:r>
              <a:rPr lang="en-US" altLang="ko-KR" b="1" dirty="0"/>
              <a:t>sensitivity </a:t>
            </a:r>
            <a:r>
              <a:rPr lang="ko-KR" altLang="en-US" b="1" dirty="0"/>
              <a:t>조사</a:t>
            </a:r>
            <a:r>
              <a:rPr lang="en-US" altLang="ko-KR" b="1" dirty="0"/>
              <a:t> (</a:t>
            </a:r>
            <a:r>
              <a:rPr lang="ko-KR" altLang="en-US" b="1" dirty="0"/>
              <a:t>양자화에 따른 정확도 감소 정도</a:t>
            </a:r>
            <a:r>
              <a:rPr lang="en-US" altLang="ko-KR" b="1" dirty="0"/>
              <a:t>)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altLang="ko-KR" b="1" dirty="0"/>
              <a:t>model</a:t>
            </a:r>
            <a:r>
              <a:rPr lang="ko-KR" altLang="en-US" b="1" dirty="0"/>
              <a:t>의 </a:t>
            </a:r>
            <a:r>
              <a:rPr lang="en-US" altLang="ko-KR" b="1" dirty="0"/>
              <a:t>type</a:t>
            </a:r>
            <a:r>
              <a:rPr lang="ko-KR" altLang="en-US" b="1" dirty="0"/>
              <a:t>별 </a:t>
            </a:r>
            <a:r>
              <a:rPr lang="en-US" altLang="ko-KR" b="1" dirty="0"/>
              <a:t>sensitivity </a:t>
            </a:r>
            <a:r>
              <a:rPr lang="ko-KR" altLang="en-US" b="1" dirty="0"/>
              <a:t>조사 </a:t>
            </a:r>
            <a:r>
              <a:rPr lang="en-US" altLang="ko-KR" b="1" dirty="0"/>
              <a:t>(2 types: convolution and point-wise)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altLang="ko-KR" b="1" dirty="0"/>
              <a:t>model</a:t>
            </a:r>
            <a:r>
              <a:rPr lang="ko-KR" altLang="en-US" b="1" dirty="0"/>
              <a:t>의 </a:t>
            </a:r>
            <a:r>
              <a:rPr lang="en-US" altLang="ko-KR" b="1" dirty="0"/>
              <a:t>layer</a:t>
            </a:r>
            <a:r>
              <a:rPr lang="ko-KR" altLang="en-US" b="1" dirty="0"/>
              <a:t>별 </a:t>
            </a:r>
            <a:r>
              <a:rPr lang="en-US" altLang="ko-KR" b="1" dirty="0"/>
              <a:t>sensitivity </a:t>
            </a:r>
            <a:r>
              <a:rPr lang="ko-KR" altLang="en-US" b="1" dirty="0"/>
              <a:t>조사 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       (</a:t>
            </a:r>
            <a:r>
              <a:rPr lang="en-US" altLang="ko-KR" b="1" dirty="0" err="1"/>
              <a:t>TensorRT</a:t>
            </a:r>
            <a:r>
              <a:rPr lang="en-US" altLang="ko-KR" b="1" dirty="0"/>
              <a:t> deploy</a:t>
            </a:r>
            <a:r>
              <a:rPr lang="ko-KR" altLang="en-US" b="1" dirty="0"/>
              <a:t>가 아닌 </a:t>
            </a:r>
            <a:r>
              <a:rPr lang="en-US" altLang="ko-KR" b="1" dirty="0"/>
              <a:t>simulation)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3D534FA-1202-534B-67BB-32AF79C2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96297" y="2464647"/>
            <a:ext cx="2598691" cy="47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F999-E1C2-1D6A-C97A-1AB2BFE91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7BDC-EB22-AEE6-542A-724DD8C2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Datasets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36E1F-6753-B6A2-D59B-6FE92E3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C0445-7D2B-EFAC-67EF-F7029D5F5E6D}"/>
              </a:ext>
            </a:extLst>
          </p:cNvPr>
          <p:cNvSpPr txBox="1"/>
          <p:nvPr/>
        </p:nvSpPr>
        <p:spPr>
          <a:xfrm>
            <a:off x="170551" y="546135"/>
            <a:ext cx="109042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i="1" dirty="0">
                <a:solidFill>
                  <a:srgbClr val="002C62"/>
                </a:solidFill>
              </a:rPr>
              <a:t> Accelerated Segmentation with Mixed-Precision Quantization of </a:t>
            </a:r>
            <a:r>
              <a:rPr lang="en-US" altLang="ko-KR" sz="1800" b="1" i="1" dirty="0" err="1">
                <a:solidFill>
                  <a:srgbClr val="002C62"/>
                </a:solidFill>
              </a:rPr>
              <a:t>EfficientViT</a:t>
            </a:r>
            <a:r>
              <a:rPr lang="en-US" altLang="ko-KR" sz="1800" b="1" i="1" dirty="0">
                <a:solidFill>
                  <a:srgbClr val="002C62"/>
                </a:solidFill>
              </a:rPr>
              <a:t>-SAM(2024)</a:t>
            </a:r>
            <a:r>
              <a:rPr lang="en-US" altLang="ko-KR" sz="1800" b="1" dirty="0">
                <a:solidFill>
                  <a:srgbClr val="002C62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E8CA3-1B00-ACA4-A9DE-C5D6828CAFE6}"/>
              </a:ext>
            </a:extLst>
          </p:cNvPr>
          <p:cNvSpPr txBox="1"/>
          <p:nvPr/>
        </p:nvSpPr>
        <p:spPr>
          <a:xfrm>
            <a:off x="650611" y="1320218"/>
            <a:ext cx="12021437" cy="4992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Training datasets</a:t>
            </a: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b="1" dirty="0"/>
              <a:t>Full  SA-1B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  </a:t>
            </a:r>
            <a:r>
              <a:rPr lang="en-US" altLang="ko-KR" b="1" dirty="0" err="1"/>
              <a:t>EfficientViT</a:t>
            </a:r>
            <a:r>
              <a:rPr lang="en-US" altLang="ko-KR" b="1" dirty="0"/>
              <a:t>-SAM</a:t>
            </a:r>
            <a:r>
              <a:rPr lang="ko-KR" altLang="en-US" b="1" dirty="0"/>
              <a:t>의 </a:t>
            </a:r>
            <a:r>
              <a:rPr lang="en-US" altLang="ko-KR" b="1" dirty="0"/>
              <a:t>image encoder</a:t>
            </a:r>
            <a:r>
              <a:rPr lang="ko-KR" altLang="en-US" b="1" dirty="0"/>
              <a:t>는 </a:t>
            </a:r>
            <a:r>
              <a:rPr lang="en-US" altLang="ko-KR" b="1" dirty="0"/>
              <a:t>two epochs</a:t>
            </a:r>
            <a:r>
              <a:rPr lang="ko-KR" altLang="en-US" b="1" dirty="0"/>
              <a:t> 동안 훈련 및 </a:t>
            </a:r>
            <a:r>
              <a:rPr lang="en-US" altLang="ko-KR" b="1" dirty="0"/>
              <a:t>knowledge distillation</a:t>
            </a:r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Evaluation datasets </a:t>
            </a: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b="1" dirty="0"/>
              <a:t>COCO, LVIS</a:t>
            </a:r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Evaluation Metrics/Efficiency Metrics</a:t>
            </a: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b="1" dirty="0" err="1"/>
              <a:t>mIoU</a:t>
            </a:r>
            <a:r>
              <a:rPr lang="en-US" altLang="ko-KR" b="1" dirty="0"/>
              <a:t>, AP/ memory-size, latency</a:t>
            </a:r>
          </a:p>
        </p:txBody>
      </p:sp>
    </p:spTree>
    <p:extLst>
      <p:ext uri="{BB962C8B-B14F-4D97-AF65-F5344CB8AC3E}">
        <p14:creationId xmlns:p14="http://schemas.microsoft.com/office/powerpoint/2010/main" val="172851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88AAE-F37E-3E9D-36D4-020DA707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CA8D8-5215-05C4-8420-175D4CB4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Experiment 1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30400E-B375-7882-A320-51DBA9A4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5572F-96A5-B22B-36B8-0D0321339D26}"/>
              </a:ext>
            </a:extLst>
          </p:cNvPr>
          <p:cNvSpPr txBox="1"/>
          <p:nvPr/>
        </p:nvSpPr>
        <p:spPr>
          <a:xfrm>
            <a:off x="170551" y="546135"/>
            <a:ext cx="109042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i="1" dirty="0">
                <a:solidFill>
                  <a:srgbClr val="002C62"/>
                </a:solidFill>
              </a:rPr>
              <a:t> Accelerated Segmentation with Mixed-Precision Quantization of </a:t>
            </a:r>
            <a:r>
              <a:rPr lang="en-US" altLang="ko-KR" sz="1800" b="1" i="1" dirty="0" err="1">
                <a:solidFill>
                  <a:srgbClr val="002C62"/>
                </a:solidFill>
              </a:rPr>
              <a:t>EfficientViT</a:t>
            </a:r>
            <a:r>
              <a:rPr lang="en-US" altLang="ko-KR" sz="1800" b="1" i="1" dirty="0">
                <a:solidFill>
                  <a:srgbClr val="002C62"/>
                </a:solidFill>
              </a:rPr>
              <a:t>-SAM(2024)</a:t>
            </a:r>
            <a:r>
              <a:rPr lang="en-US" altLang="ko-KR" sz="1800" b="1" dirty="0">
                <a:solidFill>
                  <a:srgbClr val="002C62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14A3D-B202-0F31-72FF-DFD8B389FFEF}"/>
              </a:ext>
            </a:extLst>
          </p:cNvPr>
          <p:cNvSpPr txBox="1"/>
          <p:nvPr/>
        </p:nvSpPr>
        <p:spPr>
          <a:xfrm>
            <a:off x="650611" y="1320218"/>
            <a:ext cx="12021437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b="1" dirty="0"/>
              <a:t>model</a:t>
            </a:r>
            <a:r>
              <a:rPr lang="ko-KR" altLang="en-US" b="1" dirty="0"/>
              <a:t>의</a:t>
            </a:r>
            <a:r>
              <a:rPr lang="en-US" altLang="ko-KR" b="1" dirty="0"/>
              <a:t> latency</a:t>
            </a:r>
            <a:r>
              <a:rPr lang="ko-KR" altLang="en-US" b="1" dirty="0"/>
              <a:t> 조사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     	per layer and stage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18375F-E1DD-140B-DEA8-5E67AB1B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1" y="2456879"/>
            <a:ext cx="6244864" cy="28249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D95F8F-6B24-D1A2-DD96-7EAAEEA6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658" y="2787384"/>
            <a:ext cx="2438611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2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2017E-4507-80E3-FF5F-B94214EDD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DEC5-1603-7EA2-1FCC-F4B24EC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Experiment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DF34E-A810-892D-A53F-D5C506E8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A75B3-2C9B-CF35-164D-219CC6E0790A}"/>
              </a:ext>
            </a:extLst>
          </p:cNvPr>
          <p:cNvSpPr txBox="1"/>
          <p:nvPr/>
        </p:nvSpPr>
        <p:spPr>
          <a:xfrm>
            <a:off x="170551" y="546135"/>
            <a:ext cx="109042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i="1" dirty="0">
                <a:solidFill>
                  <a:srgbClr val="002C62"/>
                </a:solidFill>
              </a:rPr>
              <a:t> Accelerated Segmentation with Mixed-Precision Quantization of </a:t>
            </a:r>
            <a:r>
              <a:rPr lang="en-US" altLang="ko-KR" sz="1800" b="1" i="1" dirty="0" err="1">
                <a:solidFill>
                  <a:srgbClr val="002C62"/>
                </a:solidFill>
              </a:rPr>
              <a:t>EfficientViT</a:t>
            </a:r>
            <a:r>
              <a:rPr lang="en-US" altLang="ko-KR" sz="1800" b="1" i="1" dirty="0">
                <a:solidFill>
                  <a:srgbClr val="002C62"/>
                </a:solidFill>
              </a:rPr>
              <a:t>-SAM(2024)</a:t>
            </a:r>
            <a:r>
              <a:rPr lang="en-US" altLang="ko-KR" sz="1800" b="1" dirty="0">
                <a:solidFill>
                  <a:srgbClr val="002C62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CB58A-424B-991D-C67F-15736E2D0223}"/>
              </a:ext>
            </a:extLst>
          </p:cNvPr>
          <p:cNvSpPr txBox="1"/>
          <p:nvPr/>
        </p:nvSpPr>
        <p:spPr>
          <a:xfrm>
            <a:off x="650611" y="1320218"/>
            <a:ext cx="12021437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dirty="0"/>
              <a:t>2. model</a:t>
            </a:r>
            <a:r>
              <a:rPr lang="ko-KR" altLang="en-US" sz="1800" b="1" dirty="0"/>
              <a:t>의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단계별 </a:t>
            </a:r>
            <a:r>
              <a:rPr lang="en-US" altLang="ko-KR" sz="1800" b="1" dirty="0"/>
              <a:t>sensitivity </a:t>
            </a:r>
            <a:r>
              <a:rPr lang="ko-KR" altLang="en-US" sz="1800" b="1" dirty="0"/>
              <a:t>조사</a:t>
            </a:r>
            <a:endParaRPr lang="en-US" altLang="ko-KR" sz="1800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	simulate integer-only quantization</a:t>
            </a:r>
            <a:r>
              <a:rPr lang="en-US" altLang="ko-KR" sz="1800" b="1" dirty="0"/>
              <a:t> 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DD15A7D-17E7-A78D-B6BF-5C573BF0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43" y="2489157"/>
            <a:ext cx="5121084" cy="6706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4CB7DB-8DD7-78B8-097C-6474348F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002" y="3062607"/>
            <a:ext cx="4290119" cy="6706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8D6DAD3-37E8-F91D-FFAA-D67F296A8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505" y="3545813"/>
            <a:ext cx="2728196" cy="3048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E430D4E-761F-14AC-9990-139B77480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898" y="1877422"/>
            <a:ext cx="3452159" cy="3368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644960-03D6-DCAF-162F-50E00EA045A6}"/>
              </a:ext>
            </a:extLst>
          </p:cNvPr>
          <p:cNvSpPr txBox="1"/>
          <p:nvPr/>
        </p:nvSpPr>
        <p:spPr>
          <a:xfrm>
            <a:off x="1594992" y="4968755"/>
            <a:ext cx="12021437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XL-series </a:t>
            </a:r>
            <a:r>
              <a:rPr lang="ko-KR" altLang="en-US" b="1" dirty="0"/>
              <a:t>모델에서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ko-KR" altLang="en-US" b="1" dirty="0"/>
              <a:t>앞쪽 </a:t>
            </a:r>
            <a:r>
              <a:rPr lang="en-US" altLang="ko-KR" b="1" dirty="0"/>
              <a:t>stage</a:t>
            </a:r>
            <a:r>
              <a:rPr lang="ko-KR" altLang="en-US" b="1" dirty="0"/>
              <a:t>보다 뒤쪽 </a:t>
            </a:r>
            <a:r>
              <a:rPr lang="en-US" altLang="ko-KR" b="1" dirty="0"/>
              <a:t>stage</a:t>
            </a:r>
            <a:r>
              <a:rPr lang="ko-KR" altLang="en-US" b="1" dirty="0"/>
              <a:t>에서 확실한 </a:t>
            </a:r>
            <a:r>
              <a:rPr lang="en-US" altLang="ko-KR" b="1" dirty="0"/>
              <a:t>latency </a:t>
            </a:r>
            <a:r>
              <a:rPr lang="ko-KR" altLang="en-US" b="1" dirty="0"/>
              <a:t>감소가 있지만 양자화에 더 민감</a:t>
            </a:r>
            <a:r>
              <a:rPr lang="en-US" altLang="ko-KR" b="1" dirty="0"/>
              <a:t>.  </a:t>
            </a:r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5840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99319-DC76-F21F-EE43-DBB727F1D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C8B0-4750-5333-6BD5-73FD546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Experiment 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77BFA2-281A-E05F-7616-30B096A6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758-669E-520C-FBBA-40000AF535DC}"/>
              </a:ext>
            </a:extLst>
          </p:cNvPr>
          <p:cNvSpPr txBox="1"/>
          <p:nvPr/>
        </p:nvSpPr>
        <p:spPr>
          <a:xfrm>
            <a:off x="170551" y="546135"/>
            <a:ext cx="109042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i="1" dirty="0">
                <a:solidFill>
                  <a:srgbClr val="002C62"/>
                </a:solidFill>
              </a:rPr>
              <a:t> Accelerated Segmentation with Mixed-Precision Quantization of </a:t>
            </a:r>
            <a:r>
              <a:rPr lang="en-US" altLang="ko-KR" sz="1800" b="1" i="1" dirty="0" err="1">
                <a:solidFill>
                  <a:srgbClr val="002C62"/>
                </a:solidFill>
              </a:rPr>
              <a:t>EfficientViT</a:t>
            </a:r>
            <a:r>
              <a:rPr lang="en-US" altLang="ko-KR" sz="1800" b="1" i="1" dirty="0">
                <a:solidFill>
                  <a:srgbClr val="002C62"/>
                </a:solidFill>
              </a:rPr>
              <a:t>-SAM(2024)</a:t>
            </a:r>
            <a:r>
              <a:rPr lang="en-US" altLang="ko-KR" sz="1800" b="1" dirty="0">
                <a:solidFill>
                  <a:srgbClr val="002C62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798E2-C1EB-3DD9-D49F-FA21EA9B1E03}"/>
              </a:ext>
            </a:extLst>
          </p:cNvPr>
          <p:cNvSpPr txBox="1"/>
          <p:nvPr/>
        </p:nvSpPr>
        <p:spPr>
          <a:xfrm>
            <a:off x="650611" y="1320218"/>
            <a:ext cx="12021437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dirty="0"/>
              <a:t>3. </a:t>
            </a:r>
            <a:r>
              <a:rPr lang="en-US" altLang="ko-KR" b="1" dirty="0"/>
              <a:t>model</a:t>
            </a:r>
            <a:r>
              <a:rPr lang="ko-KR" altLang="en-US" b="1" dirty="0"/>
              <a:t>의 </a:t>
            </a:r>
            <a:r>
              <a:rPr lang="en-US" altLang="ko-KR" b="1" dirty="0"/>
              <a:t>type</a:t>
            </a:r>
            <a:r>
              <a:rPr lang="ko-KR" altLang="en-US" b="1" dirty="0"/>
              <a:t>별 </a:t>
            </a:r>
            <a:r>
              <a:rPr lang="en-US" altLang="ko-KR" sz="1800" b="1" dirty="0"/>
              <a:t>sensitivity </a:t>
            </a:r>
            <a:r>
              <a:rPr lang="ko-KR" altLang="en-US" b="1" dirty="0"/>
              <a:t>조사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	</a:t>
            </a:r>
            <a:r>
              <a:rPr lang="ko-KR" altLang="en-US" b="1" dirty="0"/>
              <a:t>앞서 </a:t>
            </a:r>
            <a:r>
              <a:rPr lang="en-US" altLang="ko-KR" b="1" dirty="0"/>
              <a:t>latency </a:t>
            </a:r>
            <a:r>
              <a:rPr lang="ko-KR" altLang="en-US" b="1" dirty="0"/>
              <a:t>실험이 </a:t>
            </a:r>
            <a:r>
              <a:rPr lang="en-US" altLang="ko-KR" b="1" dirty="0"/>
              <a:t>convolutional</a:t>
            </a:r>
            <a:r>
              <a:rPr lang="ko-KR" altLang="en-US" b="1" dirty="0"/>
              <a:t>과 </a:t>
            </a:r>
            <a:r>
              <a:rPr lang="en-US" altLang="ko-KR" b="1" dirty="0"/>
              <a:t>point-wise layer</a:t>
            </a:r>
            <a:r>
              <a:rPr lang="ko-KR" altLang="en-US" b="1" dirty="0"/>
              <a:t>가 </a:t>
            </a:r>
            <a:r>
              <a:rPr lang="en-US" altLang="ko-KR" b="1" dirty="0"/>
              <a:t>latency</a:t>
            </a:r>
            <a:r>
              <a:rPr lang="ko-KR" altLang="en-US" b="1" dirty="0"/>
              <a:t>에서 </a:t>
            </a:r>
            <a:r>
              <a:rPr lang="en-US" altLang="ko-KR" b="1" dirty="0"/>
              <a:t>98% </a:t>
            </a:r>
            <a:r>
              <a:rPr lang="ko-KR" altLang="en-US" b="1" dirty="0"/>
              <a:t>이상을 차지함을 보임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	 XL1 </a:t>
            </a:r>
            <a:r>
              <a:rPr lang="ko-KR" altLang="en-US" b="1" dirty="0"/>
              <a:t>모델의 경우 </a:t>
            </a:r>
            <a:r>
              <a:rPr lang="en-US" altLang="ko-KR" b="1" dirty="0"/>
              <a:t>convolution</a:t>
            </a:r>
            <a:r>
              <a:rPr lang="ko-KR" altLang="en-US" b="1" dirty="0"/>
              <a:t>만 </a:t>
            </a:r>
            <a:r>
              <a:rPr lang="ko-KR" altLang="en-US" b="1" dirty="0" err="1"/>
              <a:t>양자화하면</a:t>
            </a:r>
            <a:r>
              <a:rPr lang="ko-KR" altLang="en-US" b="1" dirty="0"/>
              <a:t> </a:t>
            </a:r>
            <a:r>
              <a:rPr lang="en-US" altLang="ko-KR" b="1" dirty="0"/>
              <a:t>latency </a:t>
            </a:r>
            <a:r>
              <a:rPr lang="ko-KR" altLang="en-US" b="1" dirty="0"/>
              <a:t>감소</a:t>
            </a:r>
            <a:r>
              <a:rPr lang="en-US" altLang="ko-KR" b="1" dirty="0"/>
              <a:t>, point-wise</a:t>
            </a:r>
            <a:r>
              <a:rPr lang="ko-KR" altLang="en-US" b="1" dirty="0"/>
              <a:t>는 </a:t>
            </a:r>
            <a:r>
              <a:rPr lang="en-US" altLang="ko-KR" b="1" dirty="0"/>
              <a:t>latency </a:t>
            </a:r>
            <a:r>
              <a:rPr lang="ko-KR" altLang="en-US" b="1" dirty="0"/>
              <a:t>증가  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C94041-145D-EF2C-3DBA-7F5C87B1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67" y="3756294"/>
            <a:ext cx="6073666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06941-5C3E-212D-3911-B8465F102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470C-B7C3-139A-F923-76110104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Experiment 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0320F-8F63-0A79-7F2C-EDCBCF1A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BCB4B-DE38-8A5B-E7BE-E63701ADD90E}"/>
              </a:ext>
            </a:extLst>
          </p:cNvPr>
          <p:cNvSpPr txBox="1"/>
          <p:nvPr/>
        </p:nvSpPr>
        <p:spPr>
          <a:xfrm>
            <a:off x="170551" y="546135"/>
            <a:ext cx="109042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i="1" dirty="0">
                <a:solidFill>
                  <a:srgbClr val="002C62"/>
                </a:solidFill>
              </a:rPr>
              <a:t> Accelerated Segmentation with Mixed-Precision Quantization of </a:t>
            </a:r>
            <a:r>
              <a:rPr lang="en-US" altLang="ko-KR" sz="1800" b="1" i="1" dirty="0" err="1">
                <a:solidFill>
                  <a:srgbClr val="002C62"/>
                </a:solidFill>
              </a:rPr>
              <a:t>EfficientViT</a:t>
            </a:r>
            <a:r>
              <a:rPr lang="en-US" altLang="ko-KR" sz="1800" b="1" i="1" dirty="0">
                <a:solidFill>
                  <a:srgbClr val="002C62"/>
                </a:solidFill>
              </a:rPr>
              <a:t>-SAM(2024)</a:t>
            </a:r>
            <a:r>
              <a:rPr lang="en-US" altLang="ko-KR" sz="1800" b="1" dirty="0">
                <a:solidFill>
                  <a:srgbClr val="002C62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AEA13-8AD9-6F44-DEFA-59B2658B6CAB}"/>
              </a:ext>
            </a:extLst>
          </p:cNvPr>
          <p:cNvSpPr txBox="1"/>
          <p:nvPr/>
        </p:nvSpPr>
        <p:spPr>
          <a:xfrm>
            <a:off x="650611" y="1320218"/>
            <a:ext cx="12021437" cy="333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800" b="1" dirty="0"/>
              <a:t>4. model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layer</a:t>
            </a:r>
            <a:r>
              <a:rPr lang="ko-KR" altLang="en-US" sz="1800" b="1" dirty="0"/>
              <a:t>별 </a:t>
            </a:r>
            <a:r>
              <a:rPr lang="en-US" altLang="ko-KR" sz="1800" b="1" dirty="0"/>
              <a:t>sensitivity </a:t>
            </a:r>
            <a:r>
              <a:rPr lang="ko-KR" altLang="en-US" sz="1800" b="1" dirty="0"/>
              <a:t>조사</a:t>
            </a:r>
            <a:endParaRPr lang="en-US" altLang="ko-KR" sz="1800" b="1" dirty="0"/>
          </a:p>
          <a:p>
            <a:pPr>
              <a:lnSpc>
                <a:spcPct val="200000"/>
              </a:lnSpc>
              <a:defRPr/>
            </a:pPr>
            <a:r>
              <a:rPr lang="en-US" altLang="ko-KR" sz="1800" b="1" dirty="0"/>
              <a:t>	3 </a:t>
            </a:r>
            <a:r>
              <a:rPr lang="ko-KR" altLang="en-US" sz="1800" b="1" dirty="0"/>
              <a:t>가지의 모델</a:t>
            </a:r>
            <a:r>
              <a:rPr lang="en-US" altLang="ko-KR" sz="1800" b="1" dirty="0"/>
              <a:t>: L0, L2, XL1</a:t>
            </a:r>
            <a:r>
              <a:rPr lang="ko-KR" altLang="en-US" sz="1800" b="1" dirty="0"/>
              <a:t>에서 </a:t>
            </a:r>
            <a:r>
              <a:rPr lang="en-US" altLang="ko-KR" sz="1800" b="1" dirty="0"/>
              <a:t>sensitive</a:t>
            </a:r>
            <a:r>
              <a:rPr lang="ko-KR" altLang="en-US" sz="1800" b="1" dirty="0"/>
              <a:t>한 </a:t>
            </a:r>
            <a:r>
              <a:rPr lang="en-US" altLang="ko-KR" sz="1800" b="1" dirty="0"/>
              <a:t>layer</a:t>
            </a:r>
            <a:r>
              <a:rPr lang="ko-KR" altLang="en-US" sz="1800" b="1" dirty="0"/>
              <a:t>들을 찾고 </a:t>
            </a:r>
            <a:r>
              <a:rPr lang="en-US" altLang="ko-KR" b="1" dirty="0"/>
              <a:t>mixed-precision</a:t>
            </a:r>
            <a:r>
              <a:rPr lang="ko-KR" altLang="en-US" b="1" dirty="0"/>
              <a:t> </a:t>
            </a:r>
            <a:r>
              <a:rPr lang="en-US" altLang="ko-KR" b="1" dirty="0"/>
              <a:t>scheme</a:t>
            </a:r>
            <a:r>
              <a:rPr lang="ko-KR" altLang="en-US" b="1" dirty="0"/>
              <a:t> 적용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	L0</a:t>
            </a:r>
            <a:r>
              <a:rPr lang="ko-KR" altLang="en-US" b="1" dirty="0"/>
              <a:t>의 경우 민감한 </a:t>
            </a:r>
            <a:r>
              <a:rPr lang="en-US" altLang="ko-KR" b="1" dirty="0"/>
              <a:t>layer</a:t>
            </a:r>
            <a:r>
              <a:rPr lang="ko-KR" altLang="en-US" b="1" dirty="0"/>
              <a:t>는 모두 </a:t>
            </a:r>
            <a:r>
              <a:rPr lang="en-US" altLang="ko-KR" b="1" dirty="0"/>
              <a:t>DWSC → Mix-DWSC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	L2</a:t>
            </a:r>
            <a:r>
              <a:rPr lang="ko-KR" altLang="en-US" b="1" dirty="0"/>
              <a:t>의 경우</a:t>
            </a:r>
            <a:r>
              <a:rPr lang="en-US" altLang="ko-KR" b="1" dirty="0"/>
              <a:t>, </a:t>
            </a:r>
            <a:r>
              <a:rPr lang="ko-KR" altLang="en-US" b="1" dirty="0"/>
              <a:t>민감한 </a:t>
            </a:r>
            <a:r>
              <a:rPr lang="en-US" altLang="ko-KR" b="1" dirty="0"/>
              <a:t>layer</a:t>
            </a:r>
            <a:r>
              <a:rPr lang="ko-KR" altLang="en-US" b="1" dirty="0"/>
              <a:t>는 모두 </a:t>
            </a:r>
            <a:r>
              <a:rPr lang="en-US" altLang="ko-KR" b="1" dirty="0" err="1"/>
              <a:t>MBConvs</a:t>
            </a:r>
            <a:r>
              <a:rPr lang="en-US" altLang="ko-KR" b="1" dirty="0"/>
              <a:t> → Mix-MBC-Neck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	</a:t>
            </a:r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44062-9707-5520-0DA9-755CC926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22722" y="2433383"/>
            <a:ext cx="3146554" cy="57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1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33506</TotalTime>
  <Words>610</Words>
  <Application>Microsoft Office PowerPoint</Application>
  <PresentationFormat>와이드스크린</PresentationFormat>
  <Paragraphs>100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EdgeSAM EdgeSAM: Prompt-In-the-Loop Distillation for On-Device Deployment of SAM (2023) </vt:lpstr>
      <vt:lpstr>진행 상황</vt:lpstr>
      <vt:lpstr>참고 논문</vt:lpstr>
      <vt:lpstr>Method</vt:lpstr>
      <vt:lpstr>Datasets</vt:lpstr>
      <vt:lpstr>Experiment 1 </vt:lpstr>
      <vt:lpstr>Experiment 2</vt:lpstr>
      <vt:lpstr>Experiment 3</vt:lpstr>
      <vt:lpstr>Experiment 4</vt:lpstr>
      <vt:lpstr>Experiment 4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1405</cp:revision>
  <dcterms:created xsi:type="dcterms:W3CDTF">2023-03-06T16:32:37Z</dcterms:created>
  <dcterms:modified xsi:type="dcterms:W3CDTF">2025-03-05T17:56:16Z</dcterms:modified>
</cp:coreProperties>
</file>