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68" r:id="rId5"/>
    <p:sldId id="270" r:id="rId6"/>
    <p:sldId id="269" r:id="rId7"/>
    <p:sldId id="266" r:id="rId8"/>
    <p:sldId id="272" r:id="rId9"/>
    <p:sldId id="267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81" r:id="rId19"/>
    <p:sldId id="259" r:id="rId20"/>
    <p:sldId id="283" r:id="rId21"/>
    <p:sldId id="28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881" userDrawn="1">
          <p15:clr>
            <a:srgbClr val="A4A3A4"/>
          </p15:clr>
        </p15:guide>
        <p15:guide id="4" pos="1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F6F8FC"/>
    <a:srgbClr val="FDE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2283" autoAdjust="0"/>
  </p:normalViewPr>
  <p:slideViewPr>
    <p:cSldViewPr snapToGrid="0">
      <p:cViewPr varScale="1">
        <p:scale>
          <a:sx n="45" d="100"/>
          <a:sy n="45" d="100"/>
        </p:scale>
        <p:origin x="24" y="533"/>
      </p:cViewPr>
      <p:guideLst>
        <p:guide orient="horz" pos="3226"/>
        <p:guide pos="3817"/>
        <p:guide pos="5881"/>
        <p:guide pos="1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7D5A-131A-4228-A36E-B4ABAE25DB14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7F7D-26CA-4BF0-BC62-E58353D46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8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제 세미나 주제는 트랜스포머였는데요</a:t>
            </a:r>
            <a:r>
              <a:rPr lang="en-US" altLang="ko-KR" dirty="0"/>
              <a:t>. </a:t>
            </a:r>
            <a:r>
              <a:rPr lang="ko-KR" altLang="en-US" dirty="0"/>
              <a:t>이를 설명하기 앞서 배경지식을 위해 지금까지의 딥러닝 모델의 진화 타임라인을 간략히 살펴보겠습니다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93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다음은 </a:t>
            </a:r>
            <a:r>
              <a:rPr lang="en-US" altLang="ko-KR" dirty="0"/>
              <a:t>2012</a:t>
            </a:r>
            <a:r>
              <a:rPr lang="ko-KR" altLang="en-US" dirty="0"/>
              <a:t>년의 </a:t>
            </a:r>
            <a:r>
              <a:rPr lang="en-US" altLang="ko-KR" dirty="0" err="1"/>
              <a:t>AlexNet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복잡해 보이지만 크게 두 파이프라인을 지닙니다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하나씩 분리하고 보면 </a:t>
            </a:r>
            <a:r>
              <a:rPr lang="en-US" altLang="ko-KR" dirty="0" err="1"/>
              <a:t>LeNet</a:t>
            </a:r>
            <a:r>
              <a:rPr lang="ko-KR" altLang="en-US" dirty="0"/>
              <a:t>의 발전된 구조 두 개임을 알 수 있습니다</a:t>
            </a:r>
            <a:r>
              <a:rPr lang="en-US" altLang="ko-KR" dirty="0"/>
              <a:t>. </a:t>
            </a:r>
            <a:r>
              <a:rPr lang="ko-KR" altLang="en-US" dirty="0"/>
              <a:t>둘로 분리된 이유는 </a:t>
            </a:r>
            <a:r>
              <a:rPr lang="en-US" altLang="ko-KR" dirty="0" err="1"/>
              <a:t>AlexNet</a:t>
            </a:r>
            <a:r>
              <a:rPr lang="ko-KR" altLang="en-US" dirty="0"/>
              <a:t>이 두 개의 </a:t>
            </a:r>
            <a:r>
              <a:rPr lang="en-US" altLang="ko-KR" dirty="0"/>
              <a:t>GPU</a:t>
            </a:r>
            <a:r>
              <a:rPr lang="ko-KR" altLang="en-US" dirty="0"/>
              <a:t>에서 학습됐기 때문입니다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의 특징은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도입된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함수는 지금도 쓰이고 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AlexNet</a:t>
            </a:r>
            <a:r>
              <a:rPr lang="ko-KR" altLang="en-US" dirty="0"/>
              <a:t>은 모델 대회에서</a:t>
            </a:r>
            <a:r>
              <a:rPr lang="en-US" altLang="ko-KR" dirty="0"/>
              <a:t> </a:t>
            </a:r>
            <a:r>
              <a:rPr lang="ko-KR" altLang="en-US" dirty="0"/>
              <a:t>경쟁 상대들보다 압도적 성능을 자랑한 것으로 유명합니다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81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곧 </a:t>
            </a:r>
            <a:r>
              <a:rPr lang="en-US" altLang="ko-KR" dirty="0" err="1"/>
              <a:t>Alexnet</a:t>
            </a:r>
            <a:r>
              <a:rPr lang="ko-KR" altLang="en-US" dirty="0"/>
              <a:t>보다 성능이 더 좋은 </a:t>
            </a:r>
            <a:r>
              <a:rPr lang="en-US" altLang="ko-KR" dirty="0" err="1"/>
              <a:t>VGGNet</a:t>
            </a:r>
            <a:r>
              <a:rPr lang="ko-KR" altLang="en-US" dirty="0"/>
              <a:t>이 등장했습니다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구조는 </a:t>
            </a:r>
            <a:r>
              <a:rPr lang="en-US" altLang="ko-KR" dirty="0" err="1"/>
              <a:t>Alexnet</a:t>
            </a:r>
            <a:r>
              <a:rPr lang="ko-KR" altLang="en-US" dirty="0"/>
              <a:t>과 비슷해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레이어가 총 </a:t>
            </a:r>
            <a:r>
              <a:rPr lang="en-US" altLang="ko-KR" dirty="0"/>
              <a:t>16</a:t>
            </a:r>
            <a:r>
              <a:rPr lang="ko-KR" altLang="en-US" dirty="0"/>
              <a:t>층 이상으로 많아졌습니다</a:t>
            </a:r>
            <a:r>
              <a:rPr lang="en-US" altLang="ko-KR" dirty="0"/>
              <a:t>. </a:t>
            </a:r>
            <a:r>
              <a:rPr lang="ko-KR" altLang="en-US" dirty="0"/>
              <a:t>깊이를 추가해 성능을 높이는 방법인 것입니다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VGGnet</a:t>
            </a:r>
            <a:r>
              <a:rPr lang="ko-KR" altLang="en-US" dirty="0"/>
              <a:t>은 층이 </a:t>
            </a:r>
            <a:r>
              <a:rPr lang="ko-KR" altLang="en-US" dirty="0" err="1"/>
              <a:t>깊어졌다는</a:t>
            </a:r>
            <a:r>
              <a:rPr lang="ko-KR" altLang="en-US" dirty="0"/>
              <a:t> </a:t>
            </a:r>
            <a:r>
              <a:rPr lang="ko-KR" altLang="en-US" dirty="0" err="1"/>
              <a:t>특징말고도</a:t>
            </a:r>
            <a:r>
              <a:rPr lang="ko-KR" altLang="en-US" dirty="0"/>
              <a:t> </a:t>
            </a:r>
            <a:r>
              <a:rPr lang="en-US" altLang="ko-KR" dirty="0"/>
              <a:t>3*3 </a:t>
            </a:r>
            <a:r>
              <a:rPr lang="ko-KR" altLang="en-US" dirty="0"/>
              <a:t>필터를 사용했습니다</a:t>
            </a:r>
            <a:r>
              <a:rPr lang="en-US" altLang="ko-KR" dirty="0"/>
              <a:t>. </a:t>
            </a:r>
            <a:r>
              <a:rPr lang="ko-KR" altLang="en-US" dirty="0"/>
              <a:t>큰 필터를 사용하기보단 작은 필터로 여러 번 </a:t>
            </a:r>
            <a:r>
              <a:rPr lang="ko-KR" altLang="en-US" dirty="0" err="1"/>
              <a:t>풀링해</a:t>
            </a:r>
            <a:r>
              <a:rPr lang="ko-KR" altLang="en-US" dirty="0"/>
              <a:t> 층을 늘리는 것이 더 성능이 좋다는 판단이 뒷받침되었습니다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대회에서는 </a:t>
            </a:r>
            <a:r>
              <a:rPr lang="en-US" altLang="ko-KR" dirty="0"/>
              <a:t>top-5 error</a:t>
            </a:r>
            <a:r>
              <a:rPr lang="ko-KR" altLang="en-US" dirty="0"/>
              <a:t>가 </a:t>
            </a:r>
            <a:r>
              <a:rPr lang="en-US" altLang="ko-KR" dirty="0"/>
              <a:t>7.3%</a:t>
            </a:r>
            <a:r>
              <a:rPr lang="ko-KR" altLang="en-US" dirty="0"/>
              <a:t>이었습니다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8095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외로 </a:t>
            </a:r>
            <a:r>
              <a:rPr lang="en-US" altLang="ko-KR" dirty="0" err="1"/>
              <a:t>ResNet</a:t>
            </a:r>
            <a:r>
              <a:rPr lang="ko-KR" altLang="en-US" dirty="0"/>
              <a:t>이 있었는데</a:t>
            </a:r>
            <a:r>
              <a:rPr lang="en-US" altLang="ko-KR" dirty="0"/>
              <a:t> Skip connection</a:t>
            </a:r>
            <a:r>
              <a:rPr lang="ko-KR" altLang="en-US" dirty="0"/>
              <a:t>이란 중요한 개념을 도입했습니다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앞단의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뒤의 레이어의 </a:t>
            </a:r>
            <a:r>
              <a:rPr lang="ko-KR" altLang="en-US" dirty="0" err="1"/>
              <a:t>입력값으로</a:t>
            </a:r>
            <a:r>
              <a:rPr lang="ko-KR" altLang="en-US" dirty="0"/>
              <a:t> 넣어줘 </a:t>
            </a:r>
            <a:r>
              <a:rPr lang="ko-KR" altLang="en-US" dirty="0" err="1"/>
              <a:t>특징값들이</a:t>
            </a:r>
            <a:r>
              <a:rPr lang="ko-KR" altLang="en-US" dirty="0"/>
              <a:t> 다음 층들로 넘어갈 때 그 중요 특징이 소실되지 않도록 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3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트랜스포머는 </a:t>
            </a:r>
            <a:r>
              <a:rPr lang="en-US" altLang="ko-KR" dirty="0"/>
              <a:t>2017</a:t>
            </a:r>
            <a:r>
              <a:rPr lang="ko-KR" altLang="en-US" dirty="0"/>
              <a:t>년에 자연어 처리 작업</a:t>
            </a:r>
            <a:r>
              <a:rPr lang="en-US" altLang="ko-KR" dirty="0"/>
              <a:t>(NLP)</a:t>
            </a:r>
            <a:r>
              <a:rPr lang="ko-KR" altLang="en-US" dirty="0"/>
              <a:t>에 좋은 성능을 보여 소개된 아키텍처입니다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6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특징은 다르지만 두 작업 모두 입력 데이터에서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</a:t>
            </a:r>
            <a:r>
              <a:rPr lang="ko-KR" altLang="en-US" dirty="0" err="1"/>
              <a:t>추출해야된다는</a:t>
            </a:r>
            <a:r>
              <a:rPr lang="ko-KR" altLang="en-US" dirty="0"/>
              <a:t> 목표가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99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트랜스포머는 </a:t>
            </a:r>
            <a:r>
              <a:rPr lang="en-US" altLang="ko-KR" dirty="0"/>
              <a:t>Attention</a:t>
            </a:r>
            <a:r>
              <a:rPr lang="ko-KR" altLang="en-US" dirty="0"/>
              <a:t>이라는 구조가 대입되었습니다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CV</a:t>
            </a:r>
            <a:r>
              <a:rPr lang="ko-KR" altLang="en-US" dirty="0"/>
              <a:t>에서 큰 이미지를 픽셀단위</a:t>
            </a:r>
            <a:r>
              <a:rPr lang="en-US" altLang="ko-KR" dirty="0"/>
              <a:t>, </a:t>
            </a:r>
            <a:r>
              <a:rPr lang="ko-KR" altLang="en-US" dirty="0"/>
              <a:t>필터 단위로 쪼개듯이 </a:t>
            </a:r>
            <a:r>
              <a:rPr lang="en-US" altLang="ko-KR" dirty="0"/>
              <a:t>NLP</a:t>
            </a:r>
            <a:r>
              <a:rPr lang="ko-KR" altLang="en-US" dirty="0"/>
              <a:t>에서는 인풋 데이터들을 단어 단위와 비슷한 토큰으로 나눕니다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어텐션은</a:t>
            </a:r>
            <a:r>
              <a:rPr lang="ko-KR" altLang="en-US" dirty="0"/>
              <a:t> </a:t>
            </a:r>
            <a:r>
              <a:rPr lang="ko-KR" altLang="en-US" dirty="0" err="1"/>
              <a:t>합성곱을</a:t>
            </a:r>
            <a:r>
              <a:rPr lang="ko-KR" altLang="en-US" dirty="0"/>
              <a:t> 사용하지 않고도 입력 데이터들의 의미를 추출할 수 있는 새로운 알고리즘입니다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81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트랜스포머는 시퀀스의 모든 단어의 관계를 한 번에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 번역에 사용한다 하면 훈련할 때는 영어 문장을 인코더에 주입하고 해당하는 스페인어 번역을 </a:t>
            </a:r>
            <a:r>
              <a:rPr lang="ko-KR" altLang="en-US" dirty="0" err="1"/>
              <a:t>디코더에</a:t>
            </a:r>
            <a:r>
              <a:rPr lang="ko-KR" altLang="en-US" dirty="0"/>
              <a:t> 공급합니다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트랜스포머는 세 가지 특징이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포지셔널</a:t>
            </a:r>
            <a:r>
              <a:rPr lang="ko-KR" altLang="en-US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합성층이나 순환층이 없기 때문에 토큰의 순서를 기억하고자 위치에 따른 정보를 </a:t>
            </a:r>
            <a:r>
              <a:rPr lang="ko-KR" altLang="en-US" dirty="0" err="1"/>
              <a:t>임베딩</a:t>
            </a:r>
            <a:r>
              <a:rPr lang="ko-KR" altLang="en-US" dirty="0"/>
              <a:t> 시켜줍니다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3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구조는 훈련 가능한 메모리 검색 시스템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인코더가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 </a:t>
            </a:r>
            <a:r>
              <a:rPr lang="ko-KR" altLang="en-US" dirty="0" err="1"/>
              <a:t>디코더가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에 해당하는 </a:t>
            </a:r>
            <a:r>
              <a:rPr lang="en-US" altLang="ko-KR" dirty="0"/>
              <a:t>value</a:t>
            </a:r>
            <a:r>
              <a:rPr lang="ko-KR" altLang="en-US" dirty="0"/>
              <a:t>를 찾는 것과 비슷합니다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엄밀히 말하면 키를 나타내는 토큰이 없고 훈련 중에 </a:t>
            </a:r>
            <a:r>
              <a:rPr lang="ko-KR" altLang="en-US" dirty="0" err="1"/>
              <a:t>이런한</a:t>
            </a:r>
            <a:r>
              <a:rPr lang="ko-KR" altLang="en-US" dirty="0"/>
              <a:t> 개념을 학습한 </a:t>
            </a:r>
            <a:r>
              <a:rPr lang="ko-KR" altLang="en-US" dirty="0" err="1"/>
              <a:t>벡터화된</a:t>
            </a:r>
            <a:r>
              <a:rPr lang="ko-KR" altLang="en-US" dirty="0"/>
              <a:t> 표현을 가지고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Q: Query: </a:t>
            </a:r>
            <a:r>
              <a:rPr lang="ko-KR" altLang="en-US" dirty="0"/>
              <a:t>현재의 검색어를 말하고</a:t>
            </a:r>
            <a:endParaRPr lang="en-US" altLang="ko-KR" dirty="0"/>
          </a:p>
          <a:p>
            <a:r>
              <a:rPr lang="en-US" altLang="ko-KR" dirty="0"/>
              <a:t>K: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는 주변 토큰들입니다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V: Value</a:t>
            </a:r>
            <a:r>
              <a:rPr lang="ko-KR" altLang="en-US" dirty="0"/>
              <a:t>는 각 토큰에 대한 새로운 정보입니다</a:t>
            </a:r>
            <a:r>
              <a:rPr lang="en-US" altLang="ko-KR" dirty="0"/>
              <a:t>. </a:t>
            </a:r>
            <a:r>
              <a:rPr lang="ko-KR" altLang="en-US" dirty="0" err="1"/>
              <a:t>가중합되어</a:t>
            </a:r>
            <a:r>
              <a:rPr lang="ko-KR" altLang="en-US" dirty="0"/>
              <a:t> 주는 벡터입니다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스케일링 해주는 이유는 소프트 맥스 함수의 기울기 소실 문제를 완화시키기 </a:t>
            </a:r>
            <a:r>
              <a:rPr lang="ko-KR" altLang="en-US" dirty="0" err="1"/>
              <a:t>위함입니다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소프트맥스</a:t>
            </a:r>
            <a:r>
              <a:rPr lang="ko-KR" altLang="en-US" dirty="0"/>
              <a:t> 함수는 각 토큰들이 문장에서 위치하는 확률적 분포를 나타내게 주는 함수입니다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77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딥러닝 컴퓨터 비전 모델들은 다음과 같이 진화해왔습니다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저는 </a:t>
            </a:r>
            <a:r>
              <a:rPr lang="en-US" altLang="ko-KR" dirty="0" err="1"/>
              <a:t>LeNet</a:t>
            </a:r>
            <a:r>
              <a:rPr lang="en-US" altLang="ko-KR" dirty="0"/>
              <a:t>, </a:t>
            </a:r>
            <a:r>
              <a:rPr lang="en-US" altLang="ko-KR" dirty="0" err="1"/>
              <a:t>AlexNet</a:t>
            </a:r>
            <a:r>
              <a:rPr lang="en-US" altLang="ko-KR" dirty="0"/>
              <a:t>, </a:t>
            </a:r>
            <a:r>
              <a:rPr lang="en-US" altLang="ko-KR" dirty="0" err="1"/>
              <a:t>VGGNet</a:t>
            </a:r>
            <a:r>
              <a:rPr lang="en-US" altLang="ko-KR" dirty="0"/>
              <a:t>, Transformer, Vision Transformer</a:t>
            </a:r>
            <a:r>
              <a:rPr lang="ko-KR" altLang="en-US" dirty="0"/>
              <a:t>를 뽑아봤습니다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중 첫번째로 </a:t>
            </a:r>
            <a:r>
              <a:rPr lang="en-US" altLang="ko-KR" dirty="0"/>
              <a:t>LeNet-5</a:t>
            </a:r>
            <a:r>
              <a:rPr lang="ko-KR" altLang="en-US" dirty="0"/>
              <a:t>는 </a:t>
            </a:r>
            <a:r>
              <a:rPr lang="en-US" altLang="ko-KR" dirty="0"/>
              <a:t>CNN</a:t>
            </a:r>
            <a:r>
              <a:rPr lang="ko-KR" altLang="en-US" dirty="0"/>
              <a:t>을 처음으로 개발한 얀 </a:t>
            </a:r>
            <a:r>
              <a:rPr lang="ko-KR" altLang="en-US" dirty="0" err="1"/>
              <a:t>르쿤</a:t>
            </a:r>
            <a:r>
              <a:rPr lang="ko-KR" altLang="en-US" dirty="0"/>
              <a:t> 연구팀이 </a:t>
            </a:r>
            <a:r>
              <a:rPr lang="en-US" altLang="ko-KR" dirty="0"/>
              <a:t>1998</a:t>
            </a:r>
            <a:r>
              <a:rPr lang="ko-KR" altLang="en-US" dirty="0"/>
              <a:t>년에 개발한 </a:t>
            </a:r>
            <a:r>
              <a:rPr lang="en-US" altLang="ko-KR" dirty="0"/>
              <a:t>CNN</a:t>
            </a:r>
            <a:r>
              <a:rPr lang="ko-KR" altLang="en-US" dirty="0"/>
              <a:t> 모델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초창기 구조는 다음과 같이 생겼는데요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을 모르시는 분이 있을 수 있으니 </a:t>
            </a:r>
            <a:r>
              <a:rPr lang="en-US" altLang="ko-KR" dirty="0"/>
              <a:t>CNN</a:t>
            </a:r>
            <a:r>
              <a:rPr lang="ko-KR" altLang="en-US" dirty="0"/>
              <a:t>부터 간략히 설명해보도록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7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71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을 모르시는 분이 있을 수 있으니 </a:t>
            </a:r>
            <a:r>
              <a:rPr lang="en-US" altLang="ko-KR" dirty="0"/>
              <a:t>CNN</a:t>
            </a:r>
            <a:r>
              <a:rPr lang="ko-KR" altLang="en-US" dirty="0"/>
              <a:t>부터 간략히 설명해보도록 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ko-KR" altLang="en-US" dirty="0" err="1"/>
              <a:t>합성곱</a:t>
            </a:r>
            <a:r>
              <a:rPr lang="ko-KR" altLang="en-US" dirty="0"/>
              <a:t> 신경망을 말하고 이는 크게 세 가지 레이어로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레이어는 </a:t>
            </a:r>
            <a:r>
              <a:rPr lang="ko-KR" altLang="en-US" dirty="0" err="1"/>
              <a:t>컨볼루셔널</a:t>
            </a:r>
            <a:r>
              <a:rPr lang="ko-KR" altLang="en-US" dirty="0"/>
              <a:t> 레이어 즉 </a:t>
            </a:r>
            <a:r>
              <a:rPr lang="ko-KR" altLang="en-US" dirty="0" err="1"/>
              <a:t>합성곱</a:t>
            </a:r>
            <a:r>
              <a:rPr lang="ko-KR" altLang="en-US" dirty="0"/>
              <a:t> 레이어로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입력 이미지에서 다양한 특징을 추출하는 데 사용됩니다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8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</a:t>
            </a:r>
            <a:r>
              <a:rPr lang="ko-KR" altLang="en-US" dirty="0" err="1"/>
              <a:t>합성곱</a:t>
            </a:r>
            <a:r>
              <a:rPr lang="ko-KR" altLang="en-US" dirty="0"/>
              <a:t> 연산이 무엇이냐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/>
              <a:t>다른 말로 하면 커널을 사용해서 입력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입력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이미지에서 다양한 특징을 추출해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피쳐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맵을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형성하는 것을 말합니다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왼쪽 영상 같이 주황색의 정사각형이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3*3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필터이고 필터가 옆으로 움직일 때마다 핑크 픽셀의 값이 채워지는 것을 볼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오른쪽 사진과 같이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source pixel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로부터 의미가 부여된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destination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픽셀들이 새롭게 정의됩니다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914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레이어의 </a:t>
            </a:r>
            <a:r>
              <a:rPr lang="ko-KR" altLang="en-US" dirty="0" err="1"/>
              <a:t>풀링</a:t>
            </a:r>
            <a:r>
              <a:rPr lang="ko-KR" altLang="en-US" dirty="0"/>
              <a:t> 레이어에서는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계산 비용을 줄이기 위해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합성곱된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특징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맵의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크기를 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latin typeface="Söhne"/>
              </a:rPr>
              <a:t>합성곱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 층에서 생성된 특징을 요약한다고 보면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대표적으로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Max Pooling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과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Average Pooling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이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Max pooling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제일 큰 값을 뽑아오고 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average pooling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Söhne"/>
              </a:rPr>
              <a:t>은 평균값을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Söhne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7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세번째 레이어인 완전 연결층에서는 입력과 출력 사이의 매핑을 생성합니다</a:t>
            </a:r>
            <a:r>
              <a:rPr lang="en-US" altLang="ko-KR" dirty="0"/>
              <a:t>. </a:t>
            </a:r>
            <a:r>
              <a:rPr lang="ko-KR" altLang="en-US" dirty="0"/>
              <a:t>이 레이어의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각 노드에서는 입력으로 들어온 값을 가중치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weight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와 곱하고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bias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편향를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더한 뒤 비선형 활성화 함수를 통해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생성합니다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이름이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완전 연결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‘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인 이유는 각 유닛 즉 뉴런이 앞 계층의 모든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유닛과도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연결되어 있기 때문입니다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33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종합해보자면 </a:t>
            </a:r>
            <a:r>
              <a:rPr lang="en-US" altLang="ko-KR" dirty="0"/>
              <a:t>CNN</a:t>
            </a:r>
            <a:r>
              <a:rPr lang="ko-KR" altLang="en-US" dirty="0"/>
              <a:t>을 거치면 인풋 정보의 특징을 우리가 사용할 수 있는 데이터로 정의</a:t>
            </a:r>
            <a:r>
              <a:rPr lang="en-US" altLang="ko-KR" dirty="0"/>
              <a:t>, </a:t>
            </a:r>
            <a:r>
              <a:rPr lang="ko-KR" altLang="en-US" dirty="0"/>
              <a:t>분류해 </a:t>
            </a:r>
            <a:r>
              <a:rPr lang="ko-KR" altLang="en-US" dirty="0" err="1"/>
              <a:t>의미있는</a:t>
            </a:r>
            <a:r>
              <a:rPr lang="ko-KR" altLang="en-US" dirty="0"/>
              <a:t> 정보를 추출해낼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인풋의 </a:t>
            </a:r>
            <a:r>
              <a:rPr lang="ko-KR" altLang="en-US" dirty="0" err="1"/>
              <a:t>지브라</a:t>
            </a:r>
            <a:r>
              <a:rPr lang="ko-KR" altLang="en-US" dirty="0"/>
              <a:t> 그림이 </a:t>
            </a:r>
            <a:r>
              <a:rPr lang="en-US" altLang="ko-KR" dirty="0"/>
              <a:t>CNN</a:t>
            </a:r>
            <a:r>
              <a:rPr lang="ko-KR" altLang="en-US" dirty="0"/>
              <a:t>을 거치자 마지막 아웃풋에서 </a:t>
            </a:r>
            <a:r>
              <a:rPr lang="ko-KR" altLang="en-US" dirty="0" err="1"/>
              <a:t>지브라</a:t>
            </a:r>
            <a:r>
              <a:rPr lang="ko-KR" altLang="en-US" dirty="0"/>
              <a:t> </a:t>
            </a:r>
            <a:r>
              <a:rPr lang="ko-KR" altLang="en-US" dirty="0" err="1"/>
              <a:t>특징값이</a:t>
            </a:r>
            <a:r>
              <a:rPr lang="ko-KR" altLang="en-US" dirty="0"/>
              <a:t> 제일 높은 값이 되도록 잘 분류가 됐습니다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그림에서 중요하게 알아가야 하는 것은 </a:t>
            </a:r>
            <a:r>
              <a:rPr lang="en-US" altLang="ko-KR" dirty="0"/>
              <a:t>CNN</a:t>
            </a:r>
            <a:r>
              <a:rPr lang="ko-KR" altLang="en-US" dirty="0"/>
              <a:t>은 공간적 크기는 작아지고 채널 크기가 커지는 방향으로 네트워크가 구성된다는 것입니다</a:t>
            </a:r>
            <a:r>
              <a:rPr lang="en-US" altLang="ko-KR" dirty="0"/>
              <a:t>. </a:t>
            </a:r>
            <a:r>
              <a:rPr lang="ko-KR" altLang="en-US" dirty="0"/>
              <a:t>여기서 공간적 </a:t>
            </a:r>
            <a:r>
              <a:rPr lang="ko-KR" altLang="en-US" dirty="0" err="1"/>
              <a:t>크기란</a:t>
            </a:r>
            <a:r>
              <a:rPr lang="ko-KR" altLang="en-US" dirty="0"/>
              <a:t> 이미지의 가로</a:t>
            </a:r>
            <a:r>
              <a:rPr lang="en-US" altLang="ko-KR" dirty="0"/>
              <a:t>, </a:t>
            </a:r>
            <a:r>
              <a:rPr lang="ko-KR" altLang="en-US" dirty="0"/>
              <a:t>세로 </a:t>
            </a:r>
            <a:r>
              <a:rPr lang="ko-KR" altLang="en-US" dirty="0" err="1"/>
              <a:t>크기고</a:t>
            </a:r>
            <a:r>
              <a:rPr lang="ko-KR" altLang="en-US" dirty="0"/>
              <a:t> 채널은 이미지로부터 얻어낸 각각의 특징들이 담겼다고 보시면 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컴퓨터 비전에서의 목적은 입력 이미지 데이터로부터 </a:t>
            </a:r>
            <a:r>
              <a:rPr lang="ko-KR" altLang="en-US" dirty="0" err="1"/>
              <a:t>의미있는</a:t>
            </a:r>
            <a:r>
              <a:rPr lang="ko-KR" altLang="en-US" dirty="0"/>
              <a:t> 특징들을 추출하는 것이기 때문에 당연한 수순이라고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57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다시 돌아오자면 </a:t>
            </a:r>
            <a:r>
              <a:rPr lang="en-US" altLang="ko-KR" dirty="0" err="1"/>
              <a:t>LeNet</a:t>
            </a:r>
            <a:r>
              <a:rPr lang="ko-KR" altLang="en-US" dirty="0"/>
              <a:t>은 이런 </a:t>
            </a:r>
            <a:r>
              <a:rPr lang="en-US" altLang="ko-KR" dirty="0"/>
              <a:t>CNN</a:t>
            </a:r>
            <a:r>
              <a:rPr lang="ko-KR" altLang="en-US" dirty="0"/>
              <a:t> 구조가 처음 성공적으로 적용된 모델 중 하나입니다</a:t>
            </a:r>
            <a:r>
              <a:rPr lang="en-US" altLang="ko-KR" dirty="0"/>
              <a:t>. </a:t>
            </a:r>
            <a:r>
              <a:rPr lang="ko-KR" altLang="en-US" dirty="0" err="1"/>
              <a:t>아까봤던</a:t>
            </a:r>
            <a:r>
              <a:rPr lang="ko-KR" altLang="en-US" dirty="0"/>
              <a:t> </a:t>
            </a:r>
            <a:r>
              <a:rPr lang="en-US" altLang="ko-KR" dirty="0"/>
              <a:t>CNN </a:t>
            </a:r>
            <a:r>
              <a:rPr lang="ko-KR" altLang="en-US" dirty="0"/>
              <a:t>구조와 유사함을 볼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67F7D-26CA-4BF0-BC62-E58353D462B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7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C135283</a:t>
            </a:r>
            <a:r>
              <a:rPr lang="ko-KR" altLang="en-US" b="1" dirty="0">
                <a:solidFill>
                  <a:srgbClr val="002C62"/>
                </a:solidFill>
              </a:rPr>
              <a:t> 이수현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3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18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3288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to</a:t>
            </a:r>
            <a:r>
              <a:rPr lang="ko-KR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카드 12">
            <a:extLst>
              <a:ext uri="{FF2B5EF4-FFF2-40B4-BE49-F238E27FC236}">
                <a16:creationId xmlns:a16="http://schemas.microsoft.com/office/drawing/2014/main" id="{45907AEF-3208-113A-CD74-F8AC6D4B39D5}"/>
              </a:ext>
            </a:extLst>
          </p:cNvPr>
          <p:cNvSpPr/>
          <p:nvPr/>
        </p:nvSpPr>
        <p:spPr>
          <a:xfrm>
            <a:off x="9336088" y="4157411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28658" y="2573467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E6666B-8E40-AC48-8474-F455B46D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7" y="3773796"/>
            <a:ext cx="7236427" cy="2536792"/>
          </a:xfrm>
          <a:prstGeom prst="rect">
            <a:avLst/>
          </a:prstGeom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198784" y="2625199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C7EFA-7177-7783-E5CD-1F4A3A6AB387}"/>
              </a:ext>
            </a:extLst>
          </p:cNvPr>
          <p:cNvSpPr txBox="1"/>
          <p:nvPr/>
        </p:nvSpPr>
        <p:spPr>
          <a:xfrm>
            <a:off x="2344500" y="6218255"/>
            <a:ext cx="437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LeNet-5: CNN base architecture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9ED58-862B-ACE0-6A49-2DCA5FE9A60F}"/>
              </a:ext>
            </a:extLst>
          </p:cNvPr>
          <p:cNvSpPr txBox="1"/>
          <p:nvPr/>
        </p:nvSpPr>
        <p:spPr>
          <a:xfrm>
            <a:off x="9336088" y="4549676"/>
            <a:ext cx="286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LeNet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pooling 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Avg. 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필터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활성화 함수</a:t>
            </a:r>
            <a:r>
              <a:rPr lang="en-US" altLang="ko-KR" dirty="0"/>
              <a:t>: tanh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51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28658" y="2573467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3028691" y="2631115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314" name="Picture 2" descr="2020-10-26-medical-image-classification-4-advanced-cnn-2-alexnet">
            <a:extLst>
              <a:ext uri="{FF2B5EF4-FFF2-40B4-BE49-F238E27FC236}">
                <a16:creationId xmlns:a16="http://schemas.microsoft.com/office/drawing/2014/main" id="{CAAED93F-F62D-A158-374F-5FB0F125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049" y="3475074"/>
            <a:ext cx="9617532" cy="32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66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28658" y="2573467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3028691" y="2631115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3706253" y="4192478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3706253" y="4584743"/>
            <a:ext cx="286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pooling 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Max. 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필터</a:t>
            </a:r>
            <a:r>
              <a:rPr lang="en-US" altLang="ko-KR" dirty="0"/>
              <a:t>: 96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활성화 함수</a:t>
            </a:r>
            <a:r>
              <a:rPr lang="en-US" altLang="ko-KR" dirty="0"/>
              <a:t>: </a:t>
            </a:r>
            <a:r>
              <a:rPr lang="en-US" altLang="ko-KR" dirty="0" err="1">
                <a:highlight>
                  <a:srgbClr val="FFFF00"/>
                </a:highlight>
              </a:rPr>
              <a:t>Relu</a:t>
            </a:r>
            <a:endParaRPr lang="en-US" altLang="ko-KR" dirty="0">
              <a:highlight>
                <a:srgbClr val="FFFF00"/>
              </a:highlight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5793DD8-2F25-BDF6-CA73-35CFF58C429A}"/>
              </a:ext>
            </a:extLst>
          </p:cNvPr>
          <p:cNvGrpSpPr/>
          <p:nvPr/>
        </p:nvGrpSpPr>
        <p:grpSpPr>
          <a:xfrm>
            <a:off x="438297" y="4192478"/>
            <a:ext cx="3057938" cy="2700589"/>
            <a:chOff x="438297" y="4192478"/>
            <a:chExt cx="3057938" cy="2700589"/>
          </a:xfrm>
        </p:grpSpPr>
        <p:sp>
          <p:nvSpPr>
            <p:cNvPr id="12" name="순서도: 카드 11">
              <a:extLst>
                <a:ext uri="{FF2B5EF4-FFF2-40B4-BE49-F238E27FC236}">
                  <a16:creationId xmlns:a16="http://schemas.microsoft.com/office/drawing/2014/main" id="{CD63CEE2-DD0D-D81F-8BF3-73C9FF9F64A4}"/>
                </a:ext>
              </a:extLst>
            </p:cNvPr>
            <p:cNvSpPr/>
            <p:nvPr/>
          </p:nvSpPr>
          <p:spPr>
            <a:xfrm>
              <a:off x="438297" y="4192478"/>
              <a:ext cx="2389747" cy="2285615"/>
            </a:xfrm>
            <a:prstGeom prst="flowChartPunchedCard">
              <a:avLst/>
            </a:prstGeom>
            <a:solidFill>
              <a:srgbClr val="EBF0F9">
                <a:alpha val="79000"/>
              </a:srgb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B9D6F3-3AC8-3E67-0FBE-5728F7D77B05}"/>
                </a:ext>
              </a:extLst>
            </p:cNvPr>
            <p:cNvSpPr txBox="1"/>
            <p:nvPr/>
          </p:nvSpPr>
          <p:spPr>
            <a:xfrm>
              <a:off x="438297" y="4584743"/>
              <a:ext cx="286422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LeNet</a:t>
              </a:r>
              <a:r>
                <a:rPr lang="en-US" altLang="ko-KR" b="1" dirty="0"/>
                <a:t> </a:t>
              </a:r>
              <a:r>
                <a:rPr lang="ko-KR" altLang="en-US" b="1" dirty="0"/>
                <a:t>특징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 err="1"/>
                <a:t>합성곱</a:t>
              </a:r>
              <a:r>
                <a:rPr lang="ko-KR" altLang="en-US" dirty="0"/>
                <a:t> 층</a:t>
              </a:r>
              <a:r>
                <a:rPr lang="en-US" altLang="ko-KR" dirty="0"/>
                <a:t>:</a:t>
              </a:r>
              <a:r>
                <a:rPr lang="ko-KR" altLang="en-US" dirty="0"/>
                <a:t> </a:t>
              </a:r>
              <a:r>
                <a:rPr lang="en-US" altLang="ko-KR" dirty="0"/>
                <a:t>3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en-US" altLang="ko-KR" dirty="0"/>
                <a:t>pooling </a:t>
              </a:r>
              <a:r>
                <a:rPr lang="ko-KR" altLang="en-US" dirty="0"/>
                <a:t>층</a:t>
              </a:r>
              <a:r>
                <a:rPr lang="en-US" altLang="ko-KR" dirty="0"/>
                <a:t>:</a:t>
              </a:r>
            </a:p>
            <a:p>
              <a:pPr lvl="1"/>
              <a:r>
                <a:rPr lang="en-US" altLang="ko-KR" dirty="0"/>
                <a:t>Avg. 2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필터</a:t>
              </a:r>
              <a:r>
                <a:rPr lang="en-US" altLang="ko-KR" dirty="0"/>
                <a:t>: 6</a:t>
              </a:r>
              <a:r>
                <a:rPr lang="ko-KR" altLang="en-US" dirty="0"/>
                <a:t>개</a:t>
              </a:r>
              <a:endParaRPr lang="en-US" altLang="ko-KR" dirty="0"/>
            </a:p>
            <a:p>
              <a:pPr marL="342900" indent="-342900">
                <a:buAutoNum type="arabicPeriod"/>
              </a:pPr>
              <a:r>
                <a:rPr lang="ko-KR" altLang="en-US" dirty="0"/>
                <a:t>활성화 함수</a:t>
              </a:r>
              <a:r>
                <a:rPr lang="en-US" altLang="ko-KR" dirty="0"/>
                <a:t>: tanh</a:t>
              </a:r>
            </a:p>
            <a:p>
              <a:pPr marL="342900" indent="-342900">
                <a:buAutoNum type="arabicPeriod"/>
              </a:pPr>
              <a:endParaRPr lang="en-US" altLang="ko-KR" dirty="0"/>
            </a:p>
            <a:p>
              <a:pPr marL="342900" indent="-342900">
                <a:buAutoNum type="arabicPeriod"/>
              </a:pP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C110577-3ED5-47D0-7A62-13B072296340}"/>
                </a:ext>
              </a:extLst>
            </p:cNvPr>
            <p:cNvCxnSpPr/>
            <p:nvPr/>
          </p:nvCxnSpPr>
          <p:spPr>
            <a:xfrm>
              <a:off x="3028691" y="5432612"/>
              <a:ext cx="4675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순서도: 카드 25">
            <a:extLst>
              <a:ext uri="{FF2B5EF4-FFF2-40B4-BE49-F238E27FC236}">
                <a16:creationId xmlns:a16="http://schemas.microsoft.com/office/drawing/2014/main" id="{44C5845E-8206-B6AA-1108-C41FC5EE4C12}"/>
              </a:ext>
            </a:extLst>
          </p:cNvPr>
          <p:cNvSpPr/>
          <p:nvPr/>
        </p:nvSpPr>
        <p:spPr>
          <a:xfrm>
            <a:off x="8561798" y="4157411"/>
            <a:ext cx="2855912" cy="2285615"/>
          </a:xfrm>
          <a:prstGeom prst="flowChartPunchedCard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C01B9-47FA-D9D7-7D06-17CB6C9ECCAC}"/>
              </a:ext>
            </a:extLst>
          </p:cNvPr>
          <p:cNvSpPr txBox="1"/>
          <p:nvPr/>
        </p:nvSpPr>
        <p:spPr>
          <a:xfrm>
            <a:off x="8561798" y="4549676"/>
            <a:ext cx="286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대회에서 성능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the top-5 error from 26% -&gt; 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15.3%.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second place (which was not a CNN variation) was around 26.2%.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76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86986" y="296859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4440292" y="329760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DED8C291-2743-9B10-7BBC-31BB96425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97" y="3543565"/>
            <a:ext cx="5196547" cy="308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NN Architectures — LeNet, AlexNet, VGG, GoogLeNet and ResNet | by Prabhu  Raghav | Medium">
            <a:extLst>
              <a:ext uri="{FF2B5EF4-FFF2-40B4-BE49-F238E27FC236}">
                <a16:creationId xmlns:a16="http://schemas.microsoft.com/office/drawing/2014/main" id="{D393A50C-1A92-859E-36AD-5B3BE560E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6" y="3865851"/>
            <a:ext cx="4424890" cy="260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A7167B75-9B29-4897-A9EF-6614DA989818}"/>
              </a:ext>
            </a:extLst>
          </p:cNvPr>
          <p:cNvSpPr/>
          <p:nvPr/>
        </p:nvSpPr>
        <p:spPr>
          <a:xfrm>
            <a:off x="2032398" y="4739117"/>
            <a:ext cx="639822" cy="1984412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대체 처리 24">
            <a:extLst>
              <a:ext uri="{FF2B5EF4-FFF2-40B4-BE49-F238E27FC236}">
                <a16:creationId xmlns:a16="http://schemas.microsoft.com/office/drawing/2014/main" id="{07625397-103D-3ACB-20DC-F50838BC8D25}"/>
              </a:ext>
            </a:extLst>
          </p:cNvPr>
          <p:cNvSpPr/>
          <p:nvPr/>
        </p:nvSpPr>
        <p:spPr>
          <a:xfrm>
            <a:off x="3179876" y="4743600"/>
            <a:ext cx="639822" cy="1984412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6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4440292" y="329760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3706253" y="4192478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3706253" y="4584743"/>
            <a:ext cx="286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VGGNet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층</a:t>
            </a:r>
            <a:r>
              <a:rPr lang="en-US" altLang="ko-KR" dirty="0"/>
              <a:t>: 16</a:t>
            </a:r>
            <a:r>
              <a:rPr lang="ko-KR" altLang="en-US" dirty="0"/>
              <a:t>개 이상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11*11 </a:t>
            </a:r>
            <a:r>
              <a:rPr lang="ko-KR" altLang="en-US" dirty="0"/>
              <a:t>필터가 아닌 </a:t>
            </a:r>
            <a:endParaRPr lang="en-US" altLang="ko-KR" dirty="0"/>
          </a:p>
          <a:p>
            <a:r>
              <a:rPr lang="en-US" altLang="ko-KR" dirty="0"/>
              <a:t> 3*3 </a:t>
            </a:r>
            <a:r>
              <a:rPr lang="ko-KR" altLang="en-US" dirty="0"/>
              <a:t>필터 사용</a:t>
            </a:r>
          </a:p>
        </p:txBody>
      </p:sp>
      <p:sp>
        <p:nvSpPr>
          <p:cNvPr id="12" name="순서도: 카드 11">
            <a:extLst>
              <a:ext uri="{FF2B5EF4-FFF2-40B4-BE49-F238E27FC236}">
                <a16:creationId xmlns:a16="http://schemas.microsoft.com/office/drawing/2014/main" id="{CD63CEE2-DD0D-D81F-8BF3-73C9FF9F64A4}"/>
              </a:ext>
            </a:extLst>
          </p:cNvPr>
          <p:cNvSpPr/>
          <p:nvPr/>
        </p:nvSpPr>
        <p:spPr>
          <a:xfrm>
            <a:off x="438297" y="4192478"/>
            <a:ext cx="2389747" cy="2285615"/>
          </a:xfrm>
          <a:prstGeom prst="flowChartPunchedCard">
            <a:avLst/>
          </a:prstGeom>
          <a:solidFill>
            <a:srgbClr val="EBF0F9">
              <a:alpha val="79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9D6F3-3AC8-3E67-0FBE-5728F7D77B05}"/>
              </a:ext>
            </a:extLst>
          </p:cNvPr>
          <p:cNvSpPr txBox="1"/>
          <p:nvPr/>
        </p:nvSpPr>
        <p:spPr>
          <a:xfrm>
            <a:off x="438297" y="4584743"/>
            <a:ext cx="28642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AlexNet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합성곱</a:t>
            </a:r>
            <a:r>
              <a:rPr lang="ko-KR" altLang="en-US" dirty="0"/>
              <a:t> 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pooling </a:t>
            </a:r>
            <a:r>
              <a:rPr lang="ko-KR" altLang="en-US" dirty="0"/>
              <a:t>층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Max. 3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필터</a:t>
            </a:r>
            <a:r>
              <a:rPr lang="en-US" altLang="ko-KR" dirty="0"/>
              <a:t>: 96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활성화 함수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110577-3ED5-47D0-7A62-13B072296340}"/>
              </a:ext>
            </a:extLst>
          </p:cNvPr>
          <p:cNvCxnSpPr/>
          <p:nvPr/>
        </p:nvCxnSpPr>
        <p:spPr>
          <a:xfrm>
            <a:off x="3028691" y="5432612"/>
            <a:ext cx="467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카드 25">
            <a:extLst>
              <a:ext uri="{FF2B5EF4-FFF2-40B4-BE49-F238E27FC236}">
                <a16:creationId xmlns:a16="http://schemas.microsoft.com/office/drawing/2014/main" id="{44C5845E-8206-B6AA-1108-C41FC5EE4C12}"/>
              </a:ext>
            </a:extLst>
          </p:cNvPr>
          <p:cNvSpPr/>
          <p:nvPr/>
        </p:nvSpPr>
        <p:spPr>
          <a:xfrm>
            <a:off x="8561798" y="4157411"/>
            <a:ext cx="2855912" cy="2285615"/>
          </a:xfrm>
          <a:prstGeom prst="flowChartPunchedCard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0C01B9-47FA-D9D7-7D06-17CB6C9ECCAC}"/>
              </a:ext>
            </a:extLst>
          </p:cNvPr>
          <p:cNvSpPr txBox="1"/>
          <p:nvPr/>
        </p:nvSpPr>
        <p:spPr>
          <a:xfrm>
            <a:off x="8561798" y="4549676"/>
            <a:ext cx="286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대회에서 성능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top-5 error 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7.3%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추가적인 실험 끝에 </a:t>
            </a:r>
            <a:r>
              <a:rPr lang="en-US" altLang="ko-KR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6.8%</a:t>
            </a:r>
            <a:r>
              <a:rPr lang="en-US" altLang="ko-KR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달성</a:t>
            </a:r>
            <a:r>
              <a:rPr lang="en-US" altLang="ko-KR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30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4850598" y="4285679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4864614" y="4677944"/>
            <a:ext cx="2864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ResNet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152 </a:t>
            </a:r>
            <a:r>
              <a:rPr lang="ko-KR" altLang="en-US" dirty="0"/>
              <a:t>층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사람의 </a:t>
            </a:r>
            <a:r>
              <a:rPr lang="en-US" altLang="ko-KR" dirty="0"/>
              <a:t>error rate</a:t>
            </a:r>
          </a:p>
          <a:p>
            <a:r>
              <a:rPr lang="en-US" altLang="ko-KR" dirty="0"/>
              <a:t>5%</a:t>
            </a:r>
            <a:r>
              <a:rPr lang="ko-KR" altLang="en-US" dirty="0"/>
              <a:t>보다 더 낮은 </a:t>
            </a:r>
            <a:r>
              <a:rPr lang="en-US" altLang="ko-KR" dirty="0"/>
              <a:t>3.57%</a:t>
            </a:r>
          </a:p>
          <a:p>
            <a:r>
              <a:rPr lang="ko-KR" altLang="en-US" dirty="0"/>
              <a:t>달성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3. </a:t>
            </a:r>
            <a:r>
              <a:rPr lang="en-US" altLang="ko-KR" dirty="0">
                <a:highlight>
                  <a:srgbClr val="FFFF00"/>
                </a:highlight>
              </a:rPr>
              <a:t>Skip 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25463-B8A3-A803-3F0C-07552CBC7073}"/>
              </a:ext>
            </a:extLst>
          </p:cNvPr>
          <p:cNvSpPr txBox="1"/>
          <p:nvPr/>
        </p:nvSpPr>
        <p:spPr>
          <a:xfrm>
            <a:off x="5158789" y="3152070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2807D6-6716-C990-B2D3-D1CF09DF9659}"/>
              </a:ext>
            </a:extLst>
          </p:cNvPr>
          <p:cNvCxnSpPr>
            <a:cxnSpLocks/>
          </p:cNvCxnSpPr>
          <p:nvPr/>
        </p:nvCxnSpPr>
        <p:spPr>
          <a:xfrm flipV="1">
            <a:off x="6059488" y="2377424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32250F7-66E0-E26D-57C1-B1C3747F58F7}"/>
              </a:ext>
            </a:extLst>
          </p:cNvPr>
          <p:cNvSpPr/>
          <p:nvPr/>
        </p:nvSpPr>
        <p:spPr>
          <a:xfrm>
            <a:off x="5317353" y="3201552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3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29282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466166" y="4279844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480182" y="4672109"/>
            <a:ext cx="2864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Transformer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r>
              <a:rPr lang="ko-KR" altLang="en-US" b="1" dirty="0" err="1"/>
              <a:t>합성곱을</a:t>
            </a:r>
            <a:r>
              <a:rPr lang="ko-KR" altLang="en-US" b="1" dirty="0"/>
              <a:t> 전혀 사용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325463-B8A3-A803-3F0C-07552CBC7073}"/>
              </a:ext>
            </a:extLst>
          </p:cNvPr>
          <p:cNvSpPr txBox="1"/>
          <p:nvPr/>
        </p:nvSpPr>
        <p:spPr>
          <a:xfrm>
            <a:off x="5158789" y="3152070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52807D6-6716-C990-B2D3-D1CF09DF9659}"/>
              </a:ext>
            </a:extLst>
          </p:cNvPr>
          <p:cNvCxnSpPr>
            <a:cxnSpLocks/>
          </p:cNvCxnSpPr>
          <p:nvPr/>
        </p:nvCxnSpPr>
        <p:spPr>
          <a:xfrm flipV="1">
            <a:off x="6059488" y="2377424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32250F7-66E0-E26D-57C1-B1C3747F58F7}"/>
              </a:ext>
            </a:extLst>
          </p:cNvPr>
          <p:cNvSpPr/>
          <p:nvPr/>
        </p:nvSpPr>
        <p:spPr>
          <a:xfrm>
            <a:off x="6687201" y="2638362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53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ED2D-F962-869C-80CF-69107A3A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작업</a:t>
            </a:r>
            <a:r>
              <a:rPr lang="en-US" altLang="ko-KR" dirty="0"/>
              <a:t>(NLP) and CV</a:t>
            </a:r>
            <a:endParaRPr lang="ko-KR" altLang="en-US" dirty="0"/>
          </a:p>
        </p:txBody>
      </p:sp>
      <p:pic>
        <p:nvPicPr>
          <p:cNvPr id="18434" name="Picture 2" descr="The Illustrated Transformer – Jay Alammar – Visualizing machine learning  one concept at a time.">
            <a:extLst>
              <a:ext uri="{FF2B5EF4-FFF2-40B4-BE49-F238E27FC236}">
                <a16:creationId xmlns:a16="http://schemas.microsoft.com/office/drawing/2014/main" id="{469BF69C-8A9C-5314-5907-9C50783C3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" y="2475939"/>
            <a:ext cx="5576423" cy="349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What is Convolutional Neural Network — CNN (Deep Learning)">
            <a:extLst>
              <a:ext uri="{FF2B5EF4-FFF2-40B4-BE49-F238E27FC236}">
                <a16:creationId xmlns:a16="http://schemas.microsoft.com/office/drawing/2014/main" id="{9F76C332-BC93-69D7-988A-C3E6AAB39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205" y="2675114"/>
            <a:ext cx="5818094" cy="259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002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29282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466166" y="4279844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480182" y="4672109"/>
            <a:ext cx="2864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Transformer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r>
              <a:rPr lang="ko-KR" altLang="en-US" b="1" dirty="0" err="1"/>
              <a:t>합성곱을</a:t>
            </a:r>
            <a:r>
              <a:rPr lang="ko-KR" altLang="en-US" b="1" dirty="0"/>
              <a:t> 전혀 사용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ko-KR" altLang="en-US" dirty="0"/>
              <a:t>대신</a:t>
            </a:r>
            <a:endParaRPr lang="en-US" altLang="ko-KR" dirty="0"/>
          </a:p>
          <a:p>
            <a:r>
              <a:rPr lang="en-US" altLang="ko-KR" b="1" dirty="0"/>
              <a:t>Attention</a:t>
            </a:r>
            <a:r>
              <a:rPr lang="ko-KR" altLang="en-US" b="1" dirty="0"/>
              <a:t>이라는 구조</a:t>
            </a:r>
            <a:endParaRPr lang="en-US" altLang="ko-KR" b="1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32250F7-66E0-E26D-57C1-B1C3747F58F7}"/>
              </a:ext>
            </a:extLst>
          </p:cNvPr>
          <p:cNvSpPr/>
          <p:nvPr/>
        </p:nvSpPr>
        <p:spPr>
          <a:xfrm>
            <a:off x="6687201" y="2638362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04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0439-F17F-80AF-9F46-D8F07947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트랜스포머 구조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AE62E8-48C0-D86D-B2D7-C2197D93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7288" y="508236"/>
            <a:ext cx="6582266" cy="58415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02DE7E-6C77-BEB5-D4F2-C5DB0B72A46E}"/>
              </a:ext>
            </a:extLst>
          </p:cNvPr>
          <p:cNvSpPr txBox="1"/>
          <p:nvPr/>
        </p:nvSpPr>
        <p:spPr>
          <a:xfrm>
            <a:off x="838200" y="2370667"/>
            <a:ext cx="5364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Embedding 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uery, </a:t>
            </a:r>
            <a:r>
              <a:rPr lang="en-US" altLang="ko-K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ey, </a:t>
            </a:r>
            <a:r>
              <a:rPr lang="en-US" altLang="ko-KR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alue</a:t>
            </a:r>
          </a:p>
          <a:p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19796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model history in Computer Vision</a:t>
            </a:r>
          </a:p>
          <a:p>
            <a:pPr lvl="1"/>
            <a:r>
              <a:rPr lang="en-US" altLang="ko-KR" dirty="0"/>
              <a:t>LeNet-5: </a:t>
            </a:r>
          </a:p>
          <a:p>
            <a:pPr lvl="2"/>
            <a:r>
              <a:rPr lang="en-US" altLang="ko-KR" sz="2400" dirty="0"/>
              <a:t>CNN</a:t>
            </a:r>
          </a:p>
          <a:p>
            <a:pPr lvl="1"/>
            <a:r>
              <a:rPr lang="en-US" altLang="ko-KR" dirty="0"/>
              <a:t>ImageNet</a:t>
            </a:r>
          </a:p>
          <a:p>
            <a:pPr lvl="1"/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en-US" altLang="ko-KR" dirty="0"/>
              <a:t>Transformer</a:t>
            </a:r>
          </a:p>
          <a:p>
            <a:pPr lvl="1"/>
            <a:r>
              <a:rPr lang="en-US" altLang="ko-KR" dirty="0"/>
              <a:t>Vision Transformer (</a:t>
            </a:r>
            <a:r>
              <a:rPr lang="en-US" altLang="ko-KR" dirty="0" err="1"/>
              <a:t>ViT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0D4A73-B2D4-20FF-2D43-373A3D77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47" y="1508561"/>
            <a:ext cx="6595316" cy="122508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17A3A0B-EB7A-A249-DB93-7A9AF989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트랜스 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포머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구조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Attention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FD90C885-B1AE-59BF-A4FF-B0C943EB9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37589" y="2733644"/>
            <a:ext cx="6722489" cy="3465294"/>
          </a:xfrm>
        </p:spPr>
      </p:pic>
      <p:pic>
        <p:nvPicPr>
          <p:cNvPr id="2" name="Picture 2" descr="post-thumbnail">
            <a:extLst>
              <a:ext uri="{FF2B5EF4-FFF2-40B4-BE49-F238E27FC236}">
                <a16:creationId xmlns:a16="http://schemas.microsoft.com/office/drawing/2014/main" id="{B8445666-130F-E3AF-839D-DC42693B7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2" y="2489790"/>
            <a:ext cx="5054449" cy="287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75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29282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50799" y="2665522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순서도: 카드 1">
            <a:extLst>
              <a:ext uri="{FF2B5EF4-FFF2-40B4-BE49-F238E27FC236}">
                <a16:creationId xmlns:a16="http://schemas.microsoft.com/office/drawing/2014/main" id="{87484A20-BE9B-25C0-5E6A-4A7F48A1AF3E}"/>
              </a:ext>
            </a:extLst>
          </p:cNvPr>
          <p:cNvSpPr/>
          <p:nvPr/>
        </p:nvSpPr>
        <p:spPr>
          <a:xfrm>
            <a:off x="1810872" y="4274057"/>
            <a:ext cx="2389747" cy="2285615"/>
          </a:xfrm>
          <a:prstGeom prst="flowChartPunchedCard">
            <a:avLst/>
          </a:prstGeom>
          <a:solidFill>
            <a:srgbClr val="EBF0F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FD74-4C0D-150D-5950-BBC005B4E284}"/>
              </a:ext>
            </a:extLst>
          </p:cNvPr>
          <p:cNvSpPr txBox="1"/>
          <p:nvPr/>
        </p:nvSpPr>
        <p:spPr>
          <a:xfrm>
            <a:off x="1824888" y="4666322"/>
            <a:ext cx="2864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ViT</a:t>
            </a:r>
            <a:r>
              <a:rPr lang="en-US" altLang="ko-KR" b="1" dirty="0"/>
              <a:t> </a:t>
            </a:r>
            <a:r>
              <a:rPr lang="ko-KR" altLang="en-US" b="1" dirty="0"/>
              <a:t>특징</a:t>
            </a:r>
            <a:endParaRPr lang="en-US" altLang="ko-KR" b="1" dirty="0"/>
          </a:p>
          <a:p>
            <a:r>
              <a:rPr lang="en-US" altLang="ko-KR" dirty="0"/>
              <a:t>NLP</a:t>
            </a:r>
            <a:r>
              <a:rPr lang="ko-KR" altLang="en-US" dirty="0"/>
              <a:t>에 사용된 구조를</a:t>
            </a:r>
            <a:endParaRPr lang="en-US" altLang="ko-KR" dirty="0"/>
          </a:p>
          <a:p>
            <a:r>
              <a:rPr lang="en-US" altLang="ko-KR" dirty="0"/>
              <a:t>CV</a:t>
            </a:r>
            <a:r>
              <a:rPr lang="ko-KR" altLang="en-US" dirty="0"/>
              <a:t>에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2" name="순서도: 대체 처리 31">
            <a:extLst>
              <a:ext uri="{FF2B5EF4-FFF2-40B4-BE49-F238E27FC236}">
                <a16:creationId xmlns:a16="http://schemas.microsoft.com/office/drawing/2014/main" id="{032250F7-66E0-E26D-57C1-B1C3747F58F7}"/>
              </a:ext>
            </a:extLst>
          </p:cNvPr>
          <p:cNvSpPr/>
          <p:nvPr/>
        </p:nvSpPr>
        <p:spPr>
          <a:xfrm>
            <a:off x="8879388" y="313536"/>
            <a:ext cx="2120306" cy="715955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556" name="Picture 4" descr="Using Transformers for Computer Vision | by Cameron R. Wolfe, Ph.D. |  Towards Data Science">
            <a:extLst>
              <a:ext uri="{FF2B5EF4-FFF2-40B4-BE49-F238E27FC236}">
                <a16:creationId xmlns:a16="http://schemas.microsoft.com/office/drawing/2014/main" id="{B9138806-2A48-A89B-17AD-FB4B5CD99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282" y="3429000"/>
            <a:ext cx="4995478" cy="328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1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28658" y="2573467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E6666B-8E40-AC48-8474-F455B46D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7" y="3773796"/>
            <a:ext cx="7236427" cy="2536792"/>
          </a:xfrm>
          <a:prstGeom prst="rect">
            <a:avLst/>
          </a:prstGeom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198784" y="2625199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C7EFA-7177-7783-E5CD-1F4A3A6AB387}"/>
              </a:ext>
            </a:extLst>
          </p:cNvPr>
          <p:cNvSpPr txBox="1"/>
          <p:nvPr/>
        </p:nvSpPr>
        <p:spPr>
          <a:xfrm>
            <a:off x="2344500" y="6218255"/>
            <a:ext cx="437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LeNet-5: CNN base architecture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6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7B5FC-7C40-A658-23C3-880530C45407}"/>
              </a:ext>
            </a:extLst>
          </p:cNvPr>
          <p:cNvCxnSpPr/>
          <p:nvPr/>
        </p:nvCxnSpPr>
        <p:spPr>
          <a:xfrm>
            <a:off x="0" y="1798982"/>
            <a:ext cx="12192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30C3A5C-A528-E522-8D3C-63B057FA0565}"/>
              </a:ext>
            </a:extLst>
          </p:cNvPr>
          <p:cNvCxnSpPr/>
          <p:nvPr/>
        </p:nvCxnSpPr>
        <p:spPr>
          <a:xfrm>
            <a:off x="2855913" y="1599516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2C0394-B367-9538-1F19-A4597F6125BF}"/>
              </a:ext>
            </a:extLst>
          </p:cNvPr>
          <p:cNvCxnSpPr/>
          <p:nvPr/>
        </p:nvCxnSpPr>
        <p:spPr>
          <a:xfrm>
            <a:off x="6096000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051B09-A931-230A-57FB-171EB738B42D}"/>
              </a:ext>
            </a:extLst>
          </p:cNvPr>
          <p:cNvCxnSpPr/>
          <p:nvPr/>
        </p:nvCxnSpPr>
        <p:spPr>
          <a:xfrm>
            <a:off x="9336088" y="1589791"/>
            <a:ext cx="0" cy="41838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BE2645-84C4-E2EC-0A9F-0F91635E5D1F}"/>
              </a:ext>
            </a:extLst>
          </p:cNvPr>
          <p:cNvSpPr txBox="1"/>
          <p:nvPr/>
        </p:nvSpPr>
        <p:spPr>
          <a:xfrm>
            <a:off x="6556176" y="2573467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9A783F-0ADB-F06A-8CF3-1F02028B4704}"/>
              </a:ext>
            </a:extLst>
          </p:cNvPr>
          <p:cNvSpPr txBox="1"/>
          <p:nvPr/>
        </p:nvSpPr>
        <p:spPr>
          <a:xfrm>
            <a:off x="8816927" y="326435"/>
            <a:ext cx="234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D9CF6-B4D7-A6B6-1516-9A9CBCAFF3C7}"/>
              </a:ext>
            </a:extLst>
          </p:cNvPr>
          <p:cNvSpPr txBox="1"/>
          <p:nvPr/>
        </p:nvSpPr>
        <p:spPr>
          <a:xfrm>
            <a:off x="2053656" y="2049473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A49B6-BFE5-18D6-F250-CEEB885DEC43}"/>
              </a:ext>
            </a:extLst>
          </p:cNvPr>
          <p:cNvSpPr txBox="1"/>
          <p:nvPr/>
        </p:nvSpPr>
        <p:spPr>
          <a:xfrm>
            <a:off x="5293743" y="2049887"/>
            <a:ext cx="160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C8D5F4-EE22-44E6-5D16-51A8E6807431}"/>
              </a:ext>
            </a:extLst>
          </p:cNvPr>
          <p:cNvSpPr txBox="1"/>
          <p:nvPr/>
        </p:nvSpPr>
        <p:spPr>
          <a:xfrm>
            <a:off x="8533831" y="2054259"/>
            <a:ext cx="160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</a:p>
          <a:p>
            <a:pPr algn="ctr"/>
            <a:endParaRPr lang="ko-KR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270B219-CF66-7691-30E7-64B9A977A76A}"/>
              </a:ext>
            </a:extLst>
          </p:cNvPr>
          <p:cNvCxnSpPr>
            <a:cxnSpLocks/>
          </p:cNvCxnSpPr>
          <p:nvPr/>
        </p:nvCxnSpPr>
        <p:spPr>
          <a:xfrm>
            <a:off x="7358433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2822E38-90D3-9CC4-05D1-0F8BFB1F900C}"/>
              </a:ext>
            </a:extLst>
          </p:cNvPr>
          <p:cNvCxnSpPr>
            <a:cxnSpLocks/>
          </p:cNvCxnSpPr>
          <p:nvPr/>
        </p:nvCxnSpPr>
        <p:spPr>
          <a:xfrm flipV="1">
            <a:off x="9989754" y="1075578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76722A-C176-02CC-9F1F-9DE3A203CE1D}"/>
              </a:ext>
            </a:extLst>
          </p:cNvPr>
          <p:cNvSpPr txBox="1"/>
          <p:nvPr/>
        </p:nvSpPr>
        <p:spPr>
          <a:xfrm>
            <a:off x="2855913" y="2573467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9C60413-616E-3591-CFCE-27124094E4FA}"/>
              </a:ext>
            </a:extLst>
          </p:cNvPr>
          <p:cNvCxnSpPr>
            <a:cxnSpLocks/>
          </p:cNvCxnSpPr>
          <p:nvPr/>
        </p:nvCxnSpPr>
        <p:spPr>
          <a:xfrm>
            <a:off x="3658169" y="1810269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8D4B50-6455-1568-2539-13ECB905FCA3}"/>
              </a:ext>
            </a:extLst>
          </p:cNvPr>
          <p:cNvSpPr txBox="1"/>
          <p:nvPr/>
        </p:nvSpPr>
        <p:spPr>
          <a:xfrm>
            <a:off x="4267514" y="298328"/>
            <a:ext cx="1604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5907C86-E6A5-BB5D-792A-76100A5EB2DC}"/>
              </a:ext>
            </a:extLst>
          </p:cNvPr>
          <p:cNvCxnSpPr>
            <a:cxnSpLocks/>
          </p:cNvCxnSpPr>
          <p:nvPr/>
        </p:nvCxnSpPr>
        <p:spPr>
          <a:xfrm flipV="1">
            <a:off x="5069771" y="1065853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351BFAA-4444-9865-11A4-EA573DCAAABC}"/>
              </a:ext>
            </a:extLst>
          </p:cNvPr>
          <p:cNvCxnSpPr>
            <a:cxnSpLocks/>
          </p:cNvCxnSpPr>
          <p:nvPr/>
        </p:nvCxnSpPr>
        <p:spPr>
          <a:xfrm>
            <a:off x="853056" y="1811882"/>
            <a:ext cx="0" cy="733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89AAE-714B-0666-00D1-BC869B69CB5B}"/>
              </a:ext>
            </a:extLst>
          </p:cNvPr>
          <p:cNvSpPr txBox="1"/>
          <p:nvPr/>
        </p:nvSpPr>
        <p:spPr>
          <a:xfrm>
            <a:off x="28658" y="2573467"/>
            <a:ext cx="1604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</a:t>
            </a:r>
          </a:p>
          <a:p>
            <a:pPr algn="ctr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07E6666B-8E40-AC48-8474-F455B46D7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7" y="3773796"/>
            <a:ext cx="7236427" cy="2536792"/>
          </a:xfrm>
          <a:prstGeom prst="rect">
            <a:avLst/>
          </a:prstGeom>
        </p:spPr>
      </p:pic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407DA147-08C7-B9B6-ECDA-8ABB23F300EB}"/>
              </a:ext>
            </a:extLst>
          </p:cNvPr>
          <p:cNvSpPr/>
          <p:nvPr/>
        </p:nvSpPr>
        <p:spPr>
          <a:xfrm>
            <a:off x="198784" y="2625199"/>
            <a:ext cx="1258956" cy="594599"/>
          </a:xfrm>
          <a:prstGeom prst="flowChartAlternateProcess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1C7EFA-7177-7783-E5CD-1F4A3A6AB387}"/>
              </a:ext>
            </a:extLst>
          </p:cNvPr>
          <p:cNvSpPr txBox="1"/>
          <p:nvPr/>
        </p:nvSpPr>
        <p:spPr>
          <a:xfrm>
            <a:off x="2344500" y="6218255"/>
            <a:ext cx="4379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LeNet-5: CNN base architecture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B7DF0776-621F-3FAC-514C-5961FDFA0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499" y="5407472"/>
            <a:ext cx="1062164" cy="11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생각 풍선: 구름 모양 7">
            <a:extLst>
              <a:ext uri="{FF2B5EF4-FFF2-40B4-BE49-F238E27FC236}">
                <a16:creationId xmlns:a16="http://schemas.microsoft.com/office/drawing/2014/main" id="{4880F8B5-38A5-558B-255B-30EEB6A81C05}"/>
              </a:ext>
            </a:extLst>
          </p:cNvPr>
          <p:cNvSpPr/>
          <p:nvPr/>
        </p:nvSpPr>
        <p:spPr>
          <a:xfrm flipH="1">
            <a:off x="8669452" y="4097622"/>
            <a:ext cx="2640603" cy="1412240"/>
          </a:xfrm>
          <a:prstGeom prst="cloud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70078-F971-FCF8-89CF-B9BB40BEAAA5}"/>
              </a:ext>
            </a:extLst>
          </p:cNvPr>
          <p:cNvSpPr txBox="1"/>
          <p:nvPr/>
        </p:nvSpPr>
        <p:spPr>
          <a:xfrm>
            <a:off x="9206887" y="4247291"/>
            <a:ext cx="2985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CNN?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64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신경망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rchitecture of the convolutional neural network (CNN) model.">
            <a:extLst>
              <a:ext uri="{FF2B5EF4-FFF2-40B4-BE49-F238E27FC236}">
                <a16:creationId xmlns:a16="http://schemas.microsoft.com/office/drawing/2014/main" id="{9E845E7D-FC24-9EF3-CA00-E36D1D3A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18" y="2692141"/>
            <a:ext cx="8155563" cy="25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8B5CB-4196-07BA-6F4E-2663EC775EA7}"/>
              </a:ext>
            </a:extLst>
          </p:cNvPr>
          <p:cNvSpPr txBox="1"/>
          <p:nvPr/>
        </p:nvSpPr>
        <p:spPr>
          <a:xfrm>
            <a:off x="3003830" y="5244353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B183-2235-85C3-11F4-5333FEAD0C58}"/>
              </a:ext>
            </a:extLst>
          </p:cNvPr>
          <p:cNvSpPr txBox="1"/>
          <p:nvPr/>
        </p:nvSpPr>
        <p:spPr>
          <a:xfrm>
            <a:off x="4796772" y="5244352"/>
            <a:ext cx="144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DDBA-D9AC-3F00-5986-C0A51027F986}"/>
              </a:ext>
            </a:extLst>
          </p:cNvPr>
          <p:cNvSpPr txBox="1"/>
          <p:nvPr/>
        </p:nvSpPr>
        <p:spPr>
          <a:xfrm>
            <a:off x="9089706" y="5244353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3.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C3F033-5FA0-1732-DF05-FA1B1A07DB66}"/>
              </a:ext>
            </a:extLst>
          </p:cNvPr>
          <p:cNvSpPr/>
          <p:nvPr/>
        </p:nvSpPr>
        <p:spPr>
          <a:xfrm>
            <a:off x="2909701" y="5244352"/>
            <a:ext cx="667217" cy="584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82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신경망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28EB743-7811-1650-8D91-0F4AA8E5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64" y="2913093"/>
            <a:ext cx="4590498" cy="335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52415-A498-FF41-AE5A-E1AC485E23B3}"/>
              </a:ext>
            </a:extLst>
          </p:cNvPr>
          <p:cNvSpPr txBox="1"/>
          <p:nvPr/>
        </p:nvSpPr>
        <p:spPr>
          <a:xfrm>
            <a:off x="838200" y="2728427"/>
            <a:ext cx="21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Convolution?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mage result for convolution animation">
            <a:extLst>
              <a:ext uri="{FF2B5EF4-FFF2-40B4-BE49-F238E27FC236}">
                <a16:creationId xmlns:a16="http://schemas.microsoft.com/office/drawing/2014/main" id="{1589CC4D-8DC0-10E1-E186-EFF9299F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942" y="2382940"/>
            <a:ext cx="5306858" cy="361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59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신경망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rchitecture of the convolutional neural network (CNN) model.">
            <a:extLst>
              <a:ext uri="{FF2B5EF4-FFF2-40B4-BE49-F238E27FC236}">
                <a16:creationId xmlns:a16="http://schemas.microsoft.com/office/drawing/2014/main" id="{9E845E7D-FC24-9EF3-CA00-E36D1D3A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3" y="2845311"/>
            <a:ext cx="6263001" cy="19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8B5CB-4196-07BA-6F4E-2663EC775EA7}"/>
              </a:ext>
            </a:extLst>
          </p:cNvPr>
          <p:cNvSpPr txBox="1"/>
          <p:nvPr/>
        </p:nvSpPr>
        <p:spPr>
          <a:xfrm>
            <a:off x="1061158" y="4864008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B183-2235-85C3-11F4-5333FEAD0C58}"/>
              </a:ext>
            </a:extLst>
          </p:cNvPr>
          <p:cNvSpPr txBox="1"/>
          <p:nvPr/>
        </p:nvSpPr>
        <p:spPr>
          <a:xfrm>
            <a:off x="2585160" y="4864007"/>
            <a:ext cx="144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DDBA-D9AC-3F00-5986-C0A51027F986}"/>
              </a:ext>
            </a:extLst>
          </p:cNvPr>
          <p:cNvSpPr txBox="1"/>
          <p:nvPr/>
        </p:nvSpPr>
        <p:spPr>
          <a:xfrm>
            <a:off x="5761987" y="4840941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3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122998-1C7A-2AF8-4ECF-3359C3EB74A9}"/>
              </a:ext>
            </a:extLst>
          </p:cNvPr>
          <p:cNvSpPr/>
          <p:nvPr/>
        </p:nvSpPr>
        <p:spPr>
          <a:xfrm>
            <a:off x="2421625" y="4900520"/>
            <a:ext cx="667217" cy="584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2" name="Picture 4" descr="Illustration of Max Pooling and Average Pooling Figure 2 above shows an example of max pooling operation and average pooling with a 2x2 pixel filter size from 4x4 pixel input. At max pooling, each filter is taken the maximum value, then arranged into a new output with a size of 2x2 pixels. While the average pooling value taken is the average value of the filter size. Classification layer is a layer consisting of flattening, hidden layer and activation functions. Hidden layers in artificial neural networks is layers between input layer and output layer, where artificial neurons take a set of weight inputs and produce output through activation functions such as sigmoid[8], ReLU[9], or Softmax[10].">
            <a:extLst>
              <a:ext uri="{FF2B5EF4-FFF2-40B4-BE49-F238E27FC236}">
                <a16:creationId xmlns:a16="http://schemas.microsoft.com/office/drawing/2014/main" id="{A8B75D38-2A53-D889-B907-5FB395F2B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37" y="2984827"/>
            <a:ext cx="4021420" cy="350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6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신경망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rchitecture of the convolutional neural network (CNN) model.">
            <a:extLst>
              <a:ext uri="{FF2B5EF4-FFF2-40B4-BE49-F238E27FC236}">
                <a16:creationId xmlns:a16="http://schemas.microsoft.com/office/drawing/2014/main" id="{9E845E7D-FC24-9EF3-CA00-E36D1D3A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3" y="2845311"/>
            <a:ext cx="6263001" cy="19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8B5CB-4196-07BA-6F4E-2663EC775EA7}"/>
              </a:ext>
            </a:extLst>
          </p:cNvPr>
          <p:cNvSpPr txBox="1"/>
          <p:nvPr/>
        </p:nvSpPr>
        <p:spPr>
          <a:xfrm>
            <a:off x="1061158" y="4864008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1.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CB183-2235-85C3-11F4-5333FEAD0C58}"/>
              </a:ext>
            </a:extLst>
          </p:cNvPr>
          <p:cNvSpPr txBox="1"/>
          <p:nvPr/>
        </p:nvSpPr>
        <p:spPr>
          <a:xfrm>
            <a:off x="2585160" y="4864007"/>
            <a:ext cx="1442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2.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ADDBA-D9AC-3F00-5986-C0A51027F986}"/>
              </a:ext>
            </a:extLst>
          </p:cNvPr>
          <p:cNvSpPr txBox="1"/>
          <p:nvPr/>
        </p:nvSpPr>
        <p:spPr>
          <a:xfrm>
            <a:off x="5761987" y="4840941"/>
            <a:ext cx="1084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3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4122998-1C7A-2AF8-4ECF-3359C3EB74A9}"/>
              </a:ext>
            </a:extLst>
          </p:cNvPr>
          <p:cNvSpPr/>
          <p:nvPr/>
        </p:nvSpPr>
        <p:spPr>
          <a:xfrm>
            <a:off x="5636807" y="4830217"/>
            <a:ext cx="667217" cy="58477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0" name="Picture 2" descr="Neuron">
            <a:extLst>
              <a:ext uri="{FF2B5EF4-FFF2-40B4-BE49-F238E27FC236}">
                <a16:creationId xmlns:a16="http://schemas.microsoft.com/office/drawing/2014/main" id="{D2DEB247-B062-D01E-794B-46855462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071" y="2688298"/>
            <a:ext cx="4793527" cy="24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2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</a:t>
            </a:r>
            <a:r>
              <a:rPr lang="ko-KR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합성곱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신경망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50" name="Picture 6" descr="What is Convolutional Neural Network — CNN (Deep Learning)">
            <a:extLst>
              <a:ext uri="{FF2B5EF4-FFF2-40B4-BE49-F238E27FC236}">
                <a16:creationId xmlns:a16="http://schemas.microsoft.com/office/drawing/2014/main" id="{7F697910-DAFF-E0B0-B65A-DF39ADF5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29" y="1690688"/>
            <a:ext cx="10327341" cy="461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21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1241</Words>
  <Application>Microsoft Office PowerPoint</Application>
  <PresentationFormat>와이드스크린</PresentationFormat>
  <Paragraphs>309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 Sans KR</vt:lpstr>
      <vt:lpstr>Söhne</vt:lpstr>
      <vt:lpstr>맑은 고딕</vt:lpstr>
      <vt:lpstr>Arial</vt:lpstr>
      <vt:lpstr>Times New Roman</vt:lpstr>
      <vt:lpstr>Office 테마</vt:lpstr>
      <vt:lpstr>PowerPoint 프레젠테이션</vt:lpstr>
      <vt:lpstr>Contents</vt:lpstr>
      <vt:lpstr>PowerPoint 프레젠테이션</vt:lpstr>
      <vt:lpstr>PowerPoint 프레젠테이션</vt:lpstr>
      <vt:lpstr>CNN (합성곱 신경망)</vt:lpstr>
      <vt:lpstr>CNN (합성곱 신경망)</vt:lpstr>
      <vt:lpstr>CNN (합성곱 신경망)</vt:lpstr>
      <vt:lpstr>CNN (합성곱 신경망)</vt:lpstr>
      <vt:lpstr>CNN (합성곱 신경망)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자연어 처리 작업(NLP) and CV</vt:lpstr>
      <vt:lpstr>PowerPoint 프레젠테이션</vt:lpstr>
      <vt:lpstr>트랜스포머 구조</vt:lpstr>
      <vt:lpstr>트랜스 포머 구조 - Attention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수현 이</cp:lastModifiedBy>
  <cp:revision>14</cp:revision>
  <dcterms:created xsi:type="dcterms:W3CDTF">2024-01-20T13:16:05Z</dcterms:created>
  <dcterms:modified xsi:type="dcterms:W3CDTF">2024-03-19T06:29:16Z</dcterms:modified>
</cp:coreProperties>
</file>