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67" r:id="rId6"/>
    <p:sldId id="271" r:id="rId7"/>
    <p:sldId id="274" r:id="rId8"/>
    <p:sldId id="275" r:id="rId9"/>
    <p:sldId id="276" r:id="rId10"/>
    <p:sldId id="268" r:id="rId11"/>
    <p:sldId id="270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803" autoAdjust="0"/>
    <p:restoredTop sz="84252" autoAdjust="0"/>
  </p:normalViewPr>
  <p:slideViewPr>
    <p:cSldViewPr snapToGrid="0">
      <p:cViewPr varScale="1">
        <p:scale>
          <a:sx n="100" d="100"/>
          <a:sy n="100" d="100"/>
        </p:scale>
        <p:origin x="1152" y="125"/>
      </p:cViewPr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23CF5D-32DD-430B-AD8A-0399F706F811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memcheck_read</a:t>
            </a:r>
            <a:r>
              <a:rPr lang="en-US" altLang="ko-KR" dirty="0"/>
              <a:t> </a:t>
            </a:r>
            <a:r>
              <a:rPr lang="ko-KR" altLang="en-US" dirty="0"/>
              <a:t>부분을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345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컴퓨터공학과</a:t>
            </a:r>
            <a:endParaRPr lang="ko-KR" altLang="en-US" b="1">
              <a:solidFill>
                <a:srgbClr val="002c62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B835298</a:t>
            </a:r>
            <a:r>
              <a:rPr lang="ko-KR" altLang="en-US" b="1">
                <a:solidFill>
                  <a:srgbClr val="002c62"/>
                </a:solidFill>
              </a:rPr>
              <a:t> 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3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25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bg1"/>
                </a:solidFill>
              </a:rPr>
              <a:t>LLM(Large Language Model)</a:t>
            </a:r>
            <a:endParaRPr lang="en-US" altLang="ko-KR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LLM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활용 가능 분야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1878"/>
            <a:ext cx="10515600" cy="4351338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과학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고객 서비스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마케팅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금융   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05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생성형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 vs LLM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795253"/>
            <a:ext cx="10515600" cy="2287587"/>
          </a:xfr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생성형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컨텐트 생성 능력을 갖춘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포괄적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이미지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코드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영상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LLM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텍스트에 훈련되어 텍스트 컨텐츠 생성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LLM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생성형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825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36986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LLM</a:t>
            </a:r>
            <a:r>
              <a:rPr lang="ko-KR" altLang="en-US" sz="2800"/>
              <a:t>이란</a:t>
            </a:r>
            <a:r>
              <a:rPr lang="en-US" altLang="ko-KR" sz="2800"/>
              <a:t>?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chatGPT</a:t>
            </a:r>
            <a:r>
              <a:rPr lang="ko-KR" altLang="en-US" sz="2800"/>
              <a:t>의 작동원리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주요 활용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생성형 </a:t>
            </a:r>
            <a:r>
              <a:rPr lang="en-US" altLang="ko-KR" sz="2800"/>
              <a:t>AI</a:t>
            </a:r>
            <a:r>
              <a:rPr lang="ko-KR" altLang="en-US" sz="2800"/>
              <a:t> </a:t>
            </a:r>
            <a:r>
              <a:rPr lang="en-US" altLang="ko-KR" sz="2800"/>
              <a:t>vs LLM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LLM</a:t>
            </a:r>
            <a:r>
              <a:rPr lang="ko-KR" altLang="en-US" sz="2800"/>
              <a:t>이란</a:t>
            </a:r>
            <a:r>
              <a:rPr lang="en-US" altLang="ko-KR" sz="2800"/>
              <a:t>?</a:t>
            </a:r>
            <a:endParaRPr lang="en-US" altLang="ko-KR" sz="280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2061953"/>
            <a:ext cx="10515600" cy="2463976"/>
          </a:xfr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자연어 처리(NLP) 작업을 수행할 수 있는 딥 러닝 알고리즘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트랜스포머 모델을 사용하며 방대한 데이터 세트를 사용하여 훈련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셀프 어텐션(self-attention) 기능을 갖춘 인코더와 디코더로 구성된 신경망 세트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동작 원리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(ex. ChatGPT)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99978"/>
            <a:ext cx="10639072" cy="2178787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① 데이터를 얻어서 초기에 학습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pre-training, fine-tuning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②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reward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 선정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reward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모델을 통한 강화 학습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(PPO)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558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153558" y="845206"/>
            <a:ext cx="1313792" cy="525517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Text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Prediction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5455526" y="844331"/>
            <a:ext cx="1280948" cy="525517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Task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Classifier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147206" y="1629322"/>
            <a:ext cx="2594741" cy="3853793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4639332" y="1929524"/>
            <a:ext cx="1653190" cy="525517"/>
          </a:xfrm>
          <a:prstGeom prst="rect">
            <a:avLst/>
          </a:prstGeom>
          <a:solidFill>
            <a:srgbClr val="c49dd6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Layer Norm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782207" y="2937641"/>
            <a:ext cx="1313792" cy="525517"/>
          </a:xfrm>
          <a:prstGeom prst="rect">
            <a:avLst/>
          </a:prstGeom>
          <a:solidFill>
            <a:srgbClr val="ffef99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Feed Forward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4686957" y="3772666"/>
            <a:ext cx="1598448" cy="525517"/>
          </a:xfrm>
          <a:prstGeom prst="rect">
            <a:avLst/>
          </a:prstGeom>
          <a:solidFill>
            <a:srgbClr val="c49dd6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Layer Norm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574189" y="4709510"/>
            <a:ext cx="1872154" cy="525517"/>
          </a:xfrm>
          <a:prstGeom prst="rect">
            <a:avLst/>
          </a:prstGeom>
          <a:solidFill>
            <a:srgbClr val="a6a7d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Masked Multi self attention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4124434" y="5704927"/>
            <a:ext cx="2616637" cy="525517"/>
          </a:xfrm>
          <a:prstGeom prst="rect">
            <a:avLst/>
          </a:prstGeom>
          <a:solidFill>
            <a:srgbClr val="ffb689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 &amp; Position Embed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"/>
          <p:cNvCxnSpPr>
            <a:stCxn id="6" idx="0"/>
            <a:endCxn id="5" idx="2"/>
          </p:cNvCxnSpPr>
          <p:nvPr/>
        </p:nvCxnSpPr>
        <p:spPr>
          <a:xfrm flipV="1">
            <a:off x="5444577" y="1369848"/>
            <a:ext cx="651423" cy="2594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6" idx="0"/>
            <a:endCxn id="4" idx="2"/>
          </p:cNvCxnSpPr>
          <p:nvPr/>
        </p:nvCxnSpPr>
        <p:spPr>
          <a:xfrm rot="10800000">
            <a:off x="4810454" y="1370724"/>
            <a:ext cx="634123" cy="25859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endCxn id="6" idx="0"/>
          </p:cNvCxnSpPr>
          <p:nvPr/>
        </p:nvCxnSpPr>
        <p:spPr>
          <a:xfrm rot="16200000" flipV="1">
            <a:off x="5297213" y="1776685"/>
            <a:ext cx="294727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6" name=""/>
          <p:cNvCxnSpPr>
            <a:stCxn id="11" idx="0"/>
            <a:endCxn id="10" idx="2"/>
          </p:cNvCxnSpPr>
          <p:nvPr/>
        </p:nvCxnSpPr>
        <p:spPr>
          <a:xfrm rot="5400000" flipH="1" flipV="1">
            <a:off x="5236559" y="5431221"/>
            <a:ext cx="469899" cy="7751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7" name=""/>
          <p:cNvCxnSpPr/>
          <p:nvPr/>
        </p:nvCxnSpPr>
        <p:spPr>
          <a:xfrm flipV="1">
            <a:off x="5471949" y="5399690"/>
            <a:ext cx="109482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 flipH="1" flipV="1">
            <a:off x="6150740" y="4971830"/>
            <a:ext cx="853090" cy="87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9" name=""/>
          <p:cNvSpPr/>
          <p:nvPr/>
        </p:nvSpPr>
        <p:spPr>
          <a:xfrm>
            <a:off x="5416768" y="4385768"/>
            <a:ext cx="197071" cy="20994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+</a:t>
            </a:r>
            <a:endParaRPr lang="en-US" altLang="ko-KR" sz="1300">
              <a:solidFill>
                <a:schemeClr val="dk1"/>
              </a:solidFill>
            </a:endParaRPr>
          </a:p>
        </p:txBody>
      </p:sp>
      <p:cxnSp>
        <p:nvCxnSpPr>
          <p:cNvPr id="20" name=""/>
          <p:cNvCxnSpPr>
            <a:stCxn id="19" idx="4"/>
            <a:endCxn id="10" idx="0"/>
          </p:cNvCxnSpPr>
          <p:nvPr/>
        </p:nvCxnSpPr>
        <p:spPr>
          <a:xfrm rot="5400000">
            <a:off x="5455886" y="4650092"/>
            <a:ext cx="113798" cy="503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9" idx="0"/>
            <a:endCxn id="19" idx="0"/>
          </p:cNvCxnSpPr>
          <p:nvPr/>
        </p:nvCxnSpPr>
        <p:spPr>
          <a:xfrm>
            <a:off x="5515303" y="4385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9" idx="0"/>
            <a:endCxn id="9" idx="2"/>
          </p:cNvCxnSpPr>
          <p:nvPr/>
        </p:nvCxnSpPr>
        <p:spPr>
          <a:xfrm rot="16200000" flipV="1">
            <a:off x="5456950" y="4327415"/>
            <a:ext cx="87584" cy="291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endCxn id="19" idx="6"/>
          </p:cNvCxnSpPr>
          <p:nvPr/>
        </p:nvCxnSpPr>
        <p:spPr>
          <a:xfrm rot="10800000">
            <a:off x="5613839" y="4490740"/>
            <a:ext cx="952937" cy="5498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9" idx="0"/>
            <a:endCxn id="8" idx="2"/>
          </p:cNvCxnSpPr>
          <p:nvPr/>
        </p:nvCxnSpPr>
        <p:spPr>
          <a:xfrm rot="16200000" flipV="1">
            <a:off x="5307888" y="3594374"/>
            <a:ext cx="309507" cy="4707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V="1">
            <a:off x="5462424" y="3618515"/>
            <a:ext cx="109482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"/>
          <p:cNvCxnSpPr/>
          <p:nvPr/>
        </p:nvCxnSpPr>
        <p:spPr>
          <a:xfrm rot="5400000" flipH="1" flipV="1">
            <a:off x="6141215" y="3190655"/>
            <a:ext cx="853090" cy="87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7" name=""/>
          <p:cNvSpPr/>
          <p:nvPr/>
        </p:nvSpPr>
        <p:spPr>
          <a:xfrm>
            <a:off x="5396295" y="2593644"/>
            <a:ext cx="197071" cy="209944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27" idx="4"/>
          </p:cNvCxnSpPr>
          <p:nvPr/>
        </p:nvCxnSpPr>
        <p:spPr>
          <a:xfrm rot="16200000" flipH="1">
            <a:off x="5435413" y="2863006"/>
            <a:ext cx="124746" cy="591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9" name=""/>
          <p:cNvCxnSpPr>
            <a:stCxn id="27" idx="0"/>
            <a:endCxn id="27" idx="0"/>
          </p:cNvCxnSpPr>
          <p:nvPr/>
        </p:nvCxnSpPr>
        <p:spPr>
          <a:xfrm>
            <a:off x="5494831" y="2593644"/>
            <a:ext cx="0" cy="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" name=""/>
          <p:cNvCxnSpPr>
            <a:stCxn id="27" idx="0"/>
            <a:endCxn id="7" idx="2"/>
          </p:cNvCxnSpPr>
          <p:nvPr/>
        </p:nvCxnSpPr>
        <p:spPr>
          <a:xfrm rot="16200000" flipV="1">
            <a:off x="5411077" y="2509891"/>
            <a:ext cx="138603" cy="2890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1" name=""/>
          <p:cNvCxnSpPr>
            <a:endCxn id="27" idx="6"/>
          </p:cNvCxnSpPr>
          <p:nvPr/>
        </p:nvCxnSpPr>
        <p:spPr>
          <a:xfrm rot="10800000">
            <a:off x="5593367" y="2698616"/>
            <a:ext cx="963884" cy="6593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2" name=""/>
          <p:cNvSpPr txBox="1"/>
          <p:nvPr/>
        </p:nvSpPr>
        <p:spPr>
          <a:xfrm>
            <a:off x="4738413" y="341585"/>
            <a:ext cx="1499914" cy="3665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my name is</a:t>
            </a: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4596086" y="6351313"/>
            <a:ext cx="2375776" cy="3619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Hello my name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5778500" y="300858"/>
            <a:ext cx="317500" cy="429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Pre-Training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04332" y="1956152"/>
            <a:ext cx="2751667" cy="3660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웹 페이지</a:t>
            </a:r>
            <a:r>
              <a:rPr lang="en-US" altLang="ko-KR"/>
              <a:t>,</a:t>
            </a:r>
            <a:r>
              <a:rPr lang="ko-KR" altLang="en-US"/>
              <a:t> 책</a:t>
            </a:r>
            <a:r>
              <a:rPr lang="en-US" altLang="ko-KR"/>
              <a:t>,</a:t>
            </a:r>
            <a:r>
              <a:rPr lang="ko-KR" altLang="en-US"/>
              <a:t> 뉴스 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392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15158" y="845206"/>
            <a:ext cx="1313792" cy="525517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Text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Prediction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017126" y="844331"/>
            <a:ext cx="1280948" cy="525517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Task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Classifier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708806" y="1629322"/>
            <a:ext cx="2594741" cy="3853793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2200932" y="1929524"/>
            <a:ext cx="1653190" cy="525517"/>
          </a:xfrm>
          <a:prstGeom prst="rect">
            <a:avLst/>
          </a:prstGeom>
          <a:solidFill>
            <a:srgbClr val="c49dd6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Layer Norm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343807" y="2937641"/>
            <a:ext cx="1313792" cy="525517"/>
          </a:xfrm>
          <a:prstGeom prst="rect">
            <a:avLst/>
          </a:prstGeom>
          <a:solidFill>
            <a:srgbClr val="ffef99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Feed Forward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2248557" y="3772666"/>
            <a:ext cx="1598448" cy="525517"/>
          </a:xfrm>
          <a:prstGeom prst="rect">
            <a:avLst/>
          </a:prstGeom>
          <a:solidFill>
            <a:srgbClr val="c49dd6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Layer Norm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2135789" y="4709510"/>
            <a:ext cx="1872154" cy="525517"/>
          </a:xfrm>
          <a:prstGeom prst="rect">
            <a:avLst/>
          </a:prstGeom>
          <a:solidFill>
            <a:srgbClr val="a6a7d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Masked Multi self attention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686034" y="5704927"/>
            <a:ext cx="2616637" cy="525517"/>
          </a:xfrm>
          <a:prstGeom prst="rect">
            <a:avLst/>
          </a:prstGeom>
          <a:solidFill>
            <a:srgbClr val="ffb689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 &amp; Position Embed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"/>
          <p:cNvCxnSpPr>
            <a:stCxn id="6" idx="0"/>
            <a:endCxn id="5" idx="2"/>
          </p:cNvCxnSpPr>
          <p:nvPr/>
        </p:nvCxnSpPr>
        <p:spPr>
          <a:xfrm flipV="1">
            <a:off x="3006177" y="1369848"/>
            <a:ext cx="651423" cy="2594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6" idx="0"/>
            <a:endCxn id="4" idx="2"/>
          </p:cNvCxnSpPr>
          <p:nvPr/>
        </p:nvCxnSpPr>
        <p:spPr>
          <a:xfrm rot="10800000">
            <a:off x="2372054" y="1370724"/>
            <a:ext cx="634123" cy="25859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endCxn id="6" idx="0"/>
          </p:cNvCxnSpPr>
          <p:nvPr/>
        </p:nvCxnSpPr>
        <p:spPr>
          <a:xfrm rot="16200000" flipV="1">
            <a:off x="2858813" y="1776685"/>
            <a:ext cx="294727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6" name=""/>
          <p:cNvCxnSpPr>
            <a:stCxn id="11" idx="0"/>
            <a:endCxn id="10" idx="2"/>
          </p:cNvCxnSpPr>
          <p:nvPr/>
        </p:nvCxnSpPr>
        <p:spPr>
          <a:xfrm rot="5400000" flipH="1" flipV="1">
            <a:off x="2798159" y="5431221"/>
            <a:ext cx="469899" cy="7751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7" name=""/>
          <p:cNvCxnSpPr/>
          <p:nvPr/>
        </p:nvCxnSpPr>
        <p:spPr>
          <a:xfrm flipV="1">
            <a:off x="3033549" y="5399690"/>
            <a:ext cx="109482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 flipH="1" flipV="1">
            <a:off x="3712340" y="4971830"/>
            <a:ext cx="853090" cy="87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9" name=""/>
          <p:cNvSpPr/>
          <p:nvPr/>
        </p:nvSpPr>
        <p:spPr>
          <a:xfrm>
            <a:off x="2978368" y="4385768"/>
            <a:ext cx="197071" cy="20994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+</a:t>
            </a:r>
            <a:endParaRPr lang="en-US" altLang="ko-KR" sz="1300">
              <a:solidFill>
                <a:schemeClr val="dk1"/>
              </a:solidFill>
            </a:endParaRPr>
          </a:p>
        </p:txBody>
      </p:sp>
      <p:cxnSp>
        <p:nvCxnSpPr>
          <p:cNvPr id="20" name=""/>
          <p:cNvCxnSpPr>
            <a:stCxn id="19" idx="4"/>
            <a:endCxn id="10" idx="0"/>
          </p:cNvCxnSpPr>
          <p:nvPr/>
        </p:nvCxnSpPr>
        <p:spPr>
          <a:xfrm rot="5400000">
            <a:off x="3017486" y="4650092"/>
            <a:ext cx="113798" cy="503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9" idx="0"/>
            <a:endCxn id="19" idx="0"/>
          </p:cNvCxnSpPr>
          <p:nvPr/>
        </p:nvCxnSpPr>
        <p:spPr>
          <a:xfrm>
            <a:off x="3076903" y="4385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9" idx="0"/>
            <a:endCxn id="9" idx="2"/>
          </p:cNvCxnSpPr>
          <p:nvPr/>
        </p:nvCxnSpPr>
        <p:spPr>
          <a:xfrm rot="16200000" flipV="1">
            <a:off x="3018550" y="4327415"/>
            <a:ext cx="87584" cy="291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endCxn id="19" idx="6"/>
          </p:cNvCxnSpPr>
          <p:nvPr/>
        </p:nvCxnSpPr>
        <p:spPr>
          <a:xfrm rot="10800000">
            <a:off x="3175439" y="4490740"/>
            <a:ext cx="952937" cy="5498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9" idx="0"/>
            <a:endCxn id="8" idx="2"/>
          </p:cNvCxnSpPr>
          <p:nvPr/>
        </p:nvCxnSpPr>
        <p:spPr>
          <a:xfrm rot="16200000" flipV="1">
            <a:off x="2869488" y="3594374"/>
            <a:ext cx="309507" cy="4707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V="1">
            <a:off x="3024024" y="3618515"/>
            <a:ext cx="109482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"/>
          <p:cNvCxnSpPr/>
          <p:nvPr/>
        </p:nvCxnSpPr>
        <p:spPr>
          <a:xfrm rot="5400000" flipH="1" flipV="1">
            <a:off x="3702815" y="3190655"/>
            <a:ext cx="853090" cy="87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7" name=""/>
          <p:cNvSpPr/>
          <p:nvPr/>
        </p:nvSpPr>
        <p:spPr>
          <a:xfrm>
            <a:off x="2957895" y="2593644"/>
            <a:ext cx="197071" cy="209944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27" idx="4"/>
          </p:cNvCxnSpPr>
          <p:nvPr/>
        </p:nvCxnSpPr>
        <p:spPr>
          <a:xfrm rot="16200000" flipH="1">
            <a:off x="2997013" y="2863006"/>
            <a:ext cx="124746" cy="591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9" name=""/>
          <p:cNvCxnSpPr>
            <a:stCxn id="27" idx="0"/>
            <a:endCxn id="27" idx="0"/>
          </p:cNvCxnSpPr>
          <p:nvPr/>
        </p:nvCxnSpPr>
        <p:spPr>
          <a:xfrm>
            <a:off x="3056431" y="2593644"/>
            <a:ext cx="0" cy="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" name=""/>
          <p:cNvCxnSpPr>
            <a:stCxn id="27" idx="0"/>
            <a:endCxn id="7" idx="2"/>
          </p:cNvCxnSpPr>
          <p:nvPr/>
        </p:nvCxnSpPr>
        <p:spPr>
          <a:xfrm rot="16200000" flipV="1">
            <a:off x="2972677" y="2509891"/>
            <a:ext cx="138603" cy="2890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1" name=""/>
          <p:cNvCxnSpPr>
            <a:endCxn id="27" idx="6"/>
          </p:cNvCxnSpPr>
          <p:nvPr/>
        </p:nvCxnSpPr>
        <p:spPr>
          <a:xfrm rot="10800000">
            <a:off x="3154967" y="2698616"/>
            <a:ext cx="963884" cy="6593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2" name=""/>
          <p:cNvSpPr txBox="1"/>
          <p:nvPr/>
        </p:nvSpPr>
        <p:spPr>
          <a:xfrm>
            <a:off x="2300013" y="341585"/>
            <a:ext cx="1499914" cy="3665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my name is</a:t>
            </a: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2157686" y="6351313"/>
            <a:ext cx="2375776" cy="3619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Hello my name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3340100" y="300858"/>
            <a:ext cx="317500" cy="429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5" name=""/>
          <p:cNvSpPr txBox="1"/>
          <p:nvPr/>
        </p:nvSpPr>
        <p:spPr>
          <a:xfrm>
            <a:off x="4639879" y="954689"/>
            <a:ext cx="1784570" cy="367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Classification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4639003" y="1829675"/>
            <a:ext cx="1784570" cy="3673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Entailment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670972" y="2682764"/>
            <a:ext cx="1784570" cy="3673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Similarity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637252" y="4389820"/>
            <a:ext cx="2091121" cy="3612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Multiple Choice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6709103" y="1020379"/>
            <a:ext cx="886811" cy="350344"/>
          </a:xfrm>
          <a:prstGeom prst="rect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start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594928" y="1020379"/>
            <a:ext cx="886811" cy="350344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614103" y="950857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....</a:t>
            </a:r>
            <a:endParaRPr lang="en-US" altLang="ko-KR"/>
          </a:p>
        </p:txBody>
      </p:sp>
      <p:sp>
        <p:nvSpPr>
          <p:cNvPr id="42" name=""/>
          <p:cNvSpPr/>
          <p:nvPr/>
        </p:nvSpPr>
        <p:spPr>
          <a:xfrm>
            <a:off x="6709103" y="1877629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7594928" y="1877629"/>
            <a:ext cx="1133756" cy="350344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premise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14103" y="1808106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6697278" y="2738382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7583103" y="2738382"/>
            <a:ext cx="886811" cy="350344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8602279" y="2668860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686331" y="3253827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7562631" y="3253827"/>
            <a:ext cx="886811" cy="350344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8591331" y="3184305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6675382" y="4085021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561207" y="4085021"/>
            <a:ext cx="1045561" cy="35034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580382" y="4015498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6663011" y="4599590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7548836" y="4599590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8568011" y="4530068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6661588" y="5136056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7547413" y="5136056"/>
            <a:ext cx="886811" cy="350344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547538" y="5066533"/>
            <a:ext cx="1029139" cy="365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7545333" y="4607837"/>
            <a:ext cx="1045561" cy="35034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7545331" y="5137004"/>
            <a:ext cx="1045561" cy="35034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418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Reward Shaping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676400" y="3429000"/>
            <a:ext cx="10515600" cy="1979819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닭볶음탕은 어떤 요리입니다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닭볶음탕의 재료 및 조리과정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 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실제로는 둘 다 포함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6875" y="1655664"/>
            <a:ext cx="5032142" cy="13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Pre-Training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인한 한계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7268" y="1881071"/>
            <a:ext cx="10437464" cy="30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LLM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활용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04753"/>
            <a:ext cx="10515600" cy="3381199"/>
          </a:xfr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정보검색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생성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분류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 생성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챗봇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46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206</ep:Words>
  <ep:PresentationFormat>와이드스크린</ep:PresentationFormat>
  <ep:Paragraphs>120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Contents</vt:lpstr>
      <vt:lpstr>1. LLM이란?</vt:lpstr>
      <vt:lpstr>2. 동작 원리(ex. ChatGPT)</vt:lpstr>
      <vt:lpstr>Pre-Training</vt:lpstr>
      <vt:lpstr>슬라이드 6</vt:lpstr>
      <vt:lpstr>Reward Shaping</vt:lpstr>
      <vt:lpstr>Pre-Training으로 인한 한계</vt:lpstr>
      <vt:lpstr>3. LLM의 활용</vt:lpstr>
      <vt:lpstr>3. LLM의 활용 가능 분야</vt:lpstr>
      <vt:lpstr>4. 생성형 AI vs LLM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2024-01-20T13:16:05.000</dcterms:created>
  <dc:creator>수현 이</dc:creator>
  <cp:lastModifiedBy>shsh7</cp:lastModifiedBy>
  <dcterms:modified xsi:type="dcterms:W3CDTF">2024-03-25T01:44:16.438</dcterms:modified>
  <cp:revision>85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