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339" r:id="rId3"/>
    <p:sldId id="340" r:id="rId4"/>
    <p:sldId id="341" r:id="rId5"/>
    <p:sldId id="342" r:id="rId6"/>
    <p:sldId id="343" r:id="rId7"/>
    <p:sldId id="344" r:id="rId8"/>
    <p:sldId id="345" r:id="rId9"/>
    <p:sldId id="34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98" autoAdjust="0"/>
    <p:restoredTop sz="95026" autoAdjust="0"/>
  </p:normalViewPr>
  <p:slideViewPr>
    <p:cSldViewPr snapToGrid="0">
      <p:cViewPr varScale="1">
        <p:scale>
          <a:sx n="79" d="100"/>
          <a:sy n="79" d="100"/>
        </p:scale>
        <p:origin x="826" y="91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23CF5D-32DD-430B-AD8A-0399F706F811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84BCF-DCB2-439B-9560-A371912E2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117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36E495-EEE0-9EB1-FBD5-EDE96B7C8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24E1F7-44EE-1713-5B6E-E08912C51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48B079-6E2F-0DD7-63A5-0C64A5EF9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6B6F77-DCBD-5DF5-821F-4FB1D1994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E57A00-CF7C-22B7-9D2B-5F868945F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818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8851B0-B1E3-71F0-1656-2D3C8955C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CD35CD-98F9-C485-FC48-4112FF136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0FFDEF-EE1A-87DC-4A30-777A15E9E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A5A9E9-AE70-362D-D6FA-210FF23CF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3D19C5-F1F5-12E6-C626-A8B37D3F7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066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4F7D64-940C-24F2-5682-3354A25E2E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1DDADB-C3F0-7251-CB73-6C55AF7E8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C7862A-D7EC-D9A7-93EE-BDA7EFE15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3196DB-0C92-C838-D7EA-8DC0B405E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B4B5E8-CCA6-F516-1E9F-FA77519F1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04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5B9E5-35A8-38CF-D790-0AC5E972D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ACA6B5-42CB-EA11-04B9-7789C3140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6D2773-C3D7-8F45-5985-FA140D92B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A990A2-B055-467E-1FB7-316D0CA4A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411177-8816-6CF7-2272-8819F808F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86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DF8BF2-FDB3-74B4-B1FF-14DCD928A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442C2D-AEF5-9B40-81AB-6617BD62D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48825C-DDBC-683B-C805-E88CF7FD6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9DC38-5620-8B85-D922-A333D3692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A80239-9C99-AF9A-877C-657B797A6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414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8A976-671D-03D4-C794-913518354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D94349-E26A-F57C-47DF-49E5382564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A8D3D6-A4C7-25C7-4AA7-BA6863428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81A93E-45A8-6425-DE0D-D247C8259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FC63BA-F097-3B8A-4200-5416B335E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360D87-0EEF-5D49-DC42-77F34C512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24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D91C1-8829-3B0D-0084-AF87E539D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A66AA7-734E-0596-8DE0-248586C2C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9B7241-2586-E048-66DF-B9015D415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5A4B49-379E-2833-5EEA-09DC88037B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7BEB44-ABBB-0E25-A252-120E82DDD2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2739715-43BB-99DC-FF11-160C934FD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1D1703-F718-5448-46E4-C5667B67A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B7D9959-62E4-0A66-D917-08F60EEE5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729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9A579E-6C40-D061-6256-2F69112B0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74FD26-4956-4B84-663B-82EC224A9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1F31EA-2D2D-9C33-328D-EC878476A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9FCFA4-55AB-05D5-9461-B5CF5B41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88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756122-4FA6-E29E-C32B-9C2C4A65A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F24D9A-356B-A80D-56BF-69966572E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A76AC4-174C-FDDF-102F-019D3F067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002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4033E8-BF34-543C-B29C-90B4262B4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AFFB5D-6A8E-15E7-EC68-F76BF83C2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A2D096-F07D-D3D1-1B07-A047DFFBB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AB4C3D-AA51-2125-29C8-74229C778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0BAA61-9272-1856-8844-1F6B87A5F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FD5CF7-DE5A-1373-7CA8-90993BF39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674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AE482E-8051-A2EC-56CF-ABD32624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1DF76E-CFC3-10DE-8A9F-349BBDB1F2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E6A711-F8C8-6FD4-9992-9E274C459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ACA5DE-6A76-0426-2C91-4BF6D4A32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E68A2C-E203-39A2-11BB-D0FD891D5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1927D8-D8FD-5ED5-B142-10815F598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818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CAEB526-3131-28F0-CEC1-8F8B71E32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DF5532-B915-61BE-0541-568B28E21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FBBB1F-457A-F5FB-5954-D492C4BB5C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AD48D-FAB9-44BD-8E68-F62ED02A8892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C07C84-A8B0-258B-8737-F5EC5A9F01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CF5B57-142B-2214-BC1E-A8C8AC2993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7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BF76F126-0A4F-46B8-9B2B-8C3F765120EB}"/>
              </a:ext>
            </a:extLst>
          </p:cNvPr>
          <p:cNvSpPr>
            <a:spLocks noGrp="1"/>
          </p:cNvSpPr>
          <p:nvPr/>
        </p:nvSpPr>
        <p:spPr>
          <a:xfrm>
            <a:off x="7194369" y="5471983"/>
            <a:ext cx="3659776" cy="959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b="1" dirty="0">
                <a:solidFill>
                  <a:srgbClr val="002C62"/>
                </a:solidFill>
              </a:rPr>
              <a:t>홍익대학교 컴퓨터공학과</a:t>
            </a:r>
            <a:endParaRPr lang="en-US" altLang="ko-KR" b="1" dirty="0">
              <a:solidFill>
                <a:srgbClr val="002C62"/>
              </a:solidFill>
            </a:endParaRPr>
          </a:p>
          <a:p>
            <a:pPr algn="l"/>
            <a:r>
              <a:rPr lang="en-US" altLang="ko-KR" b="1" dirty="0">
                <a:solidFill>
                  <a:srgbClr val="002C62"/>
                </a:solidFill>
              </a:rPr>
              <a:t>C211087 </a:t>
            </a:r>
            <a:r>
              <a:rPr lang="ko-KR" altLang="en-US" b="1" dirty="0">
                <a:solidFill>
                  <a:srgbClr val="002C62"/>
                </a:solidFill>
              </a:rPr>
              <a:t>여희주</a:t>
            </a:r>
            <a:endParaRPr lang="en-US" altLang="ko-KR" b="1" dirty="0">
              <a:solidFill>
                <a:srgbClr val="002C62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13F9BE-5F3C-4D5A-BFBB-DE9EB00A9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89" y="426257"/>
            <a:ext cx="925285" cy="93158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A5E8C29-A238-4DD7-B7C5-335AFB9E0EF2}"/>
              </a:ext>
            </a:extLst>
          </p:cNvPr>
          <p:cNvSpPr/>
          <p:nvPr/>
        </p:nvSpPr>
        <p:spPr>
          <a:xfrm flipH="1">
            <a:off x="7106196" y="5448056"/>
            <a:ext cx="45719" cy="959758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C45586EF-81E0-4B12-8A46-641BCC367D02}"/>
              </a:ext>
            </a:extLst>
          </p:cNvPr>
          <p:cNvSpPr txBox="1">
            <a:spLocks/>
          </p:cNvSpPr>
          <p:nvPr/>
        </p:nvSpPr>
        <p:spPr>
          <a:xfrm>
            <a:off x="176711" y="2029207"/>
            <a:ext cx="3659776" cy="403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>
                <a:solidFill>
                  <a:srgbClr val="002C62"/>
                </a:solidFill>
              </a:rPr>
              <a:t>2024</a:t>
            </a:r>
            <a:r>
              <a:rPr lang="ko-KR" altLang="en-US" sz="1600" b="1" dirty="0">
                <a:solidFill>
                  <a:srgbClr val="002C62"/>
                </a:solidFill>
              </a:rPr>
              <a:t>년 </a:t>
            </a:r>
            <a:r>
              <a:rPr lang="en-US" altLang="ko-KR" sz="1600" b="1" dirty="0">
                <a:solidFill>
                  <a:srgbClr val="002C62"/>
                </a:solidFill>
              </a:rPr>
              <a:t>7</a:t>
            </a:r>
            <a:r>
              <a:rPr lang="ko-KR" altLang="en-US" sz="1600" b="1" dirty="0">
                <a:solidFill>
                  <a:srgbClr val="002C62"/>
                </a:solidFill>
              </a:rPr>
              <a:t>월 </a:t>
            </a:r>
            <a:r>
              <a:rPr lang="en-US" altLang="ko-KR" sz="1600" b="1" dirty="0">
                <a:solidFill>
                  <a:srgbClr val="002C62"/>
                </a:solidFill>
              </a:rPr>
              <a:t>22</a:t>
            </a:r>
            <a:r>
              <a:rPr lang="ko-KR" altLang="en-US" sz="1600" b="1" dirty="0">
                <a:solidFill>
                  <a:srgbClr val="002C62"/>
                </a:solidFill>
              </a:rPr>
              <a:t>일</a:t>
            </a:r>
            <a:endParaRPr lang="en-US" altLang="ko-KR" sz="1600" b="1" dirty="0">
              <a:solidFill>
                <a:srgbClr val="002C62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5500BC8-BD81-46C1-9DB9-8BCC851C5446}"/>
              </a:ext>
            </a:extLst>
          </p:cNvPr>
          <p:cNvSpPr/>
          <p:nvPr/>
        </p:nvSpPr>
        <p:spPr>
          <a:xfrm>
            <a:off x="0" y="2409371"/>
            <a:ext cx="12192000" cy="203925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AEB04FD9-6A59-4C4E-B0B6-829FC2BFF5E2}"/>
              </a:ext>
            </a:extLst>
          </p:cNvPr>
          <p:cNvSpPr>
            <a:spLocks noGrp="1"/>
          </p:cNvSpPr>
          <p:nvPr/>
        </p:nvSpPr>
        <p:spPr>
          <a:xfrm>
            <a:off x="2534196" y="2653987"/>
            <a:ext cx="9144000" cy="16045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ko-KR" altLang="en-US" sz="4400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930456-8397-904B-F33A-7400DBC20BC9}"/>
              </a:ext>
            </a:extLst>
          </p:cNvPr>
          <p:cNvSpPr txBox="1"/>
          <p:nvPr/>
        </p:nvSpPr>
        <p:spPr>
          <a:xfrm>
            <a:off x="1258078" y="3044280"/>
            <a:ext cx="96758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</a:rPr>
              <a:t>LDPC(Low-Density Parity Check)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066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5E39AC-37AA-873E-2D35-B48C491A4F2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4815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" b="1" dirty="0"/>
              <a:t>Parity Check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D568F6-215A-525A-C98E-200D1EFF7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655" y="695530"/>
            <a:ext cx="342900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682302B-7EA2-785A-0BD9-2D389F7667DA}"/>
              </a:ext>
            </a:extLst>
          </p:cNvPr>
          <p:cNvSpPr txBox="1"/>
          <p:nvPr/>
        </p:nvSpPr>
        <p:spPr>
          <a:xfrm>
            <a:off x="462063" y="4272584"/>
            <a:ext cx="5306439" cy="2015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200" b="1" dirty="0"/>
              <a:t>메시지 전체 비트의 </a:t>
            </a:r>
            <a:r>
              <a:rPr lang="en-US" altLang="ko-KR" sz="2200" b="1" dirty="0"/>
              <a:t>1</a:t>
            </a:r>
            <a:r>
              <a:rPr lang="ko-KR" altLang="en-US" sz="2200" b="1" dirty="0"/>
              <a:t>의 개수가</a:t>
            </a:r>
            <a:br>
              <a:rPr lang="en-US" altLang="ko-KR" sz="2200" b="1" dirty="0"/>
            </a:br>
            <a:r>
              <a:rPr lang="ko-KR" altLang="en-US" sz="2200" b="1" dirty="0"/>
              <a:t>짝수</a:t>
            </a:r>
            <a:r>
              <a:rPr lang="en-US" altLang="ko-KR" sz="2200" b="1" dirty="0"/>
              <a:t>/</a:t>
            </a:r>
            <a:r>
              <a:rPr lang="ko-KR" altLang="en-US" sz="2200" b="1" dirty="0"/>
              <a:t>홀수가 되도록 패리티 비트 설정</a:t>
            </a:r>
            <a:endParaRPr lang="en-US" altLang="ko-KR" sz="2200" b="1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200" b="1" dirty="0"/>
              <a:t>2</a:t>
            </a:r>
            <a:r>
              <a:rPr lang="ko-KR" altLang="en-US" sz="2200" b="1" dirty="0"/>
              <a:t>개 이상의 오류 발생 시 해결 불가</a:t>
            </a:r>
            <a:endParaRPr lang="en-US" altLang="ko-KR" sz="2200" b="1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1CADC37-F37D-785E-6DA1-F0DE4EA7EA6D}"/>
              </a:ext>
            </a:extLst>
          </p:cNvPr>
          <p:cNvGrpSpPr/>
          <p:nvPr/>
        </p:nvGrpSpPr>
        <p:grpSpPr>
          <a:xfrm>
            <a:off x="6982839" y="824118"/>
            <a:ext cx="3692348" cy="2981325"/>
            <a:chOff x="5163767" y="885623"/>
            <a:chExt cx="3692348" cy="2981325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C20E7022-611B-BDE4-33EC-707B3CDBABC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6735"/>
            <a:stretch/>
          </p:blipFill>
          <p:spPr bwMode="auto">
            <a:xfrm>
              <a:off x="5163767" y="885623"/>
              <a:ext cx="3688403" cy="2981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A648CEC-AE11-8184-B6E6-E8E1F2166CD6}"/>
                </a:ext>
              </a:extLst>
            </p:cNvPr>
            <p:cNvSpPr/>
            <p:nvPr/>
          </p:nvSpPr>
          <p:spPr>
            <a:xfrm>
              <a:off x="8419235" y="3088756"/>
              <a:ext cx="436880" cy="6045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4FB359B-BE6C-A077-1932-8900D2570771}"/>
              </a:ext>
            </a:extLst>
          </p:cNvPr>
          <p:cNvSpPr txBox="1"/>
          <p:nvPr/>
        </p:nvSpPr>
        <p:spPr>
          <a:xfrm>
            <a:off x="6496455" y="3934030"/>
            <a:ext cx="5222134" cy="2692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200" b="1" dirty="0"/>
              <a:t>Parity Check Set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200" b="1" dirty="0"/>
              <a:t>메시지 비트 나누어 패리티 비트 설정</a:t>
            </a:r>
            <a:endParaRPr lang="en-US" altLang="ko-KR" sz="2200" b="1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200" b="1" dirty="0"/>
              <a:t>동일 세트에서 </a:t>
            </a:r>
            <a:r>
              <a:rPr lang="en-US" altLang="ko-KR" sz="2200" b="1" dirty="0"/>
              <a:t>2</a:t>
            </a:r>
            <a:r>
              <a:rPr lang="ko-KR" altLang="en-US" sz="2200" b="1" dirty="0"/>
              <a:t>개 이상 오류 발생 시</a:t>
            </a:r>
            <a:br>
              <a:rPr lang="en-US" altLang="ko-KR" sz="2200" b="1" dirty="0"/>
            </a:br>
            <a:r>
              <a:rPr lang="ko-KR" altLang="en-US" sz="2200" b="1" dirty="0"/>
              <a:t>해결 불가</a:t>
            </a:r>
            <a:endParaRPr lang="en-US" altLang="ko-KR" sz="2200" b="1" dirty="0"/>
          </a:p>
        </p:txBody>
      </p:sp>
    </p:spTree>
    <p:extLst>
      <p:ext uri="{BB962C8B-B14F-4D97-AF65-F5344CB8AC3E}">
        <p14:creationId xmlns:p14="http://schemas.microsoft.com/office/powerpoint/2010/main" val="2827232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1CC41-2146-E654-31E3-D9B45BA7595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4815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" b="1" dirty="0"/>
              <a:t>Overlapping</a:t>
            </a:r>
            <a:r>
              <a:rPr lang="ko-KR" altLang="en-US" sz="2500" b="1" dirty="0"/>
              <a:t> </a:t>
            </a:r>
            <a:r>
              <a:rPr lang="en-US" altLang="ko-KR" sz="2500" b="1" dirty="0"/>
              <a:t>Parity Check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53DFF27-E317-D839-78D1-6549F85AD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996" y="846307"/>
            <a:ext cx="5998008" cy="3266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800FA6-817A-9AB6-FE00-DEEEC0782F0F}"/>
              </a:ext>
            </a:extLst>
          </p:cNvPr>
          <p:cNvSpPr txBox="1"/>
          <p:nvPr/>
        </p:nvSpPr>
        <p:spPr>
          <a:xfrm>
            <a:off x="624507" y="4236395"/>
            <a:ext cx="11272420" cy="21907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비트가 여러 패리티 비트에 의해 확인</a:t>
            </a:r>
            <a:endParaRPr lang="en-US" altLang="ko-KR" sz="2400" b="1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매우 큰 길이의 메시지에 적용</a:t>
            </a:r>
            <a:br>
              <a:rPr lang="en-US" altLang="ko-KR" sz="2400" b="1" dirty="0"/>
            </a:br>
            <a:r>
              <a:rPr lang="ko-KR" altLang="en-US" sz="2400" b="1" dirty="0"/>
              <a:t>→ </a:t>
            </a:r>
            <a:r>
              <a:rPr lang="en-US" altLang="ko-KR" sz="2400" b="1" dirty="0"/>
              <a:t>set</a:t>
            </a:r>
            <a:r>
              <a:rPr lang="ko-KR" altLang="en-US" sz="2400" b="1" dirty="0"/>
              <a:t>가 담당해야 하는 메시지 </a:t>
            </a:r>
            <a:r>
              <a:rPr lang="en-US" altLang="ko-KR" sz="2400" b="1" dirty="0"/>
              <a:t>&amp; </a:t>
            </a:r>
            <a:r>
              <a:rPr lang="ko-KR" altLang="en-US" sz="2400" b="1" dirty="0"/>
              <a:t>해당</a:t>
            </a:r>
            <a:r>
              <a:rPr lang="en-US" altLang="ko-KR" sz="2400" b="1" dirty="0"/>
              <a:t> set</a:t>
            </a:r>
            <a:r>
              <a:rPr lang="ko-KR" altLang="en-US" sz="2400" b="1" dirty="0"/>
              <a:t>의 오류 발생 확률↑ → 연산 복잡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4244893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320063-F809-3CA9-7C34-0271AABC3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410" y="663042"/>
            <a:ext cx="7001180" cy="1712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6BE7CC1-7B6B-4A1B-224A-FEFC05194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410" y="2556853"/>
            <a:ext cx="7001180" cy="1744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B1E29D4-6911-6FF1-53F2-7E9419074A2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4815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" b="1" dirty="0"/>
              <a:t>LDPC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330435-5E7A-8E6B-56A1-38F447E12114}"/>
              </a:ext>
            </a:extLst>
          </p:cNvPr>
          <p:cNvSpPr txBox="1"/>
          <p:nvPr/>
        </p:nvSpPr>
        <p:spPr>
          <a:xfrm>
            <a:off x="459790" y="4301147"/>
            <a:ext cx="11272420" cy="21907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1963 Robert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G</a:t>
            </a:r>
            <a:r>
              <a:rPr lang="ko-KR" altLang="en-US" sz="2400" b="1" dirty="0"/>
              <a:t> </a:t>
            </a:r>
            <a:r>
              <a:rPr lang="en-US" altLang="ko-KR" sz="2400" b="1" dirty="0" err="1"/>
              <a:t>Gallegar</a:t>
            </a:r>
            <a:r>
              <a:rPr lang="ko-KR" altLang="en-US" sz="2400" b="1" dirty="0"/>
              <a:t>가 제안</a:t>
            </a:r>
            <a:endParaRPr lang="en-US" altLang="ko-KR" sz="2400" b="1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Set</a:t>
            </a:r>
            <a:r>
              <a:rPr lang="ko-KR" altLang="en-US" sz="2400" b="1" dirty="0"/>
              <a:t>가 담당하는 면적</a:t>
            </a:r>
            <a:r>
              <a:rPr lang="en-US" altLang="ko-KR" sz="2400" b="1" dirty="0"/>
              <a:t>(=</a:t>
            </a:r>
            <a:r>
              <a:rPr lang="ko-KR" altLang="en-US" sz="2400" b="1" dirty="0"/>
              <a:t>밀도</a:t>
            </a:r>
            <a:r>
              <a:rPr lang="en-US" altLang="ko-KR" sz="2400" b="1" dirty="0"/>
              <a:t>)</a:t>
            </a:r>
            <a:r>
              <a:rPr lang="ko-KR" altLang="en-US" sz="2400" b="1" dirty="0"/>
              <a:t>↓</a:t>
            </a:r>
            <a:endParaRPr lang="en-US" altLang="ko-KR" sz="2400" b="1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무작위로 특정 세트에 해당하는 비트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패리티 비트 포함</a:t>
            </a:r>
            <a:r>
              <a:rPr lang="en-US" altLang="ko-KR" sz="2400" b="1" dirty="0"/>
              <a:t>)</a:t>
            </a:r>
            <a:r>
              <a:rPr lang="ko-KR" altLang="en-US" sz="2400" b="1" dirty="0"/>
              <a:t> 선정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2518534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257FEA2-AC8D-659C-5642-9FF1F5A79099}"/>
              </a:ext>
            </a:extLst>
          </p:cNvPr>
          <p:cNvSpPr/>
          <p:nvPr/>
        </p:nvSpPr>
        <p:spPr>
          <a:xfrm>
            <a:off x="544749" y="1459149"/>
            <a:ext cx="3035030" cy="457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F3EB3518-8CFD-96D9-E210-4CCC70984EF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4815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" b="1" dirty="0"/>
              <a:t>LDPC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292C957-58E3-7992-00F3-08F1F58791E5}"/>
              </a:ext>
            </a:extLst>
          </p:cNvPr>
          <p:cNvSpPr/>
          <p:nvPr/>
        </p:nvSpPr>
        <p:spPr>
          <a:xfrm>
            <a:off x="6948791" y="1459149"/>
            <a:ext cx="4698460" cy="457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364FEB5-F518-C4BF-DCE8-8CD0F1B4CDA9}"/>
              </a:ext>
            </a:extLst>
          </p:cNvPr>
          <p:cNvSpPr/>
          <p:nvPr/>
        </p:nvSpPr>
        <p:spPr>
          <a:xfrm>
            <a:off x="4554166" y="977630"/>
            <a:ext cx="1420238" cy="14202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C87F4300-577B-D2A8-70E4-02BA4747DDD8}"/>
              </a:ext>
            </a:extLst>
          </p:cNvPr>
          <p:cNvSpPr/>
          <p:nvPr/>
        </p:nvSpPr>
        <p:spPr>
          <a:xfrm>
            <a:off x="3770279" y="1512651"/>
            <a:ext cx="593387" cy="35019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F5224AAC-9849-286F-FE50-A3E41BD00889}"/>
              </a:ext>
            </a:extLst>
          </p:cNvPr>
          <p:cNvSpPr/>
          <p:nvPr/>
        </p:nvSpPr>
        <p:spPr>
          <a:xfrm>
            <a:off x="6164904" y="1512651"/>
            <a:ext cx="593387" cy="35019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881146E-F695-B6A5-DE64-C8457B2B6A75}"/>
                  </a:ext>
                </a:extLst>
              </p:cNvPr>
              <p:cNvSpPr txBox="1"/>
              <p:nvPr/>
            </p:nvSpPr>
            <p:spPr>
              <a:xfrm>
                <a:off x="1865095" y="1494395"/>
                <a:ext cx="394339" cy="3867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ko-KR" altLang="en-US" sz="2400" b="1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</m:bar>
                    </m:oMath>
                  </m:oMathPara>
                </a14:m>
                <a:endParaRPr lang="ko-KR" altLang="en-US" sz="2400" b="1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881146E-F695-B6A5-DE64-C8457B2B6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5095" y="1494395"/>
                <a:ext cx="394339" cy="386709"/>
              </a:xfrm>
              <a:prstGeom prst="rect">
                <a:avLst/>
              </a:prstGeom>
              <a:blipFill>
                <a:blip r:embed="rId2"/>
                <a:stretch>
                  <a:fillRect l="-6154" r="-4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3F6DEF6-A61B-CDBC-2F76-1C09C5A74FB6}"/>
                  </a:ext>
                </a:extLst>
              </p:cNvPr>
              <p:cNvSpPr txBox="1"/>
              <p:nvPr/>
            </p:nvSpPr>
            <p:spPr>
              <a:xfrm>
                <a:off x="9165774" y="1494395"/>
                <a:ext cx="264495" cy="3867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ko-KR" altLang="en-US" sz="2400" b="1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bar>
                    </m:oMath>
                  </m:oMathPara>
                </a14:m>
                <a:endParaRPr lang="ko-KR" altLang="en-US" sz="2400" b="1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3F6DEF6-A61B-CDBC-2F76-1C09C5A74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5774" y="1494395"/>
                <a:ext cx="264495" cy="386709"/>
              </a:xfrm>
              <a:prstGeom prst="rect">
                <a:avLst/>
              </a:prstGeom>
              <a:blipFill>
                <a:blip r:embed="rId3"/>
                <a:stretch>
                  <a:fillRect l="-9302" r="-93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765C6E39-619B-C957-A634-1CC5E1E433D1}"/>
              </a:ext>
            </a:extLst>
          </p:cNvPr>
          <p:cNvSpPr txBox="1"/>
          <p:nvPr/>
        </p:nvSpPr>
        <p:spPr>
          <a:xfrm>
            <a:off x="4868183" y="1456917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/>
              <a:t>ENC</a:t>
            </a:r>
            <a:endParaRPr lang="ko-KR" alt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19BFA10-EC18-F711-4D6E-2CDE58109CDA}"/>
                  </a:ext>
                </a:extLst>
              </p:cNvPr>
              <p:cNvSpPr txBox="1"/>
              <p:nvPr/>
            </p:nvSpPr>
            <p:spPr>
              <a:xfrm>
                <a:off x="459790" y="3428999"/>
                <a:ext cx="11272420" cy="24944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bar>
                      <m:barPr>
                        <m:ctrlPr>
                          <a:rPr lang="ko-KR" altLang="en-US" sz="2400" b="1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bar>
                  </m:oMath>
                </a14:m>
                <a:r>
                  <a:rPr lang="en-US" altLang="ko-KR" sz="2400" b="1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2400" b="1" dirty="0"/>
                  <a:t>: message,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ko-KR" altLang="en-US" sz="2400" b="1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</m:bar>
                  </m:oMath>
                </a14:m>
                <a:r>
                  <a:rPr lang="en-US" altLang="ko-KR" sz="2400" b="1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sz="2400" b="1" dirty="0"/>
                  <a:t>: generate matrix,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bar>
                  </m:oMath>
                </a14:m>
                <a:r>
                  <a:rPr lang="en-US" altLang="ko-KR" sz="2400" b="1" dirty="0"/>
                  <a:t> : codeword,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ko-KR" altLang="en-US" sz="2400" b="1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</m:bar>
                  </m:oMath>
                </a14:m>
                <a:r>
                  <a:rPr lang="en-US" altLang="ko-KR" sz="2400" b="1" dirty="0"/>
                  <a:t> : parity check matrix  </a:t>
                </a:r>
                <a:endParaRPr lang="en-US" altLang="ko-KR" sz="2400" b="1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bar>
                      <m:barPr>
                        <m:ctrlPr>
                          <a:rPr lang="ko-KR" altLang="en-US" sz="2400" b="1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bar>
                    <m:r>
                      <a:rPr lang="ko-KR" altLang="en-US" sz="2400" b="1" i="1" smtClean="0">
                        <a:latin typeface="Cambria Math" panose="02040503050406030204" pitchFamily="18" charset="0"/>
                      </a:rPr>
                      <m:t>∙</m:t>
                    </m:r>
                    <m:bar>
                      <m:barPr>
                        <m:ctrlPr>
                          <a:rPr lang="ko-KR" altLang="en-US" sz="2400" b="1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</m:ba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bar>
                  </m:oMath>
                </a14:m>
                <a:endParaRPr lang="en-US" altLang="ko-KR" sz="2400" b="1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bar>
                      <m:barPr>
                        <m:ctrlPr>
                          <a:rPr lang="ko-KR" altLang="en-US" sz="2400" b="1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</m:bar>
                    <m:r>
                      <a:rPr lang="ko-KR" altLang="en-US" sz="2400" b="1" i="1" smtClean="0">
                        <a:latin typeface="Cambria Math" panose="02040503050406030204" pitchFamily="18" charset="0"/>
                      </a:rPr>
                      <m:t>∙</m:t>
                    </m:r>
                    <m:bar>
                      <m:barPr>
                        <m:ctrlPr>
                          <a:rPr lang="ko-KR" altLang="en-US" sz="2400" b="1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p>
                          <m:sSupPr>
                            <m:ctrlP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</m:e>
                    </m:ba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bar>
                  </m:oMath>
                </a14:m>
                <a:r>
                  <a:rPr lang="ko-KR" altLang="en-US" sz="2400" b="1" dirty="0"/>
                  <a:t> </a:t>
                </a:r>
                <a:endParaRPr lang="en-US" altLang="ko-KR" sz="2400" b="1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bar>
                      <m:barPr>
                        <m:ctrlPr>
                          <a:rPr lang="ko-KR" altLang="en-US" sz="2400" b="1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</m:bar>
                    <m:r>
                      <a:rPr lang="ko-KR" altLang="en-US" sz="2400" b="1" i="1" smtClean="0">
                        <a:latin typeface="Cambria Math" panose="02040503050406030204" pitchFamily="18" charset="0"/>
                      </a:rPr>
                      <m:t>∙</m:t>
                    </m:r>
                    <m:bar>
                      <m:barPr>
                        <m:ctrlPr>
                          <a:rPr lang="ko-KR" altLang="en-US" sz="2400" b="1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p>
                          <m:sSupPr>
                            <m:ctrlP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</m:e>
                    </m:bar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bar>
                  </m:oMath>
                </a14:m>
                <a:r>
                  <a:rPr lang="ko-KR" altLang="en-US" sz="2400" b="1" dirty="0"/>
                  <a:t> </a:t>
                </a:r>
                <a:r>
                  <a:rPr lang="en-US" altLang="ko-KR" sz="2400" b="1" dirty="0"/>
                  <a:t>or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ko-KR" altLang="en-US" sz="2400" b="1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bar>
                    <m:r>
                      <a:rPr lang="ko-KR" altLang="en-US" sz="2400" b="1" i="1">
                        <a:latin typeface="Cambria Math" panose="02040503050406030204" pitchFamily="18" charset="0"/>
                      </a:rPr>
                      <m:t>∙</m:t>
                    </m:r>
                    <m:bar>
                      <m:barPr>
                        <m:ctrlPr>
                          <a:rPr lang="ko-KR" altLang="en-US" sz="2400" b="1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p>
                          <m:sSup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</m:e>
                    </m:ba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bar>
                  </m:oMath>
                </a14:m>
                <a:endParaRPr lang="en-US" altLang="ko-KR" sz="2400" b="1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19BFA10-EC18-F711-4D6E-2CDE58109C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90" y="3428999"/>
                <a:ext cx="11272420" cy="2494465"/>
              </a:xfrm>
              <a:prstGeom prst="rect">
                <a:avLst/>
              </a:prstGeom>
              <a:blipFill>
                <a:blip r:embed="rId4"/>
                <a:stretch>
                  <a:fillRect l="-7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CDE1F4E6-96A7-4B75-AE8D-9422D4D29518}"/>
              </a:ext>
            </a:extLst>
          </p:cNvPr>
          <p:cNvSpPr txBox="1"/>
          <p:nvPr/>
        </p:nvSpPr>
        <p:spPr>
          <a:xfrm>
            <a:off x="1689277" y="2017380"/>
            <a:ext cx="745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/>
              <a:t>k-bit</a:t>
            </a:r>
            <a:endParaRPr lang="ko-KR" altLang="en-US" sz="2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A80FE4-6333-76F5-0716-490280D26510}"/>
              </a:ext>
            </a:extLst>
          </p:cNvPr>
          <p:cNvSpPr txBox="1"/>
          <p:nvPr/>
        </p:nvSpPr>
        <p:spPr>
          <a:xfrm>
            <a:off x="8910735" y="2017380"/>
            <a:ext cx="7745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/>
              <a:t>n-bit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26935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1BDF0-51E6-6A12-803A-C112B2C590D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4815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" b="1" dirty="0"/>
              <a:t>Parity Check Matrix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46CF36-501C-C80B-C923-611CAAA1A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14" y="1579323"/>
            <a:ext cx="4708926" cy="36993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23C758-3BF8-0C37-03EB-4EE450C6F3F0}"/>
              </a:ext>
            </a:extLst>
          </p:cNvPr>
          <p:cNvSpPr txBox="1"/>
          <p:nvPr/>
        </p:nvSpPr>
        <p:spPr>
          <a:xfrm>
            <a:off x="6096000" y="1343939"/>
            <a:ext cx="5292499" cy="14521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각</a:t>
            </a:r>
            <a:r>
              <a:rPr lang="en-US" altLang="ko-KR" sz="2400" b="1" dirty="0"/>
              <a:t> column</a:t>
            </a:r>
            <a:r>
              <a:rPr lang="ko-KR" altLang="en-US" sz="2400" b="1" dirty="0"/>
              <a:t>에 </a:t>
            </a:r>
            <a:r>
              <a:rPr lang="en-US" altLang="ko-KR" sz="2400" b="1" dirty="0"/>
              <a:t>1</a:t>
            </a:r>
            <a:r>
              <a:rPr lang="ko-KR" altLang="en-US" sz="2400" b="1" dirty="0"/>
              <a:t>은 하나씩 존재</a:t>
            </a:r>
            <a:endParaRPr lang="en-US" altLang="ko-KR" sz="2400" b="1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각 </a:t>
            </a:r>
            <a:r>
              <a:rPr lang="en-US" altLang="ko-KR" sz="2400" b="1" dirty="0"/>
              <a:t>row</a:t>
            </a:r>
            <a:r>
              <a:rPr lang="ko-KR" altLang="en-US" sz="2400" b="1" dirty="0"/>
              <a:t>에 미리 설정된 수의 </a:t>
            </a:r>
            <a:r>
              <a:rPr lang="en-US" altLang="ko-KR" sz="2400" b="1" dirty="0"/>
              <a:t>1 </a:t>
            </a:r>
            <a:r>
              <a:rPr lang="ko-KR" altLang="en-US" sz="2400" b="1" dirty="0"/>
              <a:t>존재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3762801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4C2D5D-61A1-918D-9607-2F7AE9687D8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4815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" b="1" dirty="0"/>
              <a:t>Graphical Representation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C7D0EC9-DB36-062C-1126-2AD3A438A3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46" t="4339"/>
          <a:stretch/>
        </p:blipFill>
        <p:spPr>
          <a:xfrm>
            <a:off x="2977992" y="612844"/>
            <a:ext cx="6236015" cy="243756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CEA407B-89C7-A29A-0A2C-3DA4F4D26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300" y="3218531"/>
            <a:ext cx="8373398" cy="304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573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B659DD-C177-7B93-D4A7-92D55E83738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4815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" b="1" dirty="0"/>
              <a:t>Message Passing Algorithm - Extrinsic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D38616-73CE-95A0-B178-C3D87C903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076" y="576943"/>
            <a:ext cx="4464546" cy="57041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DA8DA5-61C1-41AD-BE01-B9F4FD6F68E6}"/>
              </a:ext>
            </a:extLst>
          </p:cNvPr>
          <p:cNvSpPr txBox="1"/>
          <p:nvPr/>
        </p:nvSpPr>
        <p:spPr>
          <a:xfrm>
            <a:off x="6251643" y="1238207"/>
            <a:ext cx="5292499" cy="21907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각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노드에서 자신의 정보를 제외한 다른 노드의 정보를 사용해 메시지 생성 및 전달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2796168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A4160C-492A-3578-B7F0-CBE2DD55F8A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4815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" b="1" dirty="0"/>
              <a:t>Sum Product Algorithm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04AC9E-AFE5-5959-CDBD-56E195CA2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942" y="769067"/>
            <a:ext cx="7640116" cy="327705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AC039B8-E18C-6F8D-DEFC-7202B1A5B196}"/>
                  </a:ext>
                </a:extLst>
              </p:cNvPr>
              <p:cNvSpPr txBox="1"/>
              <p:nvPr/>
            </p:nvSpPr>
            <p:spPr>
              <a:xfrm>
                <a:off x="459790" y="4333671"/>
                <a:ext cx="11272420" cy="19568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d>
                      <m:d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ko-KR" sz="2400" b="1" i="0" smtClean="0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altLang="ko-KR" sz="2400" b="1" dirty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𝑳</m:t>
                    </m:r>
                    <m:d>
                      <m:d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𝒊𝒋</m:t>
                            </m:r>
                          </m:sub>
                        </m:sSub>
                      </m:e>
                    </m:d>
                    <m:r>
                      <a:rPr lang="en-US" altLang="ko-K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ko-KR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log</m:t>
                    </m:r>
                    <m:f>
                      <m:f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𝒊𝒋</m:t>
                            </m:r>
                          </m:sub>
                        </m:sSub>
                        <m:r>
                          <a:rPr lang="en-US" altLang="ko-K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altLang="ko-KR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𝒊𝒋</m:t>
                            </m:r>
                          </m:sub>
                        </m:sSub>
                        <m:r>
                          <a:rPr lang="en-US" altLang="ko-K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ko-KR" sz="2400" b="1" dirty="0">
                  <a:ea typeface="Cambria Math" panose="020405030504060302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𝒋𝒊</m:t>
                        </m:r>
                      </m:sub>
                    </m:sSub>
                    <m:d>
                      <m:d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ko-KR" sz="2400" b="1" i="0" smtClean="0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endChr m:val="|"/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ko-KR" sz="2400" b="1" i="0" smtClean="0">
                            <a:latin typeface="Cambria Math" panose="02040503050406030204" pitchFamily="18" charset="0"/>
                          </a:rPr>
                          <m:t>check</m:t>
                        </m:r>
                        <m:r>
                          <m:rPr>
                            <m:nor/>
                          </m:rPr>
                          <a:rPr lang="en-US" altLang="ko-KR" sz="2400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2400" b="1" i="0" smtClean="0">
                            <a:latin typeface="Cambria Math" panose="02040503050406030204" pitchFamily="18" charset="0"/>
                          </a:rPr>
                          <m:t>equation</m:t>
                        </m:r>
                        <m:r>
                          <m:rPr>
                            <m:nor/>
                          </m:rPr>
                          <a:rPr lang="en-US" altLang="ko-KR" sz="2400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2400" b="1" i="0" smtClean="0"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m:rPr>
                            <m:nor/>
                          </m:rPr>
                          <a:rPr lang="en-US" altLang="ko-KR" sz="2400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2400" b="1" i="0" smtClean="0">
                            <a:latin typeface="Cambria Math" panose="02040503050406030204" pitchFamily="18" charset="0"/>
                          </a:rPr>
                          <m:t>satisfied</m:t>
                        </m:r>
                        <m:r>
                          <m:rPr>
                            <m:nor/>
                          </m:rPr>
                          <a:rPr lang="en-US" altLang="ko-KR" sz="2400" b="1" i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400" b="1" dirty="0"/>
                  <a:t>, </a:t>
                </a:r>
                <a14:m>
                  <m:oMath xmlns:m="http://schemas.openxmlformats.org/officeDocument/2006/math">
                    <m:r>
                      <a:rPr lang="en-US" altLang="ko-KR" sz="2400" b="1" i="1" dirty="0" smtClean="0">
                        <a:latin typeface="Cambria Math" panose="02040503050406030204" pitchFamily="18" charset="0"/>
                      </a:rPr>
                      <m:t>𝑳</m:t>
                    </m:r>
                    <m:d>
                      <m:dPr>
                        <m:ctrlPr>
                          <a:rPr lang="en-US" altLang="ko-KR" sz="24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dirty="0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ko-KR" sz="2400" b="1" i="1" dirty="0" smtClean="0">
                                <a:latin typeface="Cambria Math" panose="02040503050406030204" pitchFamily="18" charset="0"/>
                              </a:rPr>
                              <m:t>𝒋𝒊</m:t>
                            </m:r>
                          </m:sub>
                        </m:sSub>
                      </m:e>
                    </m:d>
                    <m:r>
                      <a:rPr lang="en-US" altLang="ko-KR" sz="24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ko-KR" sz="2400" b="1" i="0" dirty="0" smtClean="0">
                        <a:latin typeface="Cambria Math" panose="02040503050406030204" pitchFamily="18" charset="0"/>
                      </a:rPr>
                      <m:t>log</m:t>
                    </m:r>
                    <m:f>
                      <m:fPr>
                        <m:ctrlPr>
                          <a:rPr lang="en-US" altLang="ko-KR" sz="2400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4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dirty="0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ko-KR" sz="2400" b="1" i="1" dirty="0" smtClean="0">
                                <a:latin typeface="Cambria Math" panose="02040503050406030204" pitchFamily="18" charset="0"/>
                              </a:rPr>
                              <m:t>𝒋𝒊</m:t>
                            </m:r>
                          </m:sub>
                        </m:sSub>
                        <m:r>
                          <a:rPr lang="en-US" altLang="ko-KR" sz="2400" b="1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400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ko-KR" sz="2400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altLang="ko-KR" sz="24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dirty="0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ko-KR" sz="2400" b="1" i="1" dirty="0" smtClean="0">
                                <a:latin typeface="Cambria Math" panose="02040503050406030204" pitchFamily="18" charset="0"/>
                              </a:rPr>
                              <m:t>𝒋𝒊</m:t>
                            </m:r>
                          </m:sub>
                        </m:sSub>
                        <m:r>
                          <a:rPr lang="en-US" altLang="ko-KR" sz="2400" b="1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4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2400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ko-KR" sz="2400" b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AC039B8-E18C-6F8D-DEFC-7202B1A5B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90" y="4333671"/>
                <a:ext cx="11272420" cy="19568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3899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3124</TotalTime>
  <Words>233</Words>
  <Application>Microsoft Office PowerPoint</Application>
  <PresentationFormat>와이드스크린</PresentationFormat>
  <Paragraphs>36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수현 이</dc:creator>
  <cp:lastModifiedBy>여희주</cp:lastModifiedBy>
  <cp:revision>83</cp:revision>
  <dcterms:created xsi:type="dcterms:W3CDTF">2024-01-20T13:16:05Z</dcterms:created>
  <dcterms:modified xsi:type="dcterms:W3CDTF">2024-07-21T18:50:21Z</dcterms:modified>
</cp:coreProperties>
</file>