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sldIdLst>
    <p:sldId id="256" r:id="rId2"/>
    <p:sldId id="690" r:id="rId3"/>
    <p:sldId id="695" r:id="rId4"/>
    <p:sldId id="692" r:id="rId5"/>
    <p:sldId id="693" r:id="rId6"/>
    <p:sldId id="696" r:id="rId7"/>
    <p:sldId id="697" r:id="rId8"/>
    <p:sldId id="694" r:id="rId9"/>
    <p:sldId id="69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93848" autoAdjust="0"/>
  </p:normalViewPr>
  <p:slideViewPr>
    <p:cSldViewPr snapToGrid="0">
      <p:cViewPr>
        <p:scale>
          <a:sx n="66" d="100"/>
          <a:sy n="66" d="100"/>
        </p:scale>
        <p:origin x="870" y="21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0F939A6-D8A1-4A3E-B1AF-CF6B86DE165A}" type="datetime1">
              <a:rPr lang="ko-KR" altLang="en-US"/>
              <a:pPr lvl="0">
                <a:defRPr/>
              </a:pPr>
              <a:t>2024-12-23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3032124-6EC6-43C3-BD2F-F4850F49A65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Su-Hak Lee, </a:t>
            </a:r>
            <a:r>
              <a:rPr lang="en-US" altLang="ko-KR" b="1" dirty="0" err="1">
                <a:solidFill>
                  <a:srgbClr val="002C62"/>
                </a:solidFill>
              </a:rPr>
              <a:t>Hee</a:t>
            </a:r>
            <a:r>
              <a:rPr lang="en-US" altLang="ko-KR" b="1" dirty="0">
                <a:solidFill>
                  <a:srgbClr val="002C62"/>
                </a:solidFill>
              </a:rPr>
              <a:t>-Ju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40"/>
                    </a:srgbClr>
                  </a:outerShdw>
                </a:effectLst>
              </a:rPr>
              <a:t>SP 800-22 Test Suite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/>
          <p:cNvSpPr txBox="1"/>
          <p:nvPr/>
        </p:nvSpPr>
        <p:spPr>
          <a:xfrm>
            <a:off x="9854119" y="1666695"/>
            <a:ext cx="2040337" cy="42798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12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23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BB1E-F4F0-9F92-F3C1-C1573EE9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NIST SP 800-22 Test Suite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202EE6-46DE-F5D6-5C52-85D4E849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5E09B-3B1C-E45F-8A3E-B0EB95463F61}"/>
              </a:ext>
            </a:extLst>
          </p:cNvPr>
          <p:cNvSpPr txBox="1"/>
          <p:nvPr/>
        </p:nvSpPr>
        <p:spPr>
          <a:xfrm>
            <a:off x="534011" y="1417069"/>
            <a:ext cx="8476174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/>
              <a:t>테스트 수행 요약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- 0/1</a:t>
            </a:r>
            <a:r>
              <a:rPr lang="ko-KR" altLang="en-US" sz="2400" b="1" dirty="0"/>
              <a:t>의 분포 조사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- </a:t>
            </a:r>
            <a:r>
              <a:rPr lang="ko-KR" altLang="en-US" sz="2400" b="1" dirty="0"/>
              <a:t>스펙트럼 방법 등을 활용하여 </a:t>
            </a:r>
            <a:r>
              <a:rPr lang="en-US" altLang="ko-KR" sz="2400" b="1" dirty="0" err="1"/>
              <a:t>BitStream</a:t>
            </a:r>
            <a:r>
              <a:rPr lang="ko-KR" altLang="en-US" sz="2400" b="1" dirty="0"/>
              <a:t>의 주파수 확인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- </a:t>
            </a:r>
            <a:r>
              <a:rPr lang="ko-KR" altLang="en-US" sz="2400" b="1" dirty="0"/>
              <a:t>패턴 매칭 기법을 사용한 패턴 감지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3358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765AD-4849-133E-5390-624A835EE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0D3B1-DFA8-8662-A3E0-8C3B1C3F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NIST SP 800-22 Test Suite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93B5F-243B-A12A-AE75-4B6EB482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0D217-E3F9-FF32-1FE2-C6C3C51DEA01}"/>
              </a:ext>
            </a:extLst>
          </p:cNvPr>
          <p:cNvSpPr txBox="1"/>
          <p:nvPr/>
        </p:nvSpPr>
        <p:spPr>
          <a:xfrm>
            <a:off x="170552" y="2012760"/>
            <a:ext cx="11455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Advanced Encryption Standard (AES) is a specification for the encryption of electronic data. It has been adopted by the U.S. government and is now used worldwide. It supersedes DES.[3] The algorithm described by AES is a symmetric-key algorithm, meaning the same key is used for both encrypting and decrypting the data.</a:t>
            </a:r>
          </a:p>
          <a:p>
            <a:endParaRPr lang="en-US" altLang="ko-KR" dirty="0"/>
          </a:p>
          <a:p>
            <a:r>
              <a:rPr lang="en-US" altLang="ko-KR" dirty="0"/>
              <a:t>In the United States of America, AES was announced by National Institute of Standards and Technology (NIST) as</a:t>
            </a:r>
          </a:p>
          <a:p>
            <a:r>
              <a:rPr lang="en-US" altLang="ko-KR" dirty="0"/>
              <a:t>…(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BF7E7-0EA3-A36D-16F6-5706CA3CE9FA}"/>
              </a:ext>
            </a:extLst>
          </p:cNvPr>
          <p:cNvSpPr txBox="1"/>
          <p:nvPr/>
        </p:nvSpPr>
        <p:spPr>
          <a:xfrm>
            <a:off x="170552" y="4171468"/>
            <a:ext cx="114553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11011101000100011001000011101000011110001100101010010000100010110100000010100100000110111110110011101110001111111000011001000110010111110011111011000010011010111110101010100100101111111010011100101111010100010011101110100010000111110111000101000101101000110000011000110111000101110000011010110010110100001010010110101110111111101000111111101001011010111110100110110100111101111101111111110000010111100100011100101110101011000110001001010010011100111110111000010100000000001000001110111101011101100011111110001100001001100011111110000101010100001101</a:t>
            </a:r>
          </a:p>
          <a:p>
            <a:endParaRPr lang="en-US" altLang="ko-KR" dirty="0"/>
          </a:p>
          <a:p>
            <a:r>
              <a:rPr lang="en-US" altLang="ko-KR" dirty="0"/>
              <a:t>… 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약 </a:t>
            </a:r>
            <a:r>
              <a:rPr lang="en-US" altLang="ko-KR" dirty="0"/>
              <a:t>12600-bits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B632E-47B1-9C72-69EA-74D9435D65CB}"/>
              </a:ext>
            </a:extLst>
          </p:cNvPr>
          <p:cNvSpPr txBox="1"/>
          <p:nvPr/>
        </p:nvSpPr>
        <p:spPr>
          <a:xfrm>
            <a:off x="170552" y="1054727"/>
            <a:ext cx="847617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0. </a:t>
            </a:r>
            <a:r>
              <a:rPr lang="ko-KR" altLang="en-US" sz="2400" b="1" dirty="0"/>
              <a:t>테스트 데이터에 대해서 </a:t>
            </a:r>
            <a:r>
              <a:rPr lang="en-US" altLang="ko-KR" sz="2400" b="1" dirty="0"/>
              <a:t>AES </a:t>
            </a:r>
            <a:r>
              <a:rPr lang="ko-KR" altLang="en-US" sz="2400" b="1" dirty="0"/>
              <a:t>적용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97505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8BA29-729D-F567-E4D8-D736BC0C1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01165-32DE-E8ED-D71E-AD3583F5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NIST SP 800-22 Test Suite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27DF4-3C40-EF0D-ADCC-9A9330A5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68315D-2EEA-CF4B-0044-7BC1BB7F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36" y="1099063"/>
            <a:ext cx="6206293" cy="24480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BF7C8B-57D0-432D-0FBB-5B103D0AC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36" y="3908322"/>
            <a:ext cx="6240489" cy="2448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D9F5AC-7C4A-B5C5-51E6-804185633618}"/>
              </a:ext>
            </a:extLst>
          </p:cNvPr>
          <p:cNvSpPr txBox="1"/>
          <p:nvPr/>
        </p:nvSpPr>
        <p:spPr>
          <a:xfrm>
            <a:off x="6807200" y="1099063"/>
            <a:ext cx="5250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검사할 파일에 대한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수행할 검사 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05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DA1B9-8DD4-6BB7-9F30-48C6CDF16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C784-81E0-1CFC-9CEB-120D5AF8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NIST SP 800-22 Test Suite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780EAB-3454-FD00-EA31-42F3B258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E05042-CF61-566D-C29D-CAD46937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74" y="1376612"/>
            <a:ext cx="5155650" cy="3730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8D4057-CCCE-6519-11F3-0C04D22DD94D}"/>
              </a:ext>
            </a:extLst>
          </p:cNvPr>
          <p:cNvSpPr txBox="1"/>
          <p:nvPr/>
        </p:nvSpPr>
        <p:spPr>
          <a:xfrm>
            <a:off x="637500" y="5204229"/>
            <a:ext cx="5250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파라미터 수정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비트스트림</a:t>
            </a:r>
            <a:r>
              <a:rPr lang="ko-KR" altLang="en-US" dirty="0"/>
              <a:t> 수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파일 포맷 선택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8E6324B-017C-AF96-648A-D29FF12B6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93264"/>
              </p:ext>
            </p:extLst>
          </p:nvPr>
        </p:nvGraphicFramePr>
        <p:xfrm>
          <a:off x="6303962" y="1180528"/>
          <a:ext cx="4920344" cy="535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744">
                  <a:extLst>
                    <a:ext uri="{9D8B030D-6E8A-4147-A177-3AD203B41FA5}">
                      <a16:colId xmlns:a16="http://schemas.microsoft.com/office/drawing/2014/main" val="2264645012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590256549"/>
                    </a:ext>
                  </a:extLst>
                </a:gridCol>
              </a:tblGrid>
              <a:tr h="334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Test </a:t>
                      </a:r>
                      <a:r>
                        <a:rPr lang="ko-KR" altLang="en-US" sz="1400" dirty="0"/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 </a:t>
                      </a:r>
                      <a:r>
                        <a:rPr lang="ko-KR" altLang="en-US" sz="1400" dirty="0"/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870380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/>
                        <a:t>ApproximateEntropy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0.214686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237418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/>
                        <a:t>BlockFrequency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0.171177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48164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/>
                        <a:t>CumulativeSums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0.791117 / 0.593640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926217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FFT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0.557245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81978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Frequency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0.831170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458004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/>
                        <a:t>LinearComplexity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0.169049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896224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/>
                        <a:t>LongestRun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0.501126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600537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/>
                        <a:t>NonOverlappingTemplate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약 </a:t>
                      </a:r>
                      <a:r>
                        <a:rPr lang="en-US" altLang="ko-KR" sz="1400" dirty="0"/>
                        <a:t>100</a:t>
                      </a:r>
                      <a:r>
                        <a:rPr lang="ko-KR" altLang="en-US" sz="1400" dirty="0"/>
                        <a:t>개 이상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전부 </a:t>
                      </a:r>
                      <a:r>
                        <a:rPr lang="en-US" altLang="ko-KR" sz="1400" dirty="0"/>
                        <a:t>0.01 </a:t>
                      </a:r>
                      <a:r>
                        <a:rPr lang="ko-KR" altLang="en-US" sz="1400" dirty="0"/>
                        <a:t>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13784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/>
                        <a:t>OverlappingTemplate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0.673583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24009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/>
                        <a:t>RandomExcursions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0.000000 (8</a:t>
                      </a:r>
                      <a:r>
                        <a:rPr lang="ko-KR" altLang="en-US" sz="1400" dirty="0"/>
                        <a:t>개 전부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157566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/>
                        <a:t>RandomExcursionsVariant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0.000000 (18</a:t>
                      </a:r>
                      <a:r>
                        <a:rPr lang="ko-KR" altLang="en-US" sz="1400" dirty="0"/>
                        <a:t>개 전부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237226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Rank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0.922573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44122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Runs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0.062166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264754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Serial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0.940537 / 0.879557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48512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Universal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352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7662AC1-FACE-C413-2D63-3374F65FA31F}"/>
              </a:ext>
            </a:extLst>
          </p:cNvPr>
          <p:cNvSpPr txBox="1"/>
          <p:nvPr/>
        </p:nvSpPr>
        <p:spPr>
          <a:xfrm>
            <a:off x="6303962" y="750776"/>
            <a:ext cx="93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결과</a:t>
            </a:r>
            <a:r>
              <a:rPr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50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F669D-8567-90AC-898A-FFA78F4C0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61010-5184-804E-5941-7F6F1372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NIST SP 800-22 Test Suite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632B42-A03A-5357-0838-50F2BEBA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38D2FEA-AA6F-D35C-09B9-2B11963BD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70416"/>
              </p:ext>
            </p:extLst>
          </p:nvPr>
        </p:nvGraphicFramePr>
        <p:xfrm>
          <a:off x="507999" y="1180528"/>
          <a:ext cx="4920344" cy="535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744">
                  <a:extLst>
                    <a:ext uri="{9D8B030D-6E8A-4147-A177-3AD203B41FA5}">
                      <a16:colId xmlns:a16="http://schemas.microsoft.com/office/drawing/2014/main" val="2264645012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590256549"/>
                    </a:ext>
                  </a:extLst>
                </a:gridCol>
              </a:tblGrid>
              <a:tr h="334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Test </a:t>
                      </a:r>
                      <a:r>
                        <a:rPr lang="ko-KR" altLang="en-US" sz="1400" dirty="0"/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 </a:t>
                      </a:r>
                      <a:r>
                        <a:rPr lang="ko-KR" altLang="en-US" sz="1400" dirty="0"/>
                        <a:t>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870380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/>
                        <a:t>ApproximateEntropy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0.214686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237418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/>
                        <a:t>BlockFrequency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0.171177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48164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/>
                        <a:t>CumulativeSums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0.791117 / 0.593640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926217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FFT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0.557245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81978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Frequency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0.831170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458004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/>
                        <a:t>LinearComplexity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0.169049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896224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/>
                        <a:t>LongestRun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0.501126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600537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/>
                        <a:t>NonOverlappingTemplate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약 </a:t>
                      </a:r>
                      <a:r>
                        <a:rPr lang="en-US" altLang="ko-KR" sz="1400" dirty="0"/>
                        <a:t>100</a:t>
                      </a:r>
                      <a:r>
                        <a:rPr lang="ko-KR" altLang="en-US" sz="1400" dirty="0"/>
                        <a:t>개 이상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전부 </a:t>
                      </a:r>
                      <a:r>
                        <a:rPr lang="en-US" altLang="ko-KR" sz="1400" dirty="0"/>
                        <a:t>0.01 </a:t>
                      </a:r>
                      <a:r>
                        <a:rPr lang="ko-KR" altLang="en-US" sz="1400" dirty="0"/>
                        <a:t>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213784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/>
                        <a:t>OverlappingTemplate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0.673583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24009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/>
                        <a:t>RandomExcursions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0.000000 (8</a:t>
                      </a:r>
                      <a:r>
                        <a:rPr lang="ko-KR" altLang="en-US" sz="1400" dirty="0"/>
                        <a:t>개 전부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157566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err="1"/>
                        <a:t>RandomExcursionsVariant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0.000000 (18</a:t>
                      </a:r>
                      <a:r>
                        <a:rPr lang="ko-KR" altLang="en-US" sz="1400" dirty="0"/>
                        <a:t>개 전부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237226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Rank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0.922573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344122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Runs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0.062166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264754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Serial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0.940537 / 0.879557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348512"/>
                  </a:ext>
                </a:extLst>
              </a:tr>
              <a:tr h="334899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/>
                        <a:t>Universal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3521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6990A8-0A6E-57E1-ADB9-4A33B52E28FD}"/>
              </a:ext>
            </a:extLst>
          </p:cNvPr>
          <p:cNvSpPr txBox="1"/>
          <p:nvPr/>
        </p:nvSpPr>
        <p:spPr>
          <a:xfrm>
            <a:off x="5849257" y="1107958"/>
            <a:ext cx="5529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NonoverlappingTemplate</a:t>
            </a:r>
            <a:r>
              <a:rPr lang="en-US" altLang="ko-KR" dirty="0"/>
              <a:t> : m-bits window</a:t>
            </a:r>
            <a:r>
              <a:rPr lang="ko-KR" altLang="en-US" dirty="0"/>
              <a:t>를 사용하여 특정 </a:t>
            </a:r>
            <a:r>
              <a:rPr lang="en-US" altLang="ko-KR" dirty="0"/>
              <a:t>m-bits </a:t>
            </a:r>
            <a:r>
              <a:rPr lang="ko-KR" altLang="en-US" dirty="0"/>
              <a:t>패턴을 감지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CumulativeSums</a:t>
            </a:r>
            <a:r>
              <a:rPr lang="en-US" altLang="ko-KR" dirty="0"/>
              <a:t> : Forward/Backward – </a:t>
            </a:r>
            <a:r>
              <a:rPr lang="ko-KR" altLang="en-US" dirty="0"/>
              <a:t>두 방향이라서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P </a:t>
            </a:r>
            <a:r>
              <a:rPr lang="ko-KR" altLang="en-US" dirty="0"/>
              <a:t>값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RandomExcursions</a:t>
            </a:r>
            <a:r>
              <a:rPr lang="en-US" altLang="ko-KR" dirty="0"/>
              <a:t> : </a:t>
            </a:r>
            <a:r>
              <a:rPr lang="ko-KR" altLang="en-US" dirty="0"/>
              <a:t>입력 데이터 </a:t>
            </a:r>
            <a:r>
              <a:rPr lang="en-US" altLang="ko-KR" dirty="0"/>
              <a:t>10</a:t>
            </a:r>
            <a:r>
              <a:rPr lang="ko-KR" altLang="en-US" dirty="0"/>
              <a:t>만 비트 이상 권장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RandomExcursionsVariant</a:t>
            </a:r>
            <a:r>
              <a:rPr lang="en-US" altLang="ko-KR" dirty="0"/>
              <a:t> : </a:t>
            </a:r>
            <a:r>
              <a:rPr lang="ko-KR" altLang="en-US" dirty="0"/>
              <a:t>입력 데이터 </a:t>
            </a:r>
            <a:r>
              <a:rPr lang="en-US" altLang="ko-KR" dirty="0"/>
              <a:t>10</a:t>
            </a:r>
            <a:r>
              <a:rPr lang="ko-KR" altLang="en-US" dirty="0"/>
              <a:t>만 비트 이상 권장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Serial Test : </a:t>
            </a:r>
            <a:r>
              <a:rPr lang="ko-KR" altLang="en-US" dirty="0"/>
              <a:t>입력 데이터를 </a:t>
            </a:r>
            <a:r>
              <a:rPr lang="en-US" altLang="ko-KR" dirty="0"/>
              <a:t>m</a:t>
            </a:r>
            <a:r>
              <a:rPr lang="ko-KR" altLang="en-US" dirty="0"/>
              <a:t>인 블록으로 나눠서 각 블록이 나타나는 빈도 분석</a:t>
            </a:r>
            <a:r>
              <a:rPr lang="en-US" altLang="ko-KR" dirty="0"/>
              <a:t>(</a:t>
            </a:r>
            <a:r>
              <a:rPr lang="ko-KR" altLang="en-US" dirty="0"/>
              <a:t>블록 길이가 </a:t>
            </a:r>
            <a:r>
              <a:rPr lang="en-US" altLang="ko-KR" dirty="0"/>
              <a:t>m, m-1</a:t>
            </a:r>
            <a:r>
              <a:rPr lang="ko-KR" altLang="en-US" dirty="0" err="1"/>
              <a:t>일때</a:t>
            </a:r>
            <a:r>
              <a:rPr lang="ko-KR" altLang="en-US" dirty="0"/>
              <a:t> 빈도 분석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Universal : </a:t>
            </a:r>
            <a:r>
              <a:rPr lang="ko-KR" altLang="en-US" dirty="0"/>
              <a:t>최소 데이터 약 </a:t>
            </a:r>
            <a:r>
              <a:rPr lang="en-US" altLang="ko-KR" dirty="0"/>
              <a:t>380000 bits</a:t>
            </a:r>
            <a:r>
              <a:rPr lang="ko-KR" altLang="en-US" dirty="0"/>
              <a:t> 이상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43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E90A0-EF5B-C22E-580F-F342903D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B97E9-4712-7537-6A0D-8497803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Cryptool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BBE40-C09B-C874-5E86-6D931818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81F05-E83F-5744-6A6F-0A6A34FD6B9F}"/>
              </a:ext>
            </a:extLst>
          </p:cNvPr>
          <p:cNvSpPr txBox="1"/>
          <p:nvPr/>
        </p:nvSpPr>
        <p:spPr>
          <a:xfrm>
            <a:off x="534011" y="1417069"/>
            <a:ext cx="11091932" cy="367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AES Round </a:t>
            </a:r>
            <a:r>
              <a:rPr lang="ko-KR" altLang="en-US" sz="2400" b="1" dirty="0"/>
              <a:t>수 조절 불가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Brute Force Attack -&gt; </a:t>
            </a:r>
            <a:r>
              <a:rPr lang="ko-KR" altLang="en-US" sz="2400" b="1" dirty="0"/>
              <a:t>시간 소요 </a:t>
            </a:r>
            <a:r>
              <a:rPr lang="ko-KR" altLang="en-US" sz="2400" b="1" dirty="0" err="1"/>
              <a:t>오래걸림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b="1" dirty="0" err="1"/>
              <a:t>Cryptool</a:t>
            </a:r>
            <a:r>
              <a:rPr lang="ko-KR" altLang="en-US" sz="2400" b="1" dirty="0"/>
              <a:t>은 </a:t>
            </a:r>
            <a:r>
              <a:rPr lang="en-US" altLang="ko-KR" sz="2400" b="1" dirty="0"/>
              <a:t>AES </a:t>
            </a:r>
            <a:r>
              <a:rPr lang="ko-KR" altLang="en-US" sz="2400" b="1" dirty="0"/>
              <a:t>암호문 생성 및 각종 </a:t>
            </a:r>
            <a:r>
              <a:rPr lang="en-US" altLang="ko-KR" sz="2400" b="1" dirty="0"/>
              <a:t>Attack</a:t>
            </a:r>
            <a:r>
              <a:rPr lang="ko-KR" altLang="en-US" sz="2400" b="1" dirty="0"/>
              <a:t>의 시뮬레이션을 확인할 때 사용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AES </a:t>
            </a:r>
            <a:r>
              <a:rPr lang="ko-KR" altLang="en-US" sz="2400" b="1" dirty="0"/>
              <a:t>라운드 조절은 직접 만들고 있는 코드를 사용할 예정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3022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D20BB-F12A-FFC6-0F2A-AA1B79D75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B2159-BFC2-0DC1-235B-798C28C8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자체 코드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222ED2-7280-1CD7-1AE4-3EEE5528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B18D1-0CA2-2822-B485-5B9C6EA9FF9F}"/>
              </a:ext>
            </a:extLst>
          </p:cNvPr>
          <p:cNvSpPr txBox="1"/>
          <p:nvPr/>
        </p:nvSpPr>
        <p:spPr>
          <a:xfrm>
            <a:off x="534010" y="950686"/>
            <a:ext cx="11091932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AES-128 Rounds</a:t>
            </a:r>
            <a:r>
              <a:rPr lang="ko-KR" altLang="en-US" sz="2400" b="1" dirty="0"/>
              <a:t> 수 조절 가능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진행중</a:t>
            </a:r>
            <a:r>
              <a:rPr lang="en-US" altLang="ko-KR" sz="2400" b="1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10101010…(</a:t>
            </a:r>
            <a:r>
              <a:rPr lang="ko-KR" altLang="en-US" sz="2400" b="1" dirty="0"/>
              <a:t>반복</a:t>
            </a:r>
            <a:r>
              <a:rPr lang="en-US" altLang="ko-KR" sz="2400" b="1" dirty="0"/>
              <a:t>) – 128bits</a:t>
            </a:r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Random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1bit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flip</a:t>
            </a:r>
            <a:r>
              <a:rPr lang="ko-KR" altLang="en-US" sz="2400" b="1" dirty="0"/>
              <a:t>한 </a:t>
            </a:r>
            <a:r>
              <a:rPr lang="en-US" altLang="ko-KR" sz="2400" b="1" dirty="0"/>
              <a:t>input</a:t>
            </a:r>
            <a:r>
              <a:rPr lang="ko-KR" altLang="en-US" sz="2400" b="1" dirty="0"/>
              <a:t>들에 대하여 암호문 출력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현재 </a:t>
            </a:r>
            <a:r>
              <a:rPr lang="en-US" altLang="ko-KR" sz="2400" b="1" dirty="0"/>
              <a:t>ECB </a:t>
            </a:r>
            <a:r>
              <a:rPr lang="ko-KR" altLang="en-US" sz="2400" b="1" dirty="0"/>
              <a:t>모드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추후에 </a:t>
            </a:r>
            <a:r>
              <a:rPr lang="en-US" altLang="ko-KR" sz="2400" b="1" dirty="0"/>
              <a:t>CBC</a:t>
            </a:r>
            <a:r>
              <a:rPr lang="ko-KR" altLang="en-US" sz="2400" b="1" dirty="0"/>
              <a:t>로 변경할 예정</a:t>
            </a:r>
            <a:endParaRPr lang="en-US" altLang="ko-KR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7771C-988B-1C61-C4A8-67E4B6763E74}"/>
              </a:ext>
            </a:extLst>
          </p:cNvPr>
          <p:cNvSpPr txBox="1"/>
          <p:nvPr/>
        </p:nvSpPr>
        <p:spPr>
          <a:xfrm>
            <a:off x="534010" y="6103330"/>
            <a:ext cx="342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출력된 암호문 예시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C80D59-5EF8-7860-202A-0AADE1A837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2646"/>
          <a:stretch/>
        </p:blipFill>
        <p:spPr>
          <a:xfrm>
            <a:off x="534011" y="3991428"/>
            <a:ext cx="10220360" cy="19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3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4AA0-15FE-B9A4-36FA-C18CE015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To-Do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63B8E-9309-96A8-7465-120A9446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5337" y="1162195"/>
            <a:ext cx="7734870" cy="2932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400" b="1" dirty="0"/>
              <a:t>AES </a:t>
            </a:r>
            <a:r>
              <a:rPr lang="ko-KR" altLang="en-US" sz="2400" b="1" dirty="0"/>
              <a:t>라운드 조절 코드 작성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2400" b="1" dirty="0"/>
              <a:t>상관계수 측정 코드 작성 및 실행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400" b="1" dirty="0"/>
              <a:t>Matrix </a:t>
            </a:r>
            <a:r>
              <a:rPr lang="ko-KR" altLang="en-US" sz="2400" b="1" dirty="0"/>
              <a:t>배치 관련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보안성과의 관계성 측정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400" b="1" dirty="0"/>
              <a:t>Input size</a:t>
            </a:r>
            <a:r>
              <a:rPr lang="ko-KR" altLang="en-US" sz="2400" b="1" dirty="0"/>
              <a:t>를 확장하여 </a:t>
            </a:r>
            <a:r>
              <a:rPr lang="en-US" altLang="ko-KR" sz="2400" b="1" dirty="0"/>
              <a:t>test suite </a:t>
            </a:r>
            <a:r>
              <a:rPr lang="ko-KR" altLang="en-US" sz="2400" b="1" dirty="0" err="1"/>
              <a:t>재진행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5812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491</Words>
  <Application>Microsoft Office PowerPoint</Application>
  <PresentationFormat>와이드스크린</PresentationFormat>
  <Paragraphs>137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SP 800-22 Test Suite</vt:lpstr>
      <vt:lpstr>NIST SP 800-22 Test Suite</vt:lpstr>
      <vt:lpstr>NIST SP 800-22 Test Suite</vt:lpstr>
      <vt:lpstr>NIST SP 800-22 Test Suite</vt:lpstr>
      <vt:lpstr>NIST SP 800-22 Test Suite</vt:lpstr>
      <vt:lpstr>NIST SP 800-22 Test Suite</vt:lpstr>
      <vt:lpstr>Cryptool</vt:lpstr>
      <vt:lpstr>자체 코드</vt:lpstr>
      <vt:lpstr>To-Do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이수학</cp:lastModifiedBy>
  <cp:revision>1262</cp:revision>
  <dcterms:created xsi:type="dcterms:W3CDTF">2023-03-06T16:32:37Z</dcterms:created>
  <dcterms:modified xsi:type="dcterms:W3CDTF">2024-12-23T07:34:40Z</dcterms:modified>
  <cp:version/>
</cp:coreProperties>
</file>