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310" r:id="rId3"/>
    <p:sldId id="311" r:id="rId4"/>
    <p:sldId id="312" r:id="rId5"/>
    <p:sldId id="313" r:id="rId6"/>
    <p:sldId id="302" r:id="rId7"/>
    <p:sldId id="318" r:id="rId8"/>
    <p:sldId id="320" r:id="rId9"/>
    <p:sldId id="319" r:id="rId10"/>
    <p:sldId id="321" r:id="rId11"/>
    <p:sldId id="322" r:id="rId12"/>
    <p:sldId id="323" r:id="rId13"/>
    <p:sldId id="324" r:id="rId14"/>
    <p:sldId id="325" r:id="rId15"/>
    <p:sldId id="326" r:id="rId16"/>
    <p:sldId id="30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7634" autoAdjust="0"/>
  </p:normalViewPr>
  <p:slideViewPr>
    <p:cSldViewPr snapToGrid="0">
      <p:cViewPr>
        <p:scale>
          <a:sx n="100" d="100"/>
          <a:sy n="100" d="100"/>
        </p:scale>
        <p:origin x="2628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BBF6-A40E-4486-A341-7FF6BC36DFE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D21FC-66C8-4A5A-B280-D91C75FF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발표를 시작하겠습니다</a:t>
            </a:r>
            <a:r>
              <a:rPr lang="en-US" altLang="ko-KR" dirty="0"/>
              <a:t>. </a:t>
            </a:r>
            <a:r>
              <a:rPr lang="ko-KR" altLang="en-US" dirty="0"/>
              <a:t>오늘의 주제는 </a:t>
            </a:r>
            <a:r>
              <a:rPr lang="en-US" altLang="ko-KR" dirty="0"/>
              <a:t>128</a:t>
            </a:r>
            <a:r>
              <a:rPr lang="ko-KR" altLang="en-US" dirty="0"/>
              <a:t>비트 기반 </a:t>
            </a:r>
            <a:r>
              <a:rPr lang="en-US" altLang="ko-KR" dirty="0"/>
              <a:t>ECC</a:t>
            </a:r>
            <a:r>
              <a:rPr lang="ko-KR" altLang="en-US" dirty="0"/>
              <a:t>입니다</a:t>
            </a:r>
            <a:r>
              <a:rPr lang="en-US" altLang="ko-KR" dirty="0"/>
              <a:t>. 128</a:t>
            </a:r>
            <a:r>
              <a:rPr lang="ko-KR" altLang="en-US" dirty="0"/>
              <a:t>비트를 기반으로 하는 이유는 현재 </a:t>
            </a:r>
            <a:r>
              <a:rPr lang="en-US" altLang="ko-KR" dirty="0"/>
              <a:t>DDR5</a:t>
            </a:r>
            <a:r>
              <a:rPr lang="ko-KR" altLang="en-US" dirty="0"/>
              <a:t>는 </a:t>
            </a:r>
            <a:r>
              <a:rPr lang="en-US" altLang="ko-KR" dirty="0"/>
              <a:t>128bits</a:t>
            </a:r>
            <a:r>
              <a:rPr lang="ko-KR" altLang="en-US" dirty="0"/>
              <a:t>를 데이터의 기본 전송 단위로 사용하기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D21FC-66C8-4A5A-B280-D91C75FFF7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rofile/Demsew-Teferra-2/publication/338294434_Simulated_Annealing_Theory_and_Applications/links/5e0c8b65299bf10bc3878943/Simulated-Annealing-Theory-and-Application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Skq89Scx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C4110705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8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12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322558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RepAn</a:t>
            </a:r>
            <a:endParaRPr kumimoji="1"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8FE2BF5-481F-D78E-CB57-9AEFE94C1941}"/>
              </a:ext>
            </a:extLst>
          </p:cNvPr>
          <p:cNvSpPr>
            <a:spLocks noGrp="1"/>
          </p:cNvSpPr>
          <p:nvPr/>
        </p:nvSpPr>
        <p:spPr>
          <a:xfrm>
            <a:off x="1524000" y="353862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RepAn</a:t>
            </a:r>
            <a:r>
              <a:rPr kumimoji="1" lang="en-US" altLang="ko-KR" sz="2400" dirty="0">
                <a:solidFill>
                  <a:schemeClr val="bg1"/>
                </a:solidFill>
              </a:rPr>
              <a:t> : Enhanced </a:t>
            </a:r>
            <a:r>
              <a:rPr kumimoji="1" lang="en-US" altLang="ko-KR" sz="2400" dirty="0" err="1">
                <a:solidFill>
                  <a:schemeClr val="bg1"/>
                </a:solidFill>
              </a:rPr>
              <a:t>Anneling</a:t>
            </a:r>
            <a:r>
              <a:rPr kumimoji="1" lang="en-US" altLang="ko-KR" sz="2400" dirty="0">
                <a:solidFill>
                  <a:schemeClr val="bg1"/>
                </a:solidFill>
              </a:rPr>
              <a:t> through Re-parameterization (CVPR 2024)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00604-1412-534F-0A5E-0590D26F4155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RepAn</a:t>
            </a:r>
            <a:r>
              <a:rPr lang="en-US" altLang="ko-KR" dirty="0"/>
              <a:t>: Enhanced Annealing through Re-parameterization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6C7E-0668-9CCD-AF3B-68092E4E155B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Step 1) Rep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A3C344-1013-49AC-66FE-2F53C0BE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630" y="1596072"/>
            <a:ext cx="2524477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36CD54-DC7C-CAE9-8C05-F0EB5FA2E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796" y="1738968"/>
            <a:ext cx="2372056" cy="23530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593C4F-F238-D264-A416-CB48D7FB6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403" y="4553663"/>
            <a:ext cx="5363194" cy="188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5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00604-1412-534F-0A5E-0590D26F4155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RepAn</a:t>
            </a:r>
            <a:r>
              <a:rPr lang="en-US" altLang="ko-KR" dirty="0"/>
              <a:t>: Enhanced Annealing through Re-parameterization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6C7E-0668-9CCD-AF3B-68092E4E155B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Step 2) Branches Expansion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51BAFB-E954-60F9-BEBD-F448CE319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20" y="1653086"/>
            <a:ext cx="4948180" cy="35518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AEE618-89CC-DA9C-BA76-82331D7C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1376"/>
            <a:ext cx="5232402" cy="19376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EDE178-CAF4-21E3-6437-29615EDBD5B2}"/>
                  </a:ext>
                </a:extLst>
              </p:cNvPr>
              <p:cNvSpPr txBox="1"/>
              <p:nvPr/>
            </p:nvSpPr>
            <p:spPr>
              <a:xfrm>
                <a:off x="6273163" y="3643102"/>
                <a:ext cx="4878075" cy="288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최종적으로 확장된 </a:t>
                </a:r>
                <a:r>
                  <a:rPr lang="en-US" altLang="ko-KR" dirty="0"/>
                  <a:t>branch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기존 네트워크 </a:t>
                </a:r>
                <a:r>
                  <a:rPr lang="en-US" altLang="ko-KR" dirty="0"/>
                  <a:t>branch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추가적으로 추가한 </a:t>
                </a:r>
                <a:r>
                  <a:rPr lang="en-US" altLang="ko-KR" dirty="0"/>
                  <a:t>branch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</m:oMath>
                </a14:m>
                <a:r>
                  <a:rPr lang="en-US" altLang="ko-KR" dirty="0"/>
                  <a:t> : residual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branch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추가적인 </a:t>
                </a:r>
                <a:r>
                  <a:rPr lang="en-US" altLang="ko-KR" dirty="0"/>
                  <a:t>branches</a:t>
                </a:r>
                <a:r>
                  <a:rPr lang="ko-KR" altLang="en-US" dirty="0"/>
                  <a:t>의 최적화를 돕기 위한 </a:t>
                </a:r>
                <a:r>
                  <a:rPr lang="en-US" altLang="ko-KR" dirty="0"/>
                  <a:t>adjustment scheme (</a:t>
                </a:r>
                <a:r>
                  <a:rPr lang="ko-KR" altLang="en-US" dirty="0"/>
                  <a:t>학습 가능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EDE178-CAF4-21E3-6437-29615EDB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163" y="3643102"/>
                <a:ext cx="4878075" cy="2883738"/>
              </a:xfrm>
              <a:prstGeom prst="rect">
                <a:avLst/>
              </a:prstGeom>
              <a:blipFill>
                <a:blip r:embed="rId4"/>
                <a:stretch>
                  <a:fillRect l="-1000" t="-1268"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11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00604-1412-534F-0A5E-0590D26F4155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RepAn</a:t>
            </a:r>
            <a:r>
              <a:rPr lang="en-US" altLang="ko-KR" dirty="0"/>
              <a:t>: Enhanced Annealing through Re-parameterization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6C7E-0668-9CCD-AF3B-68092E4E155B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Step 3) BN Restoration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7A9B64-C98B-30A9-44CB-FB934AC1C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561"/>
            <a:ext cx="12192000" cy="1495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3CCFF5-BE27-BE2C-8834-9A4AE2E2CD77}"/>
              </a:ext>
            </a:extLst>
          </p:cNvPr>
          <p:cNvSpPr txBox="1"/>
          <p:nvPr/>
        </p:nvSpPr>
        <p:spPr>
          <a:xfrm>
            <a:off x="549651" y="3429000"/>
            <a:ext cx="110926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ko-KR" altLang="en-US" dirty="0"/>
              <a:t>분기 확장 후 정규화 레이어의 부재는 일반적인 훈련을 어렵게 만듦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/>
              <a:t>따라서</a:t>
            </a:r>
            <a:r>
              <a:rPr lang="en-US" altLang="ko-KR" dirty="0"/>
              <a:t>, BN</a:t>
            </a:r>
            <a:r>
              <a:rPr lang="ko-KR" altLang="en-US" dirty="0"/>
              <a:t>을 복구 시켜야 함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/>
              <a:t>하지만 파라미터가 무작위로 설정된 </a:t>
            </a:r>
            <a:r>
              <a:rPr lang="en-US" altLang="ko-KR" dirty="0"/>
              <a:t>BN</a:t>
            </a:r>
            <a:r>
              <a:rPr lang="ko-KR" altLang="en-US" dirty="0"/>
              <a:t>은 훈련의 불안정성을 유발함</a:t>
            </a:r>
            <a:r>
              <a:rPr lang="en-US" altLang="ko-KR" dirty="0"/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1EDFF4-DC85-79BD-A41C-85D1F75A1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51" y="5020994"/>
            <a:ext cx="8255000" cy="1603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822975-33F6-B201-154D-CA31ED55CD9F}"/>
              </a:ext>
            </a:extLst>
          </p:cNvPr>
          <p:cNvSpPr txBox="1"/>
          <p:nvPr/>
        </p:nvSpPr>
        <p:spPr>
          <a:xfrm>
            <a:off x="9042400" y="5154439"/>
            <a:ext cx="314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 BN </a:t>
            </a:r>
            <a:r>
              <a:rPr lang="ko-KR" altLang="en-US" dirty="0">
                <a:sym typeface="Wingdings" panose="05000000000000000000" pitchFamily="2" charset="2"/>
              </a:rPr>
              <a:t>파라미터들은 이전 훈련에서 직접 상속되거나 </a:t>
            </a:r>
            <a:r>
              <a:rPr lang="en-US" altLang="ko-KR" dirty="0"/>
              <a:t>Calibration</a:t>
            </a:r>
            <a:r>
              <a:rPr lang="ko-KR" altLang="en-US" dirty="0"/>
              <a:t>을 통해서 직접 계산될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071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00604-1412-534F-0A5E-0590D26F4155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RepAn</a:t>
            </a:r>
            <a:r>
              <a:rPr lang="en-US" altLang="ko-KR" dirty="0"/>
              <a:t>: Enhanced Annealing through Re-parameterization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6C7E-0668-9CCD-AF3B-68092E4E155B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Step 4) Training with KD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3203CD-E469-A9B5-1B96-0484DAD8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1634087"/>
            <a:ext cx="4775200" cy="358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9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00604-1412-534F-0A5E-0590D26F4155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RepAn</a:t>
            </a:r>
            <a:r>
              <a:rPr lang="en-US" altLang="ko-KR" dirty="0"/>
              <a:t>: Enhanced Annealing through Re-parameterization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7CB8552-D754-F1BC-B036-3ED0485F81FE}"/>
              </a:ext>
            </a:extLst>
          </p:cNvPr>
          <p:cNvGrpSpPr/>
          <p:nvPr/>
        </p:nvGrpSpPr>
        <p:grpSpPr>
          <a:xfrm>
            <a:off x="634998" y="1122427"/>
            <a:ext cx="5461002" cy="5210046"/>
            <a:chOff x="1009649" y="1179577"/>
            <a:chExt cx="5461002" cy="521004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07F346-7C71-09E5-588F-902D9146B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649" y="1179577"/>
              <a:ext cx="5461002" cy="5210046"/>
            </a:xfrm>
            <a:prstGeom prst="rect">
              <a:avLst/>
            </a:prstGeom>
          </p:spPr>
        </p:pic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788F710E-4648-3615-1D89-8DA9BBB80B43}"/>
                </a:ext>
              </a:extLst>
            </p:cNvPr>
            <p:cNvSpPr/>
            <p:nvPr/>
          </p:nvSpPr>
          <p:spPr>
            <a:xfrm>
              <a:off x="1701800" y="4571999"/>
              <a:ext cx="3702050" cy="1106423"/>
            </a:xfrm>
            <a:prstGeom prst="frame">
              <a:avLst>
                <a:gd name="adj1" fmla="val 296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C13E62FE-0D6F-3F56-00A6-2DB371452439}"/>
                </a:ext>
              </a:extLst>
            </p:cNvPr>
            <p:cNvSpPr/>
            <p:nvPr/>
          </p:nvSpPr>
          <p:spPr>
            <a:xfrm>
              <a:off x="1009649" y="3511550"/>
              <a:ext cx="5143501" cy="2514600"/>
            </a:xfrm>
            <a:prstGeom prst="frame">
              <a:avLst>
                <a:gd name="adj1" fmla="val 1938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5A3646-EAC4-7FB7-87A5-51C40BF1B180}"/>
              </a:ext>
            </a:extLst>
          </p:cNvPr>
          <p:cNvSpPr txBox="1"/>
          <p:nvPr/>
        </p:nvSpPr>
        <p:spPr>
          <a:xfrm>
            <a:off x="7385804" y="2438737"/>
            <a:ext cx="41711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en-US" altLang="ko-KR" dirty="0"/>
              <a:t>Deploy (Rep)</a:t>
            </a:r>
          </a:p>
          <a:p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/>
              <a:t>Branches Expansion</a:t>
            </a:r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/>
              <a:t>Restoration</a:t>
            </a:r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62764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900604-1412-534F-0A5E-0590D26F4155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RepAn</a:t>
            </a:r>
            <a:r>
              <a:rPr lang="en-US" altLang="ko-KR" dirty="0"/>
              <a:t>: Enhanced Annealing through Re-parameterization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26C7E-0668-9CCD-AF3B-68092E4E155B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Results</a:t>
            </a:r>
            <a:endParaRPr lang="ko-KR" altLang="en-US" sz="2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25AA9F-6311-49BA-EB3B-647AEF0F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49" y="1015664"/>
            <a:ext cx="4356102" cy="52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2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033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2197366" y="2274838"/>
            <a:ext cx="77972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Annealing Algorithm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Example 1) Simulated Annealing: Theory and Applications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Example 2) SGDR : STOCHASTIC GRADIENT DESCENT WITH WARM RESTARTS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RepAn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90303E-58FA-11C7-31F1-7629CCA938DF}"/>
              </a:ext>
            </a:extLst>
          </p:cNvPr>
          <p:cNvSpPr txBox="1"/>
          <p:nvPr/>
        </p:nvSpPr>
        <p:spPr>
          <a:xfrm>
            <a:off x="803892" y="754054"/>
            <a:ext cx="3171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Annealing Algorithm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Simulated Annealing: Theory and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Simulated Annealing 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32A8E-3387-A783-3CE6-AD81BA8B64C2}"/>
              </a:ext>
            </a:extLst>
          </p:cNvPr>
          <p:cNvSpPr txBox="1"/>
          <p:nvPr/>
        </p:nvSpPr>
        <p:spPr>
          <a:xfrm>
            <a:off x="803891" y="1579819"/>
            <a:ext cx="996230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Annealing (</a:t>
            </a:r>
            <a:r>
              <a:rPr lang="ko-KR" altLang="en-US" sz="2800" dirty="0"/>
              <a:t>담금질</a:t>
            </a:r>
            <a:r>
              <a:rPr lang="en-US" altLang="ko-KR" sz="2800" dirty="0"/>
              <a:t>) In</a:t>
            </a:r>
            <a:r>
              <a:rPr lang="ko-KR" altLang="en-US" sz="2800" dirty="0"/>
              <a:t> </a:t>
            </a:r>
            <a:r>
              <a:rPr lang="en-US" altLang="ko-KR" sz="2800" dirty="0"/>
              <a:t>metallurgy (</a:t>
            </a:r>
            <a:r>
              <a:rPr lang="ko-KR" altLang="en-US" sz="2800" dirty="0"/>
              <a:t>야금학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ym typeface="Wingdings" panose="05000000000000000000" pitchFamily="2" charset="2"/>
              </a:rPr>
              <a:t>1) </a:t>
            </a:r>
            <a:r>
              <a:rPr lang="ko-KR" altLang="en-US" sz="2800" dirty="0">
                <a:sym typeface="Wingdings" panose="05000000000000000000" pitchFamily="2" charset="2"/>
              </a:rPr>
              <a:t>금속에 열을 가함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		- </a:t>
            </a:r>
            <a:r>
              <a:rPr lang="ko-KR" altLang="en-US" sz="2800" dirty="0">
                <a:sym typeface="Wingdings" panose="05000000000000000000" pitchFamily="2" charset="2"/>
              </a:rPr>
              <a:t>기존의 내부 에너지 </a:t>
            </a:r>
            <a:r>
              <a:rPr lang="en-US" altLang="ko-KR" sz="2800" dirty="0">
                <a:sym typeface="Wingdings" panose="05000000000000000000" pitchFamily="2" charset="2"/>
              </a:rPr>
              <a:t>(local minimum)</a:t>
            </a:r>
            <a:r>
              <a:rPr lang="ko-KR" altLang="en-US" sz="2800" dirty="0">
                <a:sym typeface="Wingdings" panose="05000000000000000000" pitchFamily="2" charset="2"/>
              </a:rPr>
              <a:t>에서 탈출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	2) </a:t>
            </a:r>
            <a:r>
              <a:rPr lang="ko-KR" altLang="en-US" sz="2800" dirty="0">
                <a:sym typeface="Wingdings" panose="05000000000000000000" pitchFamily="2" charset="2"/>
              </a:rPr>
              <a:t>서서히 냉각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	3) </a:t>
            </a:r>
            <a:r>
              <a:rPr lang="ko-KR" altLang="en-US" sz="2800" dirty="0">
                <a:sym typeface="Wingdings" panose="05000000000000000000" pitchFamily="2" charset="2"/>
              </a:rPr>
              <a:t>금속은 더 낮은 내부 에너지 상태를 갖게 됨 </a:t>
            </a:r>
            <a:r>
              <a:rPr lang="en-US" altLang="ko-KR" sz="2800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14550-03B4-C279-10BA-7D52EF358B02}"/>
              </a:ext>
            </a:extLst>
          </p:cNvPr>
          <p:cNvSpPr txBox="1"/>
          <p:nvPr/>
        </p:nvSpPr>
        <p:spPr>
          <a:xfrm>
            <a:off x="803890" y="5188485"/>
            <a:ext cx="10555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링크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https://www.researchgate.net/profile/Demsew-Teferra-2/publication/338294434_Simulated_Annealing_Theory_and_Applications/links/5e0c8b65299bf10bc3878943/Simulated-Annealing-Theory-and-Applications.pdf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44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Annealing Algorithm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Simulated Annealing: Theory and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Simulated Annealing 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32A8E-3387-A783-3CE6-AD81BA8B64C2}"/>
              </a:ext>
            </a:extLst>
          </p:cNvPr>
          <p:cNvSpPr txBox="1"/>
          <p:nvPr/>
        </p:nvSpPr>
        <p:spPr>
          <a:xfrm>
            <a:off x="803891" y="1579819"/>
            <a:ext cx="10773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Annealing (</a:t>
            </a:r>
            <a:r>
              <a:rPr lang="ko-KR" altLang="en-US" sz="2800" dirty="0"/>
              <a:t>담금질</a:t>
            </a:r>
            <a:r>
              <a:rPr lang="en-US" altLang="ko-KR" sz="2800" dirty="0"/>
              <a:t>) In</a:t>
            </a:r>
            <a:r>
              <a:rPr lang="ko-KR" altLang="en-US" sz="2800" dirty="0"/>
              <a:t> </a:t>
            </a:r>
            <a:r>
              <a:rPr lang="en-US" altLang="ko-KR" sz="2800" dirty="0"/>
              <a:t>metallurgy (</a:t>
            </a:r>
            <a:r>
              <a:rPr lang="ko-KR" altLang="en-US" sz="2800" dirty="0"/>
              <a:t>야금학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	</a:t>
            </a:r>
            <a:r>
              <a:rPr lang="en-US" altLang="ko-KR" sz="2800" dirty="0">
                <a:sym typeface="Wingdings" panose="05000000000000000000" pitchFamily="2" charset="2"/>
              </a:rPr>
              <a:t>1) </a:t>
            </a:r>
            <a:r>
              <a:rPr lang="ko-KR" altLang="en-US" sz="2800" dirty="0">
                <a:sym typeface="Wingdings" panose="05000000000000000000" pitchFamily="2" charset="2"/>
              </a:rPr>
              <a:t>금속에 열을 가함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학습 시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, Learning rate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을 크게 함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2800" dirty="0">
                <a:sym typeface="Wingdings" panose="05000000000000000000" pitchFamily="2" charset="2"/>
              </a:rPr>
              <a:t>		- </a:t>
            </a:r>
            <a:r>
              <a:rPr lang="ko-KR" altLang="en-US" sz="2800" dirty="0">
                <a:sym typeface="Wingdings" panose="05000000000000000000" pitchFamily="2" charset="2"/>
              </a:rPr>
              <a:t>기존의 내부 에너지 </a:t>
            </a:r>
            <a:r>
              <a:rPr lang="en-US" altLang="ko-KR" sz="2800" dirty="0">
                <a:sym typeface="Wingdings" panose="05000000000000000000" pitchFamily="2" charset="2"/>
              </a:rPr>
              <a:t>(local minimum)</a:t>
            </a:r>
            <a:r>
              <a:rPr lang="ko-KR" altLang="en-US" sz="2800" dirty="0">
                <a:sym typeface="Wingdings" panose="05000000000000000000" pitchFamily="2" charset="2"/>
              </a:rPr>
              <a:t>에서 탈출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(Loss 		function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에서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local minimum 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탈출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	2) </a:t>
            </a:r>
            <a:r>
              <a:rPr lang="ko-KR" altLang="en-US" sz="2800" dirty="0">
                <a:sym typeface="Wingdings" panose="05000000000000000000" pitchFamily="2" charset="2"/>
              </a:rPr>
              <a:t>서서히 냉각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학습 시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, Learning rate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을 서서히 작게 함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endParaRPr lang="en-US" altLang="ko-KR" sz="2800" dirty="0">
              <a:sym typeface="Wingdings" panose="05000000000000000000" pitchFamily="2" charset="2"/>
            </a:endParaRPr>
          </a:p>
          <a:p>
            <a:r>
              <a:rPr lang="en-US" altLang="ko-KR" sz="2800" dirty="0">
                <a:sym typeface="Wingdings" panose="05000000000000000000" pitchFamily="2" charset="2"/>
              </a:rPr>
              <a:t>	3) </a:t>
            </a:r>
            <a:r>
              <a:rPr lang="ko-KR" altLang="en-US" sz="2800" dirty="0">
                <a:sym typeface="Wingdings" panose="05000000000000000000" pitchFamily="2" charset="2"/>
              </a:rPr>
              <a:t>금속은 더 낮은 내부 에너지 상태를 갖게 됨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(Loss 	function 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내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Global minimum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에 도달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34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Annealing Algorithm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Simulated Annealing: Theory and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Simulated Annealing </a:t>
            </a:r>
            <a:endParaRPr lang="ko-KR" alt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9549A2-FDB6-45AA-E90B-2A213EC8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955" y="2104268"/>
            <a:ext cx="5409881" cy="262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E25D180-F219-E212-B096-6DD1427A1945}"/>
              </a:ext>
            </a:extLst>
          </p:cNvPr>
          <p:cNvCxnSpPr>
            <a:cxnSpLocks/>
          </p:cNvCxnSpPr>
          <p:nvPr/>
        </p:nvCxnSpPr>
        <p:spPr>
          <a:xfrm flipV="1">
            <a:off x="2846500" y="1679588"/>
            <a:ext cx="0" cy="3424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847EF3A-CB88-157D-16FF-15E0DB3DADD0}"/>
              </a:ext>
            </a:extLst>
          </p:cNvPr>
          <p:cNvCxnSpPr>
            <a:cxnSpLocks/>
          </p:cNvCxnSpPr>
          <p:nvPr/>
        </p:nvCxnSpPr>
        <p:spPr>
          <a:xfrm>
            <a:off x="2846500" y="5103806"/>
            <a:ext cx="6650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E22276-787F-8075-DDE8-47D9B06481DF}"/>
              </a:ext>
            </a:extLst>
          </p:cNvPr>
          <p:cNvSpPr txBox="1"/>
          <p:nvPr/>
        </p:nvSpPr>
        <p:spPr>
          <a:xfrm>
            <a:off x="2238176" y="1734936"/>
            <a:ext cx="81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Loss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270996-998C-7FD1-40E2-12A26176B8B0}"/>
              </a:ext>
            </a:extLst>
          </p:cNvPr>
          <p:cNvSpPr txBox="1"/>
          <p:nvPr/>
        </p:nvSpPr>
        <p:spPr>
          <a:xfrm>
            <a:off x="8936124" y="5055215"/>
            <a:ext cx="105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66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Annealing Algorithm</a:t>
            </a:r>
          </a:p>
          <a:p>
            <a:pPr marL="742950" lvl="1" indent="-285750">
              <a:buFontTx/>
              <a:buChar char="-"/>
            </a:pPr>
            <a:r>
              <a:rPr lang="en-US" altLang="ko-KR" dirty="0"/>
              <a:t>SGDR : STOCHASTIC GRADIENT DESCENT WITH </a:t>
            </a:r>
            <a:r>
              <a:rPr lang="en-US" altLang="ko-KR" dirty="0">
                <a:solidFill>
                  <a:srgbClr val="FF0000"/>
                </a:solidFill>
              </a:rPr>
              <a:t>WARM RESTARTS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08D96BC-82F1-5D72-BCD0-892F608BF6EC}"/>
              </a:ext>
            </a:extLst>
          </p:cNvPr>
          <p:cNvCxnSpPr>
            <a:cxnSpLocks/>
          </p:cNvCxnSpPr>
          <p:nvPr/>
        </p:nvCxnSpPr>
        <p:spPr>
          <a:xfrm flipV="1">
            <a:off x="1771410" y="1124827"/>
            <a:ext cx="0" cy="3424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E9B4BC-A5A7-186A-A954-EB611E6496B0}"/>
              </a:ext>
            </a:extLst>
          </p:cNvPr>
          <p:cNvCxnSpPr>
            <a:cxnSpLocks/>
          </p:cNvCxnSpPr>
          <p:nvPr/>
        </p:nvCxnSpPr>
        <p:spPr>
          <a:xfrm>
            <a:off x="1771410" y="4549045"/>
            <a:ext cx="66501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9219B7C-1BAD-1FE8-020A-347F052470DB}"/>
              </a:ext>
            </a:extLst>
          </p:cNvPr>
          <p:cNvSpPr txBox="1"/>
          <p:nvPr/>
        </p:nvSpPr>
        <p:spPr>
          <a:xfrm>
            <a:off x="156867" y="1210782"/>
            <a:ext cx="161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Learning rate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B237D-2F36-4A39-2E10-C57A8438BAC7}"/>
              </a:ext>
            </a:extLst>
          </p:cNvPr>
          <p:cNvSpPr txBox="1"/>
          <p:nvPr/>
        </p:nvSpPr>
        <p:spPr>
          <a:xfrm>
            <a:off x="7861034" y="4500454"/>
            <a:ext cx="105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Epochs</a:t>
            </a:r>
            <a:endParaRPr lang="ko-KR" altLang="en-US" dirty="0"/>
          </a:p>
        </p:txBody>
      </p:sp>
      <p:sp>
        <p:nvSpPr>
          <p:cNvPr id="13" name="원호 12">
            <a:extLst>
              <a:ext uri="{FF2B5EF4-FFF2-40B4-BE49-F238E27FC236}">
                <a16:creationId xmlns:a16="http://schemas.microsoft.com/office/drawing/2014/main" id="{A18CEC99-10BF-3AA3-0011-200646CFED3C}"/>
              </a:ext>
            </a:extLst>
          </p:cNvPr>
          <p:cNvSpPr/>
          <p:nvPr/>
        </p:nvSpPr>
        <p:spPr>
          <a:xfrm>
            <a:off x="-47827" y="1958882"/>
            <a:ext cx="3638471" cy="5176499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9ED62F6C-CEF8-15C2-F966-3BEB7C54CA16}"/>
              </a:ext>
            </a:extLst>
          </p:cNvPr>
          <p:cNvSpPr/>
          <p:nvPr/>
        </p:nvSpPr>
        <p:spPr>
          <a:xfrm>
            <a:off x="1771408" y="1991403"/>
            <a:ext cx="3638471" cy="5176499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8FC00F-D1CB-CF19-4EF3-902BD493E876}"/>
              </a:ext>
            </a:extLst>
          </p:cNvPr>
          <p:cNvCxnSpPr>
            <a:cxnSpLocks/>
          </p:cNvCxnSpPr>
          <p:nvPr/>
        </p:nvCxnSpPr>
        <p:spPr>
          <a:xfrm>
            <a:off x="3596381" y="1989490"/>
            <a:ext cx="0" cy="25595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호 24">
            <a:extLst>
              <a:ext uri="{FF2B5EF4-FFF2-40B4-BE49-F238E27FC236}">
                <a16:creationId xmlns:a16="http://schemas.microsoft.com/office/drawing/2014/main" id="{CF10F0B8-0996-F978-B4E7-4BA94BF38447}"/>
              </a:ext>
            </a:extLst>
          </p:cNvPr>
          <p:cNvSpPr/>
          <p:nvPr/>
        </p:nvSpPr>
        <p:spPr>
          <a:xfrm>
            <a:off x="3590643" y="1991402"/>
            <a:ext cx="3638471" cy="5176499"/>
          </a:xfrm>
          <a:prstGeom prst="arc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AA09B37-44DA-95D8-A33E-D8F828BFF9A9}"/>
              </a:ext>
            </a:extLst>
          </p:cNvPr>
          <p:cNvCxnSpPr>
            <a:cxnSpLocks/>
          </p:cNvCxnSpPr>
          <p:nvPr/>
        </p:nvCxnSpPr>
        <p:spPr>
          <a:xfrm>
            <a:off x="5415616" y="1989489"/>
            <a:ext cx="0" cy="25595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8E664-325B-A851-FA32-A3F03F8E8A53}"/>
              </a:ext>
            </a:extLst>
          </p:cNvPr>
          <p:cNvSpPr txBox="1"/>
          <p:nvPr/>
        </p:nvSpPr>
        <p:spPr>
          <a:xfrm>
            <a:off x="1244389" y="1768413"/>
            <a:ext cx="64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0.05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B5FD1-79C4-28EF-356F-BDA8716FA42E}"/>
              </a:ext>
            </a:extLst>
          </p:cNvPr>
          <p:cNvSpPr txBox="1"/>
          <p:nvPr/>
        </p:nvSpPr>
        <p:spPr>
          <a:xfrm>
            <a:off x="1519857" y="4364380"/>
            <a:ext cx="285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67712D-F815-374D-4A7C-54A26FF57AE0}"/>
              </a:ext>
            </a:extLst>
          </p:cNvPr>
          <p:cNvSpPr txBox="1"/>
          <p:nvPr/>
        </p:nvSpPr>
        <p:spPr>
          <a:xfrm>
            <a:off x="3399345" y="4500454"/>
            <a:ext cx="44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4170C1-1336-C1CD-106F-F1D01871D6CF}"/>
              </a:ext>
            </a:extLst>
          </p:cNvPr>
          <p:cNvSpPr txBox="1"/>
          <p:nvPr/>
        </p:nvSpPr>
        <p:spPr>
          <a:xfrm>
            <a:off x="5121532" y="4500454"/>
            <a:ext cx="57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6FA24-B9C9-C524-DFF5-C04540E7F829}"/>
              </a:ext>
            </a:extLst>
          </p:cNvPr>
          <p:cNvSpPr txBox="1"/>
          <p:nvPr/>
        </p:nvSpPr>
        <p:spPr>
          <a:xfrm>
            <a:off x="6940766" y="4500454"/>
            <a:ext cx="57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150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65A4771-BAEE-DF4F-F242-E250F567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17" y="5194928"/>
            <a:ext cx="4982270" cy="60015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0D3112A-EF73-AEBF-47FD-1B848FF247C6}"/>
              </a:ext>
            </a:extLst>
          </p:cNvPr>
          <p:cNvSpPr txBox="1"/>
          <p:nvPr/>
        </p:nvSpPr>
        <p:spPr>
          <a:xfrm>
            <a:off x="604941" y="5793621"/>
            <a:ext cx="10555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링크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https://openreview.net/pdf?id=Skq89Scxx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86B01-B9BA-28BC-82C4-00579C31E747}"/>
                  </a:ext>
                </a:extLst>
              </p:cNvPr>
              <p:cNvSpPr txBox="1"/>
              <p:nvPr/>
            </p:nvSpPr>
            <p:spPr>
              <a:xfrm>
                <a:off x="7403197" y="1580114"/>
                <a:ext cx="4878075" cy="2620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Epoch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 err="1"/>
                  <a:t>lr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주기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lr</a:t>
                </a:r>
                <a:r>
                  <a:rPr lang="ko-KR" altLang="en-US" dirty="0"/>
                  <a:t>의 최저 값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주기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lr</a:t>
                </a:r>
                <a:r>
                  <a:rPr lang="ko-KR" altLang="en-US" dirty="0"/>
                  <a:t>의 최고 값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𝑐𝑢𝑟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마지막 </a:t>
                </a:r>
                <a:r>
                  <a:rPr lang="en-US" altLang="ko-KR" dirty="0"/>
                  <a:t>restart </a:t>
                </a:r>
                <a:r>
                  <a:rPr lang="ko-KR" altLang="en-US" dirty="0"/>
                  <a:t>이후 수행된 </a:t>
                </a:r>
                <a:r>
                  <a:rPr lang="en-US" altLang="ko-KR" dirty="0"/>
                  <a:t>epoch </a:t>
                </a:r>
                <a:r>
                  <a:rPr lang="ko-KR" altLang="en-US" dirty="0"/>
                  <a:t>수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주기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수행되어야 하는 </a:t>
                </a:r>
                <a:r>
                  <a:rPr lang="en-US" altLang="ko-KR" dirty="0"/>
                  <a:t>epoch </a:t>
                </a:r>
                <a:r>
                  <a:rPr lang="ko-KR" altLang="en-US" dirty="0"/>
                  <a:t>수</a:t>
                </a:r>
                <a:endParaRPr lang="en-US" altLang="ko-KR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D086B01-B9BA-28BC-82C4-00579C31E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197" y="1580114"/>
                <a:ext cx="4878075" cy="2620526"/>
              </a:xfrm>
              <a:prstGeom prst="rect">
                <a:avLst/>
              </a:prstGeom>
              <a:blipFill>
                <a:blip r:embed="rId4"/>
                <a:stretch>
                  <a:fillRect t="-1163" b="-25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69FDE9E-78B4-6A83-79AE-5EF5D39CD46D}"/>
              </a:ext>
            </a:extLst>
          </p:cNvPr>
          <p:cNvCxnSpPr>
            <a:stCxn id="44" idx="2"/>
            <a:endCxn id="42" idx="3"/>
          </p:cNvCxnSpPr>
          <p:nvPr/>
        </p:nvCxnSpPr>
        <p:spPr>
          <a:xfrm rot="5400000">
            <a:off x="8114127" y="3766900"/>
            <a:ext cx="1294368" cy="216184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802D1E-0C88-1BCF-0562-0633AF4CA90B}"/>
                  </a:ext>
                </a:extLst>
              </p:cNvPr>
              <p:cNvSpPr txBox="1"/>
              <p:nvPr/>
            </p:nvSpPr>
            <p:spPr>
              <a:xfrm>
                <a:off x="6974691" y="2835023"/>
                <a:ext cx="3711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802D1E-0C88-1BCF-0562-0633AF4CA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691" y="2835023"/>
                <a:ext cx="3711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2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5371251" y="3136612"/>
            <a:ext cx="1449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200" dirty="0" err="1"/>
              <a:t>RepAn</a:t>
            </a:r>
            <a:endParaRPr kumimoji="1"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3783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F66D25D-F351-AC75-E6A2-F1B412827957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RepAn</a:t>
            </a:r>
            <a:r>
              <a:rPr lang="en-US" altLang="ko-KR" dirty="0"/>
              <a:t>: Enhanced Annealing through Re-parameterization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803892" y="754054"/>
            <a:ext cx="8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RepAn</a:t>
            </a:r>
            <a:endParaRPr lang="ko-KR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3C8731-8289-1036-D3AF-79932C582377}"/>
              </a:ext>
            </a:extLst>
          </p:cNvPr>
          <p:cNvSpPr txBox="1"/>
          <p:nvPr/>
        </p:nvSpPr>
        <p:spPr>
          <a:xfrm>
            <a:off x="1099302" y="2690336"/>
            <a:ext cx="110926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arenR"/>
            </a:pPr>
            <a:r>
              <a:rPr lang="ko-KR" altLang="en-US" dirty="0"/>
              <a:t>기존의 </a:t>
            </a:r>
            <a:r>
              <a:rPr lang="en-US" altLang="ko-KR" dirty="0"/>
              <a:t>Simulated Annealing</a:t>
            </a:r>
            <a:r>
              <a:rPr lang="ko-KR" altLang="en-US" dirty="0"/>
              <a:t>은 각 주기에서 구별하는 특징을 다음 주기에 상속하는 것을 방해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ko-KR" altLang="en-US" dirty="0"/>
              <a:t>이는 각 주기의 상관관계를 간과하고</a:t>
            </a:r>
            <a:r>
              <a:rPr lang="en-US" altLang="ko-KR" dirty="0"/>
              <a:t>, </a:t>
            </a:r>
            <a:r>
              <a:rPr lang="ko-KR" altLang="en-US" dirty="0"/>
              <a:t>점진적 학습의 가능성을 무시한 것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endParaRPr lang="en-US" altLang="ko-KR" dirty="0"/>
          </a:p>
          <a:p>
            <a:pPr marL="342900" indent="-342900">
              <a:buAutoNum type="arabicParenR" startAt="2"/>
            </a:pPr>
            <a:r>
              <a:rPr lang="en-US" altLang="ko-KR" dirty="0">
                <a:solidFill>
                  <a:srgbClr val="FF0000"/>
                </a:solidFill>
              </a:rPr>
              <a:t>Simulated Annealing</a:t>
            </a:r>
            <a:r>
              <a:rPr lang="ko-KR" altLang="en-US" dirty="0">
                <a:solidFill>
                  <a:srgbClr val="FF0000"/>
                </a:solidFill>
              </a:rPr>
              <a:t>의 기법을 활용하고 있기 때문에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훈련 시간 감소의 효과도 일으킴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087FC-AA17-3F2C-152F-3D79D7E764A8}"/>
              </a:ext>
            </a:extLst>
          </p:cNvPr>
          <p:cNvSpPr txBox="1"/>
          <p:nvPr/>
        </p:nvSpPr>
        <p:spPr>
          <a:xfrm>
            <a:off x="806868" y="1614473"/>
            <a:ext cx="2291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r>
              <a:rPr lang="ko-KR" altLang="en-US" dirty="0"/>
              <a:t>이 나온 이유</a:t>
            </a:r>
          </a:p>
        </p:txBody>
      </p:sp>
    </p:spTree>
    <p:extLst>
      <p:ext uri="{BB962C8B-B14F-4D97-AF65-F5344CB8AC3E}">
        <p14:creationId xmlns:p14="http://schemas.microsoft.com/office/powerpoint/2010/main" val="286102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F324CB-24AA-E811-C790-30D92E5DE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693" y="490401"/>
            <a:ext cx="6460614" cy="5877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900604-1412-534F-0A5E-0590D26F4155}"/>
              </a:ext>
            </a:extLst>
          </p:cNvPr>
          <p:cNvSpPr txBox="1"/>
          <p:nvPr/>
        </p:nvSpPr>
        <p:spPr>
          <a:xfrm>
            <a:off x="0" y="0"/>
            <a:ext cx="9932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RepAn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 err="1"/>
              <a:t>RepAn</a:t>
            </a:r>
            <a:r>
              <a:rPr lang="en-US" altLang="ko-KR" dirty="0"/>
              <a:t>: Enhanced Annealing through Re-parameterization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335966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9075</TotalTime>
  <Words>558</Words>
  <Application>Microsoft Office PowerPoint</Application>
  <PresentationFormat>와이드스크린</PresentationFormat>
  <Paragraphs>117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인국 여</cp:lastModifiedBy>
  <cp:revision>390</cp:revision>
  <dcterms:created xsi:type="dcterms:W3CDTF">2024-01-26T03:24:43Z</dcterms:created>
  <dcterms:modified xsi:type="dcterms:W3CDTF">2024-08-08T10:20:37Z</dcterms:modified>
</cp:coreProperties>
</file>