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725" r:id="rId4"/>
    <p:sldId id="283" r:id="rId5"/>
    <p:sldId id="288" r:id="rId6"/>
    <p:sldId id="286" r:id="rId7"/>
    <p:sldId id="287" r:id="rId8"/>
    <p:sldId id="289" r:id="rId9"/>
    <p:sldId id="724" r:id="rId10"/>
    <p:sldId id="726" r:id="rId11"/>
    <p:sldId id="269" r:id="rId12"/>
    <p:sldId id="270" r:id="rId13"/>
    <p:sldId id="271" r:id="rId14"/>
    <p:sldId id="272" r:id="rId15"/>
    <p:sldId id="720" r:id="rId16"/>
    <p:sldId id="721" r:id="rId17"/>
    <p:sldId id="722" r:id="rId18"/>
    <p:sldId id="72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2DE"/>
    <a:srgbClr val="F2F7FC"/>
    <a:srgbClr val="A1B1C5"/>
    <a:srgbClr val="002C62"/>
    <a:srgbClr val="DC6312"/>
    <a:srgbClr val="0066CC"/>
    <a:srgbClr val="C55A11"/>
    <a:srgbClr val="833C0B"/>
    <a:srgbClr val="CC99FF"/>
    <a:srgbClr val="21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5383" autoAdjust="0"/>
  </p:normalViewPr>
  <p:slideViewPr>
    <p:cSldViewPr snapToGrid="0">
      <p:cViewPr>
        <p:scale>
          <a:sx n="61" d="100"/>
          <a:sy n="61" d="100"/>
        </p:scale>
        <p:origin x="1723" y="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6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8C1F-FE6B-45EF-B585-0902C26D0E5F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E66A-22D1-4F83-A2AF-361982848D54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CA1A-AACA-43F6-BCEC-C59361F3BE83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CA34-B47D-40C4-ABC0-18B01092FAB2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DC28-4E5F-4ECA-AD29-A1248C380973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883B-4E84-433D-9BAE-CE107EBE2E62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437A-B147-4471-8E40-6B432589D3C0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5CCC-71C9-4199-82A3-82DA01683BD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B19-E858-4833-BEC6-714582D0D01D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35F6-D677-44B8-916C-EEFFAA9B06D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5196-8C0C-4F72-B77F-1A66668E90D3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671E-E26C-4B33-9818-BCF7D78D5D13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278-024-00981-7" TargetMode="External"/><Relationship Id="rId2" Type="http://schemas.openxmlformats.org/officeDocument/2006/relationships/hyperlink" Target="https://www.nature.com/articles/s41467-024-44824-z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4907" y="5004758"/>
            <a:ext cx="4789754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</a:rPr>
              <a:t>이수현 컴퓨터공학과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0752"/>
            <a:ext cx="1189445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SAM Model Architecture(2)  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542952" y="5004758"/>
            <a:ext cx="45719" cy="423276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B982A-000E-836B-A4A2-C6607151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DE50F-FCBC-F6AA-029D-77C7729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1B5EE-D917-2A27-26B8-6CE304F0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MedSAM</a:t>
            </a:r>
            <a:r>
              <a:rPr lang="en-US" altLang="ko-KR" dirty="0"/>
              <a:t> </a:t>
            </a:r>
            <a:r>
              <a:rPr lang="ko-KR" altLang="en-US" dirty="0"/>
              <a:t>발전</a:t>
            </a:r>
            <a:endParaRPr lang="en-US" altLang="ko-KR" dirty="0"/>
          </a:p>
          <a:p>
            <a:r>
              <a:rPr lang="en-US" altLang="ko-KR" dirty="0"/>
              <a:t>Low Rank SAM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7DF8B-87E0-1813-1E6D-DC9B54D0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7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9C140-F697-785A-6AFB-607484DE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 medical images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CEB3B-7ADA-AD0D-8569-848B894B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71" y="1019380"/>
            <a:ext cx="10515600" cy="312983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SAM </a:t>
            </a:r>
            <a:r>
              <a:rPr lang="ko-KR" altLang="en-US" sz="2000" dirty="0"/>
              <a:t>장점</a:t>
            </a:r>
            <a:endParaRPr lang="en-US" altLang="ko-KR" sz="2000" dirty="0"/>
          </a:p>
          <a:p>
            <a:pPr lvl="1"/>
            <a:r>
              <a:rPr lang="ko-KR" altLang="en-US" sz="1600" dirty="0"/>
              <a:t>특정 이미지 유형에 국한되지 않고 모든 이미지를 다룰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프롬프트를 통해 정확한 분할을 수행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기존 모델들이 제한적이었던 작업</a:t>
            </a:r>
            <a:r>
              <a:rPr lang="en-US" altLang="ko-KR" sz="1600" dirty="0"/>
              <a:t>(</a:t>
            </a:r>
            <a:r>
              <a:rPr lang="ko-KR" altLang="en-US" sz="1600" dirty="0"/>
              <a:t>제로 샷 및 </a:t>
            </a:r>
            <a:r>
              <a:rPr lang="ko-KR" altLang="en-US" sz="1600" dirty="0" err="1"/>
              <a:t>퓨샷</a:t>
            </a:r>
            <a:r>
              <a:rPr lang="ko-KR" altLang="en-US" sz="1600" dirty="0"/>
              <a:t> 학습</a:t>
            </a:r>
            <a:r>
              <a:rPr lang="en-US" altLang="ko-KR" sz="1600" dirty="0"/>
              <a:t>)</a:t>
            </a:r>
            <a:r>
              <a:rPr lang="ko-KR" altLang="en-US" sz="1600" dirty="0"/>
              <a:t>이 필요한 환경에서 탁월한 성능을 발휘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SAM </a:t>
            </a:r>
            <a:r>
              <a:rPr lang="ko-KR" altLang="en-US" sz="2000" dirty="0"/>
              <a:t>단점</a:t>
            </a:r>
            <a:endParaRPr lang="en-US" altLang="ko-KR" sz="2000" dirty="0"/>
          </a:p>
          <a:p>
            <a:pPr lvl="1"/>
            <a:r>
              <a:rPr lang="ko-KR" altLang="en-US" sz="1600" dirty="0"/>
              <a:t>난소 종양 세분화와 같은 일부 데이터셋에서 우수한 성능을 보였지만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시나리오에서는 충분히 만족스러운 성능을 보이지 않음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프롬프트 유형에 따라 성능이 달라지는 한계를 가짐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특히 </a:t>
            </a:r>
            <a:r>
              <a:rPr lang="en-US" altLang="ko-KR" sz="1400" dirty="0"/>
              <a:t>Point </a:t>
            </a:r>
            <a:r>
              <a:rPr lang="ko-KR" altLang="en-US" sz="1400" dirty="0"/>
              <a:t>프롬프트보다 </a:t>
            </a:r>
            <a:r>
              <a:rPr lang="en-US" altLang="ko-KR" sz="1400" dirty="0"/>
              <a:t>Box </a:t>
            </a:r>
            <a:r>
              <a:rPr lang="ko-KR" altLang="en-US" sz="1400" dirty="0"/>
              <a:t>프롬프트에서 더 나은 결과를 보임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 프롬프트 최적화가 필요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그림</a:t>
            </a:r>
            <a:r>
              <a:rPr lang="en-US" altLang="ko-KR" sz="1400" dirty="0"/>
              <a:t>)</a:t>
            </a:r>
            <a:endParaRPr lang="en-US" altLang="ko-KR" sz="1200" dirty="0"/>
          </a:p>
          <a:p>
            <a:pPr lvl="1"/>
            <a:r>
              <a:rPr lang="ko-KR" altLang="en-US" sz="1600" dirty="0"/>
              <a:t>의료 영상에서 자주 발생하는 약한 경계 또는 낮은 명암 대비를 가진 대상에 대해 과도 또는 미세분화 오류 빈번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73754A-AF1C-1933-A343-A5FA4716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EA9CB9-3D6C-163B-5FE9-732E16969060}"/>
              </a:ext>
            </a:extLst>
          </p:cNvPr>
          <p:cNvGrpSpPr/>
          <p:nvPr/>
        </p:nvGrpSpPr>
        <p:grpSpPr>
          <a:xfrm>
            <a:off x="4482777" y="3896473"/>
            <a:ext cx="2538187" cy="2785084"/>
            <a:chOff x="2486098" y="4012688"/>
            <a:chExt cx="2538187" cy="27850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A1F154-9928-70DB-2315-9DA400F89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6098" y="4088985"/>
              <a:ext cx="1446343" cy="270878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6B99B8B-8E35-CB41-EEC4-B9EB6A79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50" t="-5" r="4367" b="2193"/>
            <a:stretch/>
          </p:blipFill>
          <p:spPr>
            <a:xfrm>
              <a:off x="3932441" y="4012688"/>
              <a:ext cx="1091843" cy="143069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933B4A7-1C91-B8BC-E439-FDE1D772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1" r="68085" b="5300"/>
            <a:stretch/>
          </p:blipFill>
          <p:spPr>
            <a:xfrm>
              <a:off x="3932441" y="5443379"/>
              <a:ext cx="1091844" cy="1301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61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BEB0A-900D-BC21-6226-8D6570BF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 medical images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57A73-F16F-EFE7-7E17-6BAA74D6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703D6-6A43-2C9D-0688-78942F73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62" y="1075886"/>
            <a:ext cx="4711942" cy="173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57BB22-1667-6905-76ED-87469B899BC7}"/>
              </a:ext>
            </a:extLst>
          </p:cNvPr>
          <p:cNvSpPr txBox="1"/>
          <p:nvPr/>
        </p:nvSpPr>
        <p:spPr>
          <a:xfrm>
            <a:off x="5029009" y="2445221"/>
            <a:ext cx="230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결핵 흉부 </a:t>
            </a:r>
            <a:r>
              <a:rPr lang="en-US" altLang="ko-KR" dirty="0"/>
              <a:t>X-ray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1CF6FC-866B-7CA4-29D0-9D321AFA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62" y="2868678"/>
            <a:ext cx="4667490" cy="1739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1968CB-4C15-F390-EDCF-666FEDAC5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1" y="4608667"/>
            <a:ext cx="4692891" cy="1771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9218F4-2A90-D651-1D57-E2965A543ECA}"/>
              </a:ext>
            </a:extLst>
          </p:cNvPr>
          <p:cNvSpPr txBox="1"/>
          <p:nvPr/>
        </p:nvSpPr>
        <p:spPr>
          <a:xfrm>
            <a:off x="5029010" y="4191704"/>
            <a:ext cx="230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난소 종양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831F3-D343-D7DD-AA82-CAADDFD3615F}"/>
              </a:ext>
            </a:extLst>
          </p:cNvPr>
          <p:cNvSpPr txBox="1"/>
          <p:nvPr/>
        </p:nvSpPr>
        <p:spPr>
          <a:xfrm>
            <a:off x="5068738" y="5940714"/>
            <a:ext cx="230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임상 간 </a:t>
            </a:r>
            <a:r>
              <a:rPr lang="en-US" altLang="ko-KR" dirty="0"/>
              <a:t>CT</a:t>
            </a: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70229-A21D-C6A1-ABF5-33C704DB175E}"/>
              </a:ext>
            </a:extLst>
          </p:cNvPr>
          <p:cNvSpPr txBox="1"/>
          <p:nvPr/>
        </p:nvSpPr>
        <p:spPr>
          <a:xfrm>
            <a:off x="7158245" y="1031851"/>
            <a:ext cx="43125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DSC(Dice</a:t>
            </a:r>
            <a:r>
              <a:rPr lang="ko-KR" altLang="en-US" dirty="0"/>
              <a:t> </a:t>
            </a:r>
            <a:r>
              <a:rPr lang="en-US" altLang="ko-KR" dirty="0"/>
              <a:t>similarity</a:t>
            </a:r>
            <a:r>
              <a:rPr lang="ko-KR" altLang="en-US" dirty="0"/>
              <a:t> </a:t>
            </a:r>
            <a:r>
              <a:rPr lang="en-US" altLang="ko-KR" dirty="0"/>
              <a:t>Coefficient)</a:t>
            </a:r>
          </a:p>
          <a:p>
            <a:r>
              <a:rPr lang="en-US" altLang="ko-KR" sz="1600" dirty="0"/>
              <a:t>- DSC</a:t>
            </a:r>
            <a:r>
              <a:rPr lang="ko-KR" altLang="en-US" sz="1600" dirty="0"/>
              <a:t>는 두 집합 간의 유사도를 측정하는 지표입니다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모델이 예측한 결과</a:t>
            </a:r>
            <a:r>
              <a:rPr lang="en-US" altLang="ko-KR" sz="1600" dirty="0"/>
              <a:t>(S)</a:t>
            </a:r>
            <a:r>
              <a:rPr lang="ko-KR" altLang="en-US" sz="1600" dirty="0"/>
              <a:t>와 실제 정답</a:t>
            </a:r>
            <a:r>
              <a:rPr lang="en-US" altLang="ko-KR" sz="1600" dirty="0"/>
              <a:t>(Ground truth) </a:t>
            </a:r>
            <a:r>
              <a:rPr lang="ko-KR" altLang="en-US" sz="1600" dirty="0"/>
              <a:t>간의 영역 겹침 정도를 평가하는 데 널리 사용됩니다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60AF9DF-AF29-AFF4-3C34-C56B6AE77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758" y="2554315"/>
            <a:ext cx="2498072" cy="7762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A0FC77-348C-7EB8-5CC2-6FDFEBB54B8D}"/>
              </a:ext>
            </a:extLst>
          </p:cNvPr>
          <p:cNvSpPr txBox="1"/>
          <p:nvPr/>
        </p:nvSpPr>
        <p:spPr>
          <a:xfrm>
            <a:off x="7158245" y="3479127"/>
            <a:ext cx="43125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HD95(95% </a:t>
            </a:r>
            <a:r>
              <a:rPr lang="en-US" altLang="ko-KR" dirty="0" err="1"/>
              <a:t>Hausdorff</a:t>
            </a:r>
            <a:r>
              <a:rPr lang="en-US" altLang="ko-KR" dirty="0"/>
              <a:t> Distance)</a:t>
            </a:r>
          </a:p>
          <a:p>
            <a:r>
              <a:rPr lang="en-US" altLang="ko-KR" sz="1600" dirty="0"/>
              <a:t>-</a:t>
            </a:r>
            <a:r>
              <a:rPr lang="en-US" altLang="ko-KR" sz="1600" dirty="0" err="1"/>
              <a:t>Hausdorff</a:t>
            </a:r>
            <a:r>
              <a:rPr lang="en-US" altLang="ko-KR" sz="1600" dirty="0"/>
              <a:t> Distance</a:t>
            </a:r>
            <a:r>
              <a:rPr lang="ko-KR" altLang="en-US" sz="1600" dirty="0"/>
              <a:t>는 두 집합 간의 가장 먼 거리를 측정합니다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한 집합의 경계 점에서 다른 집합의 경계 점까지의 최대 최소 거리를 계산합니다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33F831D-D3A9-38E6-89B0-7B6785E30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758" y="5080728"/>
            <a:ext cx="3070149" cy="85998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4E18FD-EF96-7809-14AA-871155FC20BF}"/>
              </a:ext>
            </a:extLst>
          </p:cNvPr>
          <p:cNvSpPr/>
          <p:nvPr/>
        </p:nvSpPr>
        <p:spPr>
          <a:xfrm>
            <a:off x="371661" y="2445221"/>
            <a:ext cx="4737343" cy="375826"/>
          </a:xfrm>
          <a:prstGeom prst="roundRect">
            <a:avLst/>
          </a:prstGeom>
          <a:solidFill>
            <a:srgbClr val="C9D2DE">
              <a:alpha val="27000"/>
            </a:srgbClr>
          </a:solidFill>
          <a:ln>
            <a:solidFill>
              <a:srgbClr val="C9D2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02CCEE-F195-69EB-5E0E-131A8656C8EA}"/>
              </a:ext>
            </a:extLst>
          </p:cNvPr>
          <p:cNvSpPr/>
          <p:nvPr/>
        </p:nvSpPr>
        <p:spPr>
          <a:xfrm>
            <a:off x="370935" y="4232841"/>
            <a:ext cx="4737343" cy="375826"/>
          </a:xfrm>
          <a:prstGeom prst="roundRect">
            <a:avLst/>
          </a:prstGeom>
          <a:solidFill>
            <a:srgbClr val="C9D2DE">
              <a:alpha val="27000"/>
            </a:srgbClr>
          </a:solidFill>
          <a:ln>
            <a:solidFill>
              <a:srgbClr val="C9D2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FBA73F-BC8A-6FEB-00C2-F2CE741E61F5}"/>
              </a:ext>
            </a:extLst>
          </p:cNvPr>
          <p:cNvSpPr/>
          <p:nvPr/>
        </p:nvSpPr>
        <p:spPr>
          <a:xfrm>
            <a:off x="349434" y="5969401"/>
            <a:ext cx="4737343" cy="375826"/>
          </a:xfrm>
          <a:prstGeom prst="roundRect">
            <a:avLst/>
          </a:prstGeom>
          <a:solidFill>
            <a:srgbClr val="C9D2DE">
              <a:alpha val="27000"/>
            </a:srgbClr>
          </a:solidFill>
          <a:ln>
            <a:solidFill>
              <a:srgbClr val="C9D2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4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484E5-39AE-BCD7-B605-CE5766B6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MedSAM</a:t>
            </a:r>
            <a:r>
              <a:rPr lang="en-US" altLang="ko-KR" sz="2200" dirty="0"/>
              <a:t>(Jan, 2024)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3D560-C8A9-1D46-606B-DA2204A6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19" y="1039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MedSAM</a:t>
            </a:r>
            <a:r>
              <a:rPr lang="ko-KR" altLang="en-US" sz="1800" dirty="0"/>
              <a:t>은 </a:t>
            </a:r>
            <a:r>
              <a:rPr lang="en-US" altLang="ko-KR" sz="1800" dirty="0"/>
              <a:t>SAM</a:t>
            </a:r>
            <a:r>
              <a:rPr lang="ko-KR" altLang="en-US" sz="1800" dirty="0"/>
              <a:t>의 모델 구조를 기반으로 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훈련 데이터셋이 의료 영상 데이터로 변경되었고</a:t>
            </a:r>
            <a:r>
              <a:rPr lang="en-US" altLang="ko-KR" sz="1800" dirty="0"/>
              <a:t>, </a:t>
            </a:r>
            <a:r>
              <a:rPr lang="ko-KR" altLang="en-US" sz="1800" dirty="0"/>
              <a:t>의료 도메인에 맞게 최적화 되었습니다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장점</a:t>
            </a:r>
            <a:endParaRPr lang="en-US" altLang="ko-KR" sz="1800" dirty="0"/>
          </a:p>
          <a:p>
            <a:pPr lvl="1"/>
            <a:r>
              <a:rPr lang="ko-KR" altLang="en-US" sz="1600" dirty="0"/>
              <a:t>다양한 작업에서 전문가 모델</a:t>
            </a:r>
            <a:r>
              <a:rPr lang="en-US" altLang="ko-KR" sz="1600" dirty="0"/>
              <a:t>(U-Net, DeepLabV3+)</a:t>
            </a:r>
            <a:r>
              <a:rPr lang="ko-KR" altLang="en-US" sz="1600" dirty="0"/>
              <a:t>을 뛰어넘는 범용적 성능</a:t>
            </a:r>
            <a:endParaRPr lang="en-US" altLang="ko-KR" sz="1600" dirty="0"/>
          </a:p>
          <a:p>
            <a:pPr lvl="2"/>
            <a:r>
              <a:rPr lang="en-US" altLang="ko-KR" sz="1400" dirty="0"/>
              <a:t>(ex) CT</a:t>
            </a:r>
            <a:r>
              <a:rPr lang="ko-KR" altLang="en-US" sz="1400" dirty="0"/>
              <a:t>에서 간암을 분석할 때</a:t>
            </a:r>
            <a:r>
              <a:rPr lang="en-US" altLang="ko-KR" sz="1400" dirty="0"/>
              <a:t>, </a:t>
            </a:r>
            <a:r>
              <a:rPr lang="ko-KR" altLang="en-US" sz="1400" dirty="0"/>
              <a:t>특정 종양 세분화와 간 전체 세분화 간의 요구사항이 다름</a:t>
            </a:r>
            <a:endParaRPr lang="en-US" altLang="ko-KR" sz="1400" dirty="0"/>
          </a:p>
          <a:p>
            <a:pPr lvl="1"/>
            <a:r>
              <a:rPr lang="ko-KR" altLang="en-US" sz="1600" dirty="0"/>
              <a:t>경계가 약하거나 명확하지 않은 목표물에서도 정확한 세분화 수행</a:t>
            </a:r>
            <a:endParaRPr lang="en-US" altLang="ko-KR" sz="1600" dirty="0"/>
          </a:p>
          <a:p>
            <a:pPr lvl="1"/>
            <a:r>
              <a:rPr lang="ko-KR" altLang="en-US" sz="1600" dirty="0"/>
              <a:t>새로운 데이터셋 및 </a:t>
            </a:r>
            <a:r>
              <a:rPr lang="ko-KR" altLang="en-US" sz="1600" dirty="0" err="1"/>
              <a:t>모달리티에</a:t>
            </a:r>
            <a:r>
              <a:rPr lang="ko-KR" altLang="en-US" sz="1600" dirty="0"/>
              <a:t> 대해 강력한 일반화 성능</a:t>
            </a:r>
            <a:endParaRPr lang="en-US" altLang="ko-KR" sz="1600" dirty="0"/>
          </a:p>
          <a:p>
            <a:pPr lvl="2"/>
            <a:r>
              <a:rPr lang="en-US" altLang="ko-KR" sz="1400" dirty="0"/>
              <a:t>CT</a:t>
            </a:r>
            <a:r>
              <a:rPr lang="ko-KR" altLang="en-US" sz="1400" dirty="0"/>
              <a:t>와 </a:t>
            </a:r>
            <a:r>
              <a:rPr lang="en-US" altLang="ko-KR" sz="1400" dirty="0"/>
              <a:t>MRI</a:t>
            </a:r>
            <a:r>
              <a:rPr lang="ko-KR" altLang="en-US" sz="1400" dirty="0"/>
              <a:t>는 </a:t>
            </a:r>
            <a:r>
              <a:rPr lang="en-US" altLang="ko-KR" sz="1400" dirty="0"/>
              <a:t>3D </a:t>
            </a:r>
            <a:r>
              <a:rPr lang="ko-KR" altLang="en-US" sz="1400" dirty="0"/>
              <a:t>영상을 생성하여 깊이 정보를 포함</a:t>
            </a:r>
            <a:r>
              <a:rPr lang="en-US" altLang="ko-KR" sz="1400" dirty="0"/>
              <a:t>, </a:t>
            </a:r>
            <a:r>
              <a:rPr lang="ko-KR" altLang="en-US" sz="1400" dirty="0"/>
              <a:t>정밀한 </a:t>
            </a:r>
            <a:r>
              <a:rPr lang="en-US" altLang="ko-KR" sz="1400" dirty="0"/>
              <a:t>3</a:t>
            </a:r>
            <a:r>
              <a:rPr lang="ko-KR" altLang="en-US" sz="1400" dirty="0"/>
              <a:t>차원 세분화가 가능</a:t>
            </a:r>
            <a:endParaRPr lang="en-US" altLang="ko-KR" sz="1400" dirty="0"/>
          </a:p>
          <a:p>
            <a:pPr lvl="2"/>
            <a:r>
              <a:rPr lang="en-US" altLang="ko-KR" sz="1400" dirty="0"/>
              <a:t>X-ray</a:t>
            </a:r>
            <a:r>
              <a:rPr lang="ko-KR" altLang="en-US" sz="1400" dirty="0"/>
              <a:t>와 초음파는 </a:t>
            </a:r>
            <a:r>
              <a:rPr lang="en-US" altLang="ko-KR" sz="1400" dirty="0"/>
              <a:t>2D </a:t>
            </a:r>
            <a:r>
              <a:rPr lang="ko-KR" altLang="en-US" sz="1400" dirty="0"/>
              <a:t>영상으로</a:t>
            </a:r>
            <a:r>
              <a:rPr lang="en-US" altLang="ko-KR" sz="1400" dirty="0"/>
              <a:t>, </a:t>
            </a:r>
            <a:r>
              <a:rPr lang="ko-KR" altLang="en-US" sz="1400" dirty="0"/>
              <a:t>주로 단층 정보를 다루기 때문에 다른 처리 방식을 요구</a:t>
            </a:r>
            <a:endParaRPr lang="en-US" altLang="ko-KR" sz="1400" dirty="0"/>
          </a:p>
          <a:p>
            <a:r>
              <a:rPr lang="ko-KR" altLang="en-US" sz="1800" dirty="0"/>
              <a:t>단점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모달리티</a:t>
            </a:r>
            <a:r>
              <a:rPr lang="ko-KR" altLang="en-US" sz="1600" dirty="0"/>
              <a:t> 불균형 및 복잡한 구조 세분화의 어려움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</a:t>
            </a:r>
            <a:r>
              <a:rPr lang="en-US" altLang="ko-KR" sz="1600" dirty="0"/>
              <a:t> fine tuning</a:t>
            </a:r>
            <a:r>
              <a:rPr lang="ko-KR" altLang="en-US" sz="1600" dirty="0"/>
              <a:t>을 통해 극복 가능</a:t>
            </a:r>
            <a:r>
              <a:rPr lang="en-US" altLang="ko-KR" sz="1100" dirty="0"/>
              <a:t>	</a:t>
            </a:r>
          </a:p>
          <a:p>
            <a:pPr lvl="2"/>
            <a:r>
              <a:rPr lang="en-US" altLang="ko-KR" sz="1400" dirty="0"/>
              <a:t>CT,MRI, </a:t>
            </a:r>
            <a:r>
              <a:rPr lang="ko-KR" altLang="en-US" sz="1400" dirty="0"/>
              <a:t>내시경 데이터에 치우쳐 있어 다른 </a:t>
            </a:r>
            <a:r>
              <a:rPr lang="ko-KR" altLang="en-US" sz="1400" dirty="0" err="1"/>
              <a:t>모달리티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유방촬영술</a:t>
            </a:r>
            <a:r>
              <a:rPr lang="en-US" altLang="ko-KR" sz="1400" dirty="0"/>
              <a:t>,</a:t>
            </a:r>
            <a:r>
              <a:rPr lang="ko-KR" altLang="en-US" sz="1400" dirty="0"/>
              <a:t>초음파</a:t>
            </a:r>
            <a:r>
              <a:rPr lang="en-US" altLang="ko-KR" sz="1400" dirty="0"/>
              <a:t>)</a:t>
            </a:r>
            <a:r>
              <a:rPr lang="ko-KR" altLang="en-US" sz="1400" dirty="0"/>
              <a:t>에서 성능 저하 가능성</a:t>
            </a:r>
            <a:endParaRPr lang="en-US" altLang="ko-KR" sz="1400" dirty="0"/>
          </a:p>
          <a:p>
            <a:pPr lvl="2"/>
            <a:r>
              <a:rPr lang="ko-KR" altLang="en-US" sz="1400" dirty="0"/>
              <a:t>혈관 구조 같은 복잡한 가지 구조에 대한 </a:t>
            </a:r>
            <a:r>
              <a:rPr lang="ko-KR" altLang="en-US" sz="1400" dirty="0" err="1"/>
              <a:t>바운딩</a:t>
            </a:r>
            <a:r>
              <a:rPr lang="ko-KR" altLang="en-US" sz="1400" dirty="0"/>
              <a:t> 박스의 모호성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576E7-A7E4-1F58-AABE-1AFC13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07174D-C3AF-E282-A46B-35B2DB1E1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81" y="1467617"/>
            <a:ext cx="3244585" cy="22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8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58CDD-50D3-5EB2-2393-034BCB95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연구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123D5-642E-C669-B973-DCEB75C6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 err="1"/>
              <a:t>모달리티</a:t>
            </a:r>
            <a:r>
              <a:rPr lang="ko-KR" altLang="en-US" sz="2000" dirty="0"/>
              <a:t> 간 전이 학습을 통한 성능 향상</a:t>
            </a:r>
            <a:endParaRPr lang="en-US" altLang="ko-KR" sz="2000" dirty="0"/>
          </a:p>
          <a:p>
            <a:pPr lvl="1"/>
            <a:r>
              <a:rPr lang="ko-KR" altLang="en-US" sz="1800" b="1" dirty="0">
                <a:effectLst/>
              </a:rPr>
              <a:t>다양한 의료 영상 </a:t>
            </a:r>
            <a:r>
              <a:rPr lang="ko-KR" altLang="en-US" sz="1800" b="1" dirty="0" err="1">
                <a:effectLst/>
              </a:rPr>
              <a:t>모달리티</a:t>
            </a:r>
            <a:r>
              <a:rPr lang="en-US" altLang="ko-KR" sz="1800" b="1" dirty="0">
                <a:effectLst/>
              </a:rPr>
              <a:t>(</a:t>
            </a:r>
            <a:r>
              <a:rPr lang="ko-KR" altLang="en-US" sz="1800" b="1" dirty="0">
                <a:effectLst/>
              </a:rPr>
              <a:t>예</a:t>
            </a:r>
            <a:r>
              <a:rPr lang="en-US" altLang="ko-KR" sz="1800" b="1" dirty="0">
                <a:effectLst/>
              </a:rPr>
              <a:t>: PET, SPECT, </a:t>
            </a:r>
            <a:r>
              <a:rPr lang="ko-KR" altLang="en-US" sz="1800" b="1" dirty="0">
                <a:effectLst/>
              </a:rPr>
              <a:t>새로운 초음파 기법 등</a:t>
            </a:r>
            <a:r>
              <a:rPr lang="en-US" altLang="ko-KR" sz="1800" b="1" dirty="0">
                <a:effectLst/>
              </a:rPr>
              <a:t>)</a:t>
            </a:r>
            <a:r>
              <a:rPr lang="ko-KR" altLang="en-US" sz="1800" b="1" dirty="0">
                <a:effectLst/>
              </a:rPr>
              <a:t> 간의 전이 학습 효과 연구 </a:t>
            </a:r>
            <a:endParaRPr lang="en-US" altLang="ko-KR" sz="1800" b="1" dirty="0">
              <a:effectLst/>
            </a:endParaRPr>
          </a:p>
          <a:p>
            <a:pPr lvl="2"/>
            <a:r>
              <a:rPr lang="en-US" altLang="ko-KR" sz="1400" dirty="0" err="1"/>
              <a:t>MedSAM</a:t>
            </a:r>
            <a:r>
              <a:rPr lang="ko-KR" altLang="en-US" sz="1400" dirty="0"/>
              <a:t>이 기존에 훈련되지 않은 </a:t>
            </a:r>
            <a:r>
              <a:rPr lang="ko-KR" altLang="en-US" sz="1400" dirty="0" err="1"/>
              <a:t>모달리티에</a:t>
            </a:r>
            <a:r>
              <a:rPr lang="ko-KR" altLang="en-US" sz="1400" dirty="0"/>
              <a:t> 대해 성능을 확장할 수 있는지 검증</a:t>
            </a:r>
            <a:r>
              <a:rPr lang="en-US" altLang="ko-KR" sz="1400" dirty="0"/>
              <a:t>.</a:t>
            </a:r>
          </a:p>
          <a:p>
            <a:pPr marL="914400" lvl="2" indent="0">
              <a:buNone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약한 경계와 복잡한 구조 처리에 최적화된 모델 개선</a:t>
            </a:r>
            <a:endParaRPr lang="en-US" altLang="ko-KR" sz="2000" dirty="0"/>
          </a:p>
          <a:p>
            <a:pPr lvl="1"/>
            <a:r>
              <a:rPr lang="ko-KR" altLang="en-US" sz="1800" dirty="0"/>
              <a:t>약한 경계 또는 복잡한 가지 구조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혈관</a:t>
            </a:r>
            <a:r>
              <a:rPr lang="en-US" altLang="ko-KR" sz="1800" dirty="0"/>
              <a:t>, </a:t>
            </a:r>
            <a:r>
              <a:rPr lang="ko-KR" altLang="en-US" sz="1800" dirty="0"/>
              <a:t>림프</a:t>
            </a:r>
            <a:r>
              <a:rPr lang="en-US" altLang="ko-KR" sz="1800" dirty="0"/>
              <a:t>, </a:t>
            </a:r>
            <a:r>
              <a:rPr lang="ko-KR" altLang="en-US" sz="1800" dirty="0"/>
              <a:t>신경</a:t>
            </a:r>
            <a:r>
              <a:rPr lang="en-US" altLang="ko-KR" sz="1800" dirty="0"/>
              <a:t>)</a:t>
            </a:r>
            <a:r>
              <a:rPr lang="ko-KR" altLang="en-US" sz="1800" dirty="0"/>
              <a:t>를 처리하기 위해 </a:t>
            </a:r>
            <a:r>
              <a:rPr lang="en-US" altLang="ko-KR" sz="1800" dirty="0" err="1"/>
              <a:t>MedSAM</a:t>
            </a:r>
            <a:r>
              <a:rPr lang="ko-KR" altLang="en-US" sz="1800" dirty="0"/>
              <a:t>의 </a:t>
            </a:r>
            <a:r>
              <a:rPr lang="ko-KR" altLang="en-US" sz="1800" b="1" dirty="0">
                <a:effectLst/>
              </a:rPr>
              <a:t>프롬프트 설계</a:t>
            </a:r>
            <a:r>
              <a:rPr lang="ko-KR" altLang="en-US" sz="1800" dirty="0"/>
              <a:t>를 개선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실시간 임상 응용을 위한 경량화 모델 연구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MedSAM</a:t>
            </a:r>
            <a:r>
              <a:rPr lang="ko-KR" altLang="en-US" sz="1800" dirty="0"/>
              <a:t>의 이미지 인코더를 </a:t>
            </a:r>
            <a:r>
              <a:rPr lang="ko-KR" altLang="en-US" sz="1800" dirty="0" err="1"/>
              <a:t>경량화하여</a:t>
            </a:r>
            <a:r>
              <a:rPr lang="ko-KR" altLang="en-US" sz="1800" dirty="0"/>
              <a:t> </a:t>
            </a:r>
            <a:r>
              <a:rPr lang="ko-KR" altLang="en-US" sz="1800" b="1" dirty="0">
                <a:effectLst/>
              </a:rPr>
              <a:t>모바일 또는 </a:t>
            </a:r>
            <a:r>
              <a:rPr lang="ko-KR" altLang="en-US" sz="1800" b="1" dirty="0" err="1">
                <a:effectLst/>
              </a:rPr>
              <a:t>온디바이스</a:t>
            </a:r>
            <a:r>
              <a:rPr lang="ko-KR" altLang="en-US" sz="1800" b="1" dirty="0">
                <a:effectLst/>
              </a:rPr>
              <a:t> 환경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초음파 스캐너</a:t>
            </a:r>
            <a:r>
              <a:rPr lang="en-US" altLang="ko-KR" sz="1800" dirty="0"/>
              <a:t>, </a:t>
            </a:r>
            <a:r>
              <a:rPr lang="ko-KR" altLang="en-US" sz="1800" dirty="0"/>
              <a:t>휴대용 </a:t>
            </a:r>
            <a:r>
              <a:rPr lang="en-US" altLang="ko-KR" sz="1800" dirty="0"/>
              <a:t>X-ray </a:t>
            </a:r>
            <a:r>
              <a:rPr lang="ko-KR" altLang="en-US" sz="1800" dirty="0"/>
              <a:t>기기</a:t>
            </a:r>
            <a:r>
              <a:rPr lang="en-US" altLang="ko-KR" sz="1800" dirty="0"/>
              <a:t>)</a:t>
            </a:r>
            <a:r>
              <a:rPr lang="ko-KR" altLang="en-US" sz="1800" dirty="0"/>
              <a:t>에서 실시간 적용 가능하도록 개선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FC0E3-CF2A-CEE4-A000-F185F604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017FA-A7F9-03F4-0839-470C87A898E8}"/>
              </a:ext>
            </a:extLst>
          </p:cNvPr>
          <p:cNvSpPr txBox="1"/>
          <p:nvPr/>
        </p:nvSpPr>
        <p:spPr>
          <a:xfrm>
            <a:off x="1135626" y="5761464"/>
            <a:ext cx="99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endParaRPr lang="en-US" altLang="ko-KR" sz="1200" dirty="0"/>
          </a:p>
          <a:p>
            <a:r>
              <a:rPr lang="en-US" altLang="ko-KR" sz="1200" dirty="0"/>
              <a:t>1. Segment anything in medical images (</a:t>
            </a:r>
            <a:r>
              <a:rPr lang="en-US" altLang="ko-KR" sz="1200" dirty="0">
                <a:hlinkClick r:id="rId2"/>
              </a:rPr>
              <a:t>https://www.nature.com/articles/s41467-024-44824-z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2. From CNN to Transformer: A Review of Medical Image Segmentation Model (</a:t>
            </a:r>
            <a:r>
              <a:rPr lang="en-US" altLang="ko-KR" sz="1200" dirty="0">
                <a:hlinkClick r:id="rId3"/>
              </a:rPr>
              <a:t>https://link.springer.com/article/10.1007/s10278-024-00981-7</a:t>
            </a:r>
            <a:r>
              <a:rPr lang="en-US" altLang="ko-KR" sz="1200" dirty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10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4000" dirty="0"/>
              <a:t>Low Rank SAM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074535"/>
            <a:ext cx="10076056" cy="56469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/>
              <a:t>Low Rank Approximation (</a:t>
            </a:r>
            <a:r>
              <a:rPr lang="ko-KR" altLang="en-US" sz="2000" b="1" dirty="0" err="1"/>
              <a:t>저차원</a:t>
            </a:r>
            <a:r>
              <a:rPr lang="ko-KR" altLang="en-US" sz="2000" b="1" dirty="0"/>
              <a:t> 근사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/>
              <a:t>행렬의 주요 패턴이나 정보를 유지하면서 차원을 축소해 데이터의 복잡성을 줄이는 방법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ko-KR" sz="1600" b="1" dirty="0"/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b="1" dirty="0"/>
              <a:t>SVD </a:t>
            </a:r>
            <a:r>
              <a:rPr lang="ko-KR" altLang="en-US" sz="2000" b="1" dirty="0"/>
              <a:t>분해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특잇값</a:t>
            </a:r>
            <a:r>
              <a:rPr lang="ko-KR" altLang="en-US" sz="2000" b="1" dirty="0"/>
              <a:t> 분해</a:t>
            </a:r>
            <a:r>
              <a:rPr lang="en-US" altLang="ko-KR" sz="2000" b="1" dirty="0"/>
              <a:t>, Singular Value Decomposition)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9659-921B-B410-3C7A-3CFDF489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968CEC-1EB9-BE22-D3E8-D0678289EC1F}"/>
                  </a:ext>
                </a:extLst>
              </p:cNvPr>
              <p:cNvSpPr txBox="1"/>
              <p:nvPr/>
            </p:nvSpPr>
            <p:spPr>
              <a:xfrm>
                <a:off x="703647" y="3425311"/>
                <a:ext cx="45020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968CEC-1EB9-BE22-D3E8-D0678289E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47" y="3425311"/>
                <a:ext cx="4502080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55F987-012C-34F0-0FF1-AC79A85809B7}"/>
                  </a:ext>
                </a:extLst>
              </p:cNvPr>
              <p:cNvSpPr txBox="1"/>
              <p:nvPr/>
            </p:nvSpPr>
            <p:spPr>
              <a:xfrm>
                <a:off x="598139" y="4340818"/>
                <a:ext cx="4502080" cy="384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55F987-012C-34F0-0FF1-AC79A858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39" y="4340818"/>
                <a:ext cx="4502080" cy="384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Singular Value Decomposition (SVD), Demystified | by Dr. Roi Yehoshua |  Towards Data Science">
            <a:extLst>
              <a:ext uri="{FF2B5EF4-FFF2-40B4-BE49-F238E27FC236}">
                <a16:creationId xmlns:a16="http://schemas.microsoft.com/office/drawing/2014/main" id="{418EB276-97AB-0925-EB59-1F451C96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74" y="3259659"/>
            <a:ext cx="5866636" cy="16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56C0-2B97-4D91-D421-F2914F8DB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946DB-17CF-E1DE-D8FD-C59292B3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4000" dirty="0"/>
              <a:t>SVD</a:t>
            </a:r>
            <a:r>
              <a:rPr lang="ko-KR" altLang="en-US" sz="4000" dirty="0"/>
              <a:t> 분해</a:t>
            </a:r>
            <a:r>
              <a:rPr lang="en-US" altLang="ko-KR" sz="4000" dirty="0"/>
              <a:t>(</a:t>
            </a:r>
            <a:r>
              <a:rPr lang="ko-KR" altLang="en-US" sz="4000" dirty="0" err="1"/>
              <a:t>특잇값</a:t>
            </a:r>
            <a:r>
              <a:rPr lang="ko-KR" altLang="en-US" sz="4000" dirty="0"/>
              <a:t> 분해</a:t>
            </a:r>
            <a:r>
              <a:rPr lang="en-US" altLang="ko-KR" sz="40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0AB7B-CF9D-D1A3-8908-FA5B19A9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6" name="그림 5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A1845D64-47C8-9C3E-F51D-8042BA245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"/>
          <a:stretch/>
        </p:blipFill>
        <p:spPr>
          <a:xfrm>
            <a:off x="1708740" y="1889391"/>
            <a:ext cx="7267095" cy="2721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D9F04EE-4C97-7D7D-B42E-F4D213D8860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95300" y="1347299"/>
                <a:ext cx="10075863" cy="5646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D9F04EE-4C97-7D7D-B42E-F4D213D8860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347299"/>
                <a:ext cx="10075863" cy="5646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B613C2-83EA-845B-1575-F87D1DD151F3}"/>
                  </a:ext>
                </a:extLst>
              </p:cNvPr>
              <p:cNvSpPr txBox="1"/>
              <p:nvPr/>
            </p:nvSpPr>
            <p:spPr>
              <a:xfrm>
                <a:off x="5157027" y="5130532"/>
                <a:ext cx="480060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단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B613C2-83EA-845B-1575-F87D1DD1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27" y="5130532"/>
                <a:ext cx="4800600" cy="374526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554A83-9A7F-9466-E5BE-CD02D4D6C8AE}"/>
                  </a:ext>
                </a:extLst>
              </p:cNvPr>
              <p:cNvSpPr txBox="1"/>
              <p:nvPr/>
            </p:nvSpPr>
            <p:spPr>
              <a:xfrm>
                <a:off x="759069" y="5101840"/>
                <a:ext cx="10673862" cy="1367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1600" b="1" dirty="0"/>
                  <a:t>파라미터 수 비교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기존 크기 </a:t>
                </a:r>
                <a:r>
                  <a:rPr lang="en-US" altLang="ko-KR" sz="1600" b="1" dirty="0"/>
                  <a:t>vs </a:t>
                </a:r>
                <a:r>
                  <a:rPr lang="ko-KR" altLang="en-US" sz="1600" b="1" dirty="0"/>
                  <a:t>근사 후 크기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en-US" altLang="ko-KR" sz="1600" b="1" dirty="0"/>
                  <a:t>   (</a:t>
                </a:r>
                <a:r>
                  <a:rPr lang="ko-KR" altLang="en-US" sz="1600" b="1" dirty="0"/>
                  <a:t>기존 </a:t>
                </a:r>
                <a:r>
                  <a:rPr lang="en-US" altLang="ko-KR" sz="1600" b="1" dirty="0"/>
                  <a:t>weight matrix</a:t>
                </a:r>
                <a:r>
                  <a:rPr lang="ko-KR" altLang="en-US" sz="1600" b="1" dirty="0"/>
                  <a:t>의 크기가 </a:t>
                </a:r>
                <a:r>
                  <a:rPr lang="en-US" altLang="ko-KR" sz="1600" b="1" dirty="0" err="1"/>
                  <a:t>dxd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라고 가정</a:t>
                </a:r>
                <a:r>
                  <a:rPr lang="en-US" altLang="ko-KR" sz="1600" b="1" dirty="0"/>
                  <a:t>, k</a:t>
                </a:r>
                <a:r>
                  <a:rPr lang="ko-KR" altLang="en-US" sz="1600" b="1" dirty="0"/>
                  <a:t>는 근사화 시 선택되는 </a:t>
                </a:r>
                <a:r>
                  <a:rPr lang="ko-KR" altLang="en-US" sz="1600" b="1" dirty="0" err="1"/>
                  <a:t>특이값</a:t>
                </a:r>
                <a:r>
                  <a:rPr lang="ko-KR" altLang="en-US" sz="1600" b="1" dirty="0"/>
                  <a:t> 개수로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조정 가능</a:t>
                </a:r>
                <a:r>
                  <a:rPr lang="en-US" altLang="ko-KR" sz="1600" b="1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en-US" altLang="ko-KR" sz="1600" b="1" dirty="0"/>
                  <a:t>	(k=10) 1000 * 1000 → 2*1000*10 + 10*10,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𝟐𝟎𝟏𝟎𝟎</m:t>
                        </m:r>
                      </m:num>
                      <m:den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𝟎𝟎𝟎</m:t>
                        </m:r>
                      </m:den>
                    </m:f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ko-KR" sz="1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554A83-9A7F-9466-E5BE-CD02D4D6C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69" y="5101840"/>
                <a:ext cx="10673862" cy="1367426"/>
              </a:xfrm>
              <a:prstGeom prst="rect">
                <a:avLst/>
              </a:prstGeom>
              <a:blipFill>
                <a:blip r:embed="rId5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4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00775-7BA2-D33C-4692-7B30C7C6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E9332-E996-EE98-4F38-E289123F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4000" dirty="0"/>
              <a:t>SVD</a:t>
            </a:r>
            <a:r>
              <a:rPr lang="ko-KR" altLang="en-US" sz="4000" dirty="0"/>
              <a:t> 분해</a:t>
            </a:r>
            <a:r>
              <a:rPr lang="en-US" altLang="ko-KR" sz="4000" dirty="0"/>
              <a:t>(</a:t>
            </a:r>
            <a:r>
              <a:rPr lang="ko-KR" altLang="en-US" sz="4000" dirty="0" err="1"/>
              <a:t>특잇값</a:t>
            </a:r>
            <a:r>
              <a:rPr lang="ko-KR" altLang="en-US" sz="4000" dirty="0"/>
              <a:t> 분해</a:t>
            </a:r>
            <a:r>
              <a:rPr lang="en-US" altLang="ko-KR" sz="40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1F033-9E33-C3F4-8BAB-66E685FC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74535"/>
            <a:ext cx="10076056" cy="327444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altLang="ko-KR" sz="2000" b="1" dirty="0"/>
              <a:t>Q, K, V</a:t>
            </a:r>
            <a:r>
              <a:rPr lang="ko-KR" altLang="en-US" sz="2000" b="1" dirty="0"/>
              <a:t>에 대한 </a:t>
            </a:r>
            <a:r>
              <a:rPr lang="en-US" altLang="ko-KR" sz="2000" b="1" dirty="0"/>
              <a:t>Weight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SVD </a:t>
            </a:r>
            <a:r>
              <a:rPr lang="ko-KR" altLang="en-US" sz="2000" b="1" dirty="0"/>
              <a:t>분해 및 </a:t>
            </a:r>
            <a:r>
              <a:rPr lang="en-US" altLang="ko-KR" sz="2000" b="1" dirty="0"/>
              <a:t>Top-K </a:t>
            </a:r>
            <a:r>
              <a:rPr lang="ko-KR" altLang="en-US" sz="2000" b="1" dirty="0"/>
              <a:t>주요 </a:t>
            </a:r>
            <a:r>
              <a:rPr lang="ko-KR" altLang="en-US" sz="2000" b="1" dirty="0" err="1"/>
              <a:t>특잇값</a:t>
            </a:r>
            <a:r>
              <a:rPr lang="ko-KR" altLang="en-US" sz="2000" b="1" dirty="0"/>
              <a:t> 개수 조절 근사화</a:t>
            </a:r>
            <a:endParaRPr lang="en-US" altLang="ko-KR" sz="2000" b="1" dirty="0"/>
          </a:p>
          <a:p>
            <a:pPr marL="0" indent="0">
              <a:lnSpc>
                <a:spcPct val="200000"/>
              </a:lnSpc>
              <a:buNone/>
              <a:defRPr/>
            </a:pPr>
            <a:endParaRPr lang="en-US" altLang="ko-KR" sz="2000" b="1" dirty="0"/>
          </a:p>
          <a:p>
            <a:pPr>
              <a:lnSpc>
                <a:spcPct val="200000"/>
              </a:lnSpc>
              <a:buFontTx/>
              <a:buChar char="-"/>
              <a:defRPr/>
            </a:pPr>
            <a:endParaRPr lang="en-US" altLang="ko-KR" sz="2000" b="1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b="1" dirty="0"/>
              <a:t>2. Feed Forward Neural Network(</a:t>
            </a:r>
            <a:r>
              <a:rPr lang="ko-KR" altLang="en-US" sz="2000" b="1" dirty="0"/>
              <a:t>일반적인 </a:t>
            </a:r>
            <a:r>
              <a:rPr lang="en-US" altLang="ko-KR" sz="2000" b="1" dirty="0"/>
              <a:t>MLP)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SVD </a:t>
            </a:r>
            <a:r>
              <a:rPr lang="ko-KR" altLang="en-US" sz="2000" b="1" dirty="0"/>
              <a:t>분해 근사 적용</a:t>
            </a:r>
            <a:endParaRPr lang="en-US" altLang="ko-KR" sz="2000" b="1" dirty="0"/>
          </a:p>
          <a:p>
            <a:pPr marL="0" indent="0">
              <a:lnSpc>
                <a:spcPct val="200000"/>
              </a:lnSpc>
              <a:buNone/>
              <a:defRPr/>
            </a:pPr>
            <a:endParaRPr lang="en-US" altLang="ko-KR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FD0A2-AFF2-C8D6-9BE6-F4CF94D2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D471D-DC78-7D6B-7079-530110E3BE30}"/>
                  </a:ext>
                </a:extLst>
              </p:cNvPr>
              <p:cNvSpPr txBox="1"/>
              <p:nvPr/>
            </p:nvSpPr>
            <p:spPr>
              <a:xfrm>
                <a:off x="828287" y="1966640"/>
                <a:ext cx="7947722" cy="14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𝑞𝑢𝑒𝑟𝑦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𝑘𝑒𝑦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D471D-DC78-7D6B-7079-530110E3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87" y="1966640"/>
                <a:ext cx="7947722" cy="1419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879C5-829B-32D7-FF0A-356901F9BB49}"/>
                  </a:ext>
                </a:extLst>
              </p:cNvPr>
              <p:cNvSpPr txBox="1"/>
              <p:nvPr/>
            </p:nvSpPr>
            <p:spPr>
              <a:xfrm>
                <a:off x="1371751" y="4008594"/>
                <a:ext cx="2439020" cy="6807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879C5-829B-32D7-FF0A-356901F9B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51" y="4008594"/>
                <a:ext cx="2439020" cy="680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0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DF11-184F-EB88-7C71-1014CB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3EE2C-6AFE-1C7B-F4EF-A8E96CE7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4000" dirty="0"/>
              <a:t>SVD</a:t>
            </a:r>
            <a:r>
              <a:rPr lang="ko-KR" altLang="en-US" sz="4000" dirty="0"/>
              <a:t> 분해</a:t>
            </a:r>
            <a:r>
              <a:rPr lang="en-US" altLang="ko-KR" sz="4000" dirty="0"/>
              <a:t>(</a:t>
            </a:r>
            <a:r>
              <a:rPr lang="ko-KR" altLang="en-US" sz="4000" dirty="0" err="1"/>
              <a:t>특잇값</a:t>
            </a:r>
            <a:r>
              <a:rPr lang="ko-KR" altLang="en-US" sz="4000" dirty="0"/>
              <a:t> 분해</a:t>
            </a:r>
            <a:r>
              <a:rPr lang="en-US" altLang="ko-KR" sz="40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24278-2ABA-5CEB-8657-64FCD940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74535"/>
            <a:ext cx="11447656" cy="52818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기대효과</a:t>
            </a:r>
            <a:r>
              <a:rPr lang="en-US" altLang="ko-KR" sz="1600" b="1" dirty="0"/>
              <a:t>&gt;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ko-KR" sz="1600" b="1" dirty="0"/>
              <a:t>K</a:t>
            </a:r>
            <a:r>
              <a:rPr lang="ko-KR" altLang="en-US" sz="1600" b="1" dirty="0"/>
              <a:t>값에 따른 파라미터 수 감소 </a:t>
            </a:r>
            <a:r>
              <a:rPr lang="en-US" altLang="ko-KR" sz="1600" b="1" dirty="0"/>
              <a:t>- </a:t>
            </a:r>
            <a:r>
              <a:rPr lang="ko-KR" altLang="en-US" sz="1600" b="1" dirty="0" err="1"/>
              <a:t>연산량</a:t>
            </a:r>
            <a:r>
              <a:rPr lang="ko-KR" altLang="en-US" sz="1600" b="1" dirty="0"/>
              <a:t> 감소 및 메모리 절약</a:t>
            </a:r>
            <a:endParaRPr lang="en-US" altLang="ko-KR" sz="1600" b="1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600" b="1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단점</a:t>
            </a:r>
            <a:r>
              <a:rPr lang="en-US" altLang="ko-KR" sz="1600" b="1" dirty="0"/>
              <a:t>&gt;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600" b="1" dirty="0"/>
              <a:t>정보 손실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성능 저하</a:t>
            </a:r>
            <a:endParaRPr lang="en-US" altLang="ko-KR" sz="1600" b="1" dirty="0"/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600" b="1" dirty="0"/>
              <a:t>초기 계산의 </a:t>
            </a:r>
            <a:r>
              <a:rPr lang="ko-KR" altLang="en-US" sz="1600" b="1" dirty="0" err="1"/>
              <a:t>연산량</a:t>
            </a:r>
            <a:r>
              <a:rPr lang="ko-KR" altLang="en-US" sz="1600" b="1" dirty="0"/>
              <a:t> 부담</a:t>
            </a:r>
            <a:endParaRPr lang="en-US" altLang="ko-KR" sz="1600" b="1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600" b="1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선행 연구</a:t>
            </a:r>
            <a:r>
              <a:rPr lang="en-US" altLang="ko-KR" sz="1600" b="1" dirty="0"/>
              <a:t>&gt;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ko-KR" sz="1600" b="1" dirty="0"/>
              <a:t>SVD </a:t>
            </a:r>
            <a:r>
              <a:rPr lang="en-US" altLang="ko-KR" sz="1600" b="1" dirty="0" err="1"/>
              <a:t>ViT</a:t>
            </a:r>
            <a:endParaRPr lang="en-US" altLang="ko-KR" sz="1600" b="1" dirty="0"/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ko-KR" sz="1600" b="1" dirty="0"/>
              <a:t>SVD SAM - S-SAM</a:t>
            </a:r>
            <a:r>
              <a:rPr lang="en-US" altLang="ko-KR" sz="1400" b="1" dirty="0"/>
              <a:t>: </a:t>
            </a:r>
            <a:r>
              <a:rPr lang="en-US" altLang="ko-KR" sz="1400" dirty="0"/>
              <a:t>SVD-based Fine-Tuning of Segment Anything Model for Medical Image Segmentation </a:t>
            </a:r>
            <a:endParaRPr lang="en-US" altLang="ko-KR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06386-668B-7DE8-0E4A-DB51F184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121CB-EA18-D747-2EA5-9EB6F996268F}"/>
              </a:ext>
            </a:extLst>
          </p:cNvPr>
          <p:cNvSpPr txBox="1"/>
          <p:nvPr/>
        </p:nvSpPr>
        <p:spPr>
          <a:xfrm>
            <a:off x="4937906" y="2131149"/>
            <a:ext cx="4022495" cy="2821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DFAC59-1C66-4043-9EC2-431355A8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9" y="1937092"/>
            <a:ext cx="6399426" cy="226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46214C-4F42-5F14-501A-DBE81938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24"/>
          <a:stretch/>
        </p:blipFill>
        <p:spPr>
          <a:xfrm>
            <a:off x="4394723" y="4725091"/>
            <a:ext cx="6862917" cy="18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9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E095A-6EF0-8E37-28CD-ECF2EB97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E2872-F2FF-AC84-BA75-82A9CF1C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104"/>
            <a:ext cx="10515600" cy="439786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Mask Decoder </a:t>
            </a:r>
            <a:r>
              <a:rPr lang="ko-KR" altLang="en-US" sz="2400" dirty="0"/>
              <a:t>구조</a:t>
            </a:r>
            <a:endParaRPr lang="en-US" altLang="ko-KR" sz="2400" dirty="0"/>
          </a:p>
          <a:p>
            <a:r>
              <a:rPr lang="en-US" altLang="ko-KR" sz="2400" dirty="0"/>
              <a:t>SAM </a:t>
            </a:r>
            <a:r>
              <a:rPr lang="ko-KR" altLang="en-US" sz="2400" dirty="0"/>
              <a:t>한계</a:t>
            </a:r>
            <a:endParaRPr lang="en-US" altLang="ko-KR" sz="2400" dirty="0"/>
          </a:p>
          <a:p>
            <a:r>
              <a:rPr lang="ko-KR" altLang="en-US" sz="2400" dirty="0"/>
              <a:t>아이디어</a:t>
            </a:r>
            <a:r>
              <a:rPr lang="en-US" altLang="ko-KR" sz="2400" dirty="0"/>
              <a:t>(1) </a:t>
            </a:r>
            <a:r>
              <a:rPr lang="en-US" altLang="ko-KR" sz="2400" dirty="0" err="1"/>
              <a:t>MedSAM</a:t>
            </a:r>
            <a:r>
              <a:rPr lang="en-US" altLang="ko-KR" sz="2400" dirty="0"/>
              <a:t> </a:t>
            </a:r>
            <a:r>
              <a:rPr lang="ko-KR" altLang="en-US" sz="2400" dirty="0"/>
              <a:t>발전</a:t>
            </a:r>
            <a:endParaRPr lang="en-US" altLang="ko-KR" sz="2400" dirty="0"/>
          </a:p>
          <a:p>
            <a:r>
              <a:rPr lang="ko-KR" altLang="en-US" sz="2400" dirty="0"/>
              <a:t>아이디어</a:t>
            </a:r>
            <a:r>
              <a:rPr lang="en-US" altLang="ko-KR" sz="2400" dirty="0"/>
              <a:t>(2) Low Rank SAM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DF7D8-65ED-DD8C-B15A-E57E31C1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7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732D7-4003-617A-E74D-B7B429113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86120-6FB6-B627-E683-8160DBE1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 </a:t>
            </a:r>
            <a:r>
              <a:rPr lang="ko-KR" altLang="en-US" dirty="0"/>
              <a:t>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93D93-A469-986E-5563-9C8CA4EC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87BA19-83B1-85D2-637F-49A6D1291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0"/>
          <a:stretch/>
        </p:blipFill>
        <p:spPr bwMode="auto">
          <a:xfrm>
            <a:off x="5966791" y="3006170"/>
            <a:ext cx="5365898" cy="21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190E39F-F905-0996-B616-A5986D8A9CB8}"/>
              </a:ext>
            </a:extLst>
          </p:cNvPr>
          <p:cNvGrpSpPr/>
          <p:nvPr/>
        </p:nvGrpSpPr>
        <p:grpSpPr>
          <a:xfrm>
            <a:off x="1052623" y="2937733"/>
            <a:ext cx="3660240" cy="2770124"/>
            <a:chOff x="564627" y="2820595"/>
            <a:chExt cx="4553376" cy="34460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D137F0-A35D-F676-C7A9-C1BB7DBF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722" y="2820595"/>
              <a:ext cx="4546281" cy="344606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9D4B833-49C5-AEC8-CA12-EA12306E6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t="30048" b="1"/>
            <a:stretch/>
          </p:blipFill>
          <p:spPr>
            <a:xfrm>
              <a:off x="564627" y="3838347"/>
              <a:ext cx="4546281" cy="2410582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F085C9D-0567-F293-78A4-76BEE93CA0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5889"/>
          <a:stretch/>
        </p:blipFill>
        <p:spPr>
          <a:xfrm>
            <a:off x="5255343" y="1173476"/>
            <a:ext cx="6306646" cy="14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0102A-EE0F-1D89-ACB7-3877AB7F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Encoders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0DBCF-327D-1DC4-3EC4-47E103A0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525A0-D209-34A1-FC49-508F7DA3C186}"/>
              </a:ext>
            </a:extLst>
          </p:cNvPr>
          <p:cNvSpPr txBox="1"/>
          <p:nvPr/>
        </p:nvSpPr>
        <p:spPr>
          <a:xfrm>
            <a:off x="652319" y="1380922"/>
            <a:ext cx="88883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Image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image embedding : (1,256,64,64)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Prompt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sparse embedding: (1,4,256)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dense embedding: (1,256,64,64)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F10321-95EC-B2FE-B15B-E93D1A23E5C8}"/>
              </a:ext>
            </a:extLst>
          </p:cNvPr>
          <p:cNvGrpSpPr/>
          <p:nvPr/>
        </p:nvGrpSpPr>
        <p:grpSpPr>
          <a:xfrm>
            <a:off x="5313026" y="1210673"/>
            <a:ext cx="2370575" cy="1272760"/>
            <a:chOff x="-340053" y="294979"/>
            <a:chExt cx="4240940" cy="22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C6F370-54AB-892B-6420-FC0C59BEE74A}"/>
                </a:ext>
              </a:extLst>
            </p:cNvPr>
            <p:cNvSpPr/>
            <p:nvPr/>
          </p:nvSpPr>
          <p:spPr>
            <a:xfrm>
              <a:off x="673452" y="816711"/>
              <a:ext cx="1450428" cy="1450428"/>
            </a:xfrm>
            <a:prstGeom prst="rect">
              <a:avLst/>
            </a:prstGeom>
            <a:blipFill dpi="0" rotWithShape="1">
              <a:blip r:embed="rId2">
                <a:duotone>
                  <a:prstClr val="black"/>
                  <a:schemeClr val="accent2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19EEBD-5DA9-5FD4-2176-5D440E802B88}"/>
                </a:ext>
              </a:extLst>
            </p:cNvPr>
            <p:cNvSpPr/>
            <p:nvPr/>
          </p:nvSpPr>
          <p:spPr>
            <a:xfrm>
              <a:off x="825852" y="969111"/>
              <a:ext cx="1450428" cy="1450428"/>
            </a:xfrm>
            <a:prstGeom prst="rect">
              <a:avLst/>
            </a:prstGeom>
            <a:blipFill dpi="0" rotWithShape="1">
              <a:blip r:embed="rId2">
                <a:duotone>
                  <a:prstClr val="black"/>
                  <a:schemeClr val="accent6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5B31054-68F2-22B8-D54F-15CF1C24E909}"/>
                </a:ext>
              </a:extLst>
            </p:cNvPr>
            <p:cNvSpPr/>
            <p:nvPr/>
          </p:nvSpPr>
          <p:spPr>
            <a:xfrm>
              <a:off x="978252" y="1121511"/>
              <a:ext cx="1450428" cy="1450428"/>
            </a:xfrm>
            <a:prstGeom prst="rect">
              <a:avLst/>
            </a:prstGeom>
            <a:blipFill dpi="0" rotWithShape="1">
              <a:blip r:embed="rId2">
                <a:duotone>
                  <a:prstClr val="black"/>
                  <a:schemeClr val="accent1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460304D-0B1C-F517-1A6D-6FBDE2EE76F7}"/>
                </a:ext>
              </a:extLst>
            </p:cNvPr>
            <p:cNvCxnSpPr>
              <a:cxnSpLocks/>
            </p:cNvCxnSpPr>
            <p:nvPr/>
          </p:nvCxnSpPr>
          <p:spPr>
            <a:xfrm>
              <a:off x="673452" y="596441"/>
              <a:ext cx="14504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4D63AD-1935-FA66-A188-BD75D5D2C4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867" y="816711"/>
              <a:ext cx="0" cy="14504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366145-4D02-D078-40F6-38D3FFF9DD5C}"/>
                </a:ext>
              </a:extLst>
            </p:cNvPr>
            <p:cNvSpPr txBox="1"/>
            <p:nvPr/>
          </p:nvSpPr>
          <p:spPr>
            <a:xfrm>
              <a:off x="1114941" y="294979"/>
              <a:ext cx="830928" cy="44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1024</a:t>
              </a:r>
              <a:endParaRPr lang="ko-KR" altLang="en-US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3EFF9C-C999-C649-B54E-B23D63CAC74F}"/>
                </a:ext>
              </a:extLst>
            </p:cNvPr>
            <p:cNvSpPr txBox="1"/>
            <p:nvPr/>
          </p:nvSpPr>
          <p:spPr>
            <a:xfrm>
              <a:off x="-340053" y="1367769"/>
              <a:ext cx="917111" cy="440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1024</a:t>
              </a:r>
              <a:endParaRPr lang="ko-KR" altLang="en-US" sz="10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959B2F5-D8CE-CA79-72F2-F51A00AF35D3}"/>
                </a:ext>
              </a:extLst>
            </p:cNvPr>
            <p:cNvCxnSpPr>
              <a:cxnSpLocks/>
            </p:cNvCxnSpPr>
            <p:nvPr/>
          </p:nvCxnSpPr>
          <p:spPr>
            <a:xfrm>
              <a:off x="2314478" y="816711"/>
              <a:ext cx="282729" cy="304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1ABD2F-928D-3AF9-6CA0-725B30A9DF20}"/>
                </a:ext>
              </a:extLst>
            </p:cNvPr>
            <p:cNvSpPr txBox="1"/>
            <p:nvPr/>
          </p:nvSpPr>
          <p:spPr>
            <a:xfrm>
              <a:off x="2384063" y="697072"/>
              <a:ext cx="568255" cy="41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3 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6B68CF7-7ED8-3357-79D1-D95C45159991}"/>
                </a:ext>
              </a:extLst>
            </p:cNvPr>
            <p:cNvCxnSpPr>
              <a:cxnSpLocks/>
            </p:cNvCxnSpPr>
            <p:nvPr/>
          </p:nvCxnSpPr>
          <p:spPr>
            <a:xfrm>
              <a:off x="3134387" y="1722264"/>
              <a:ext cx="7665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0DE60AC-5F04-3BB0-2A9A-BFEE688CAE8E}"/>
              </a:ext>
            </a:extLst>
          </p:cNvPr>
          <p:cNvGrpSpPr/>
          <p:nvPr/>
        </p:nvGrpSpPr>
        <p:grpSpPr>
          <a:xfrm>
            <a:off x="8160661" y="1441335"/>
            <a:ext cx="1392040" cy="879306"/>
            <a:chOff x="9539335" y="5475210"/>
            <a:chExt cx="1623326" cy="1025401"/>
          </a:xfrm>
        </p:grpSpPr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190D676A-648B-9D3A-0FE9-6ED7CF1EC697}"/>
                </a:ext>
              </a:extLst>
            </p:cNvPr>
            <p:cNvSpPr/>
            <p:nvPr/>
          </p:nvSpPr>
          <p:spPr>
            <a:xfrm>
              <a:off x="9933621" y="5475210"/>
              <a:ext cx="967270" cy="966767"/>
            </a:xfrm>
            <a:prstGeom prst="cube">
              <a:avLst>
                <a:gd name="adj" fmla="val 6223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A24F64E-2349-DE00-B6A0-A20DBEF2CEF5}"/>
                </a:ext>
              </a:extLst>
            </p:cNvPr>
            <p:cNvGrpSpPr/>
            <p:nvPr/>
          </p:nvGrpSpPr>
          <p:grpSpPr>
            <a:xfrm>
              <a:off x="9539335" y="5706372"/>
              <a:ext cx="1623326" cy="794239"/>
              <a:chOff x="2961404" y="1547186"/>
              <a:chExt cx="2177454" cy="1065355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90319178-D985-9CBC-B53C-C66C42470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474" y="1881784"/>
                <a:ext cx="5415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6006C5A-2DF5-AE6A-6A4A-B059F28B9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875" y="2065648"/>
                <a:ext cx="0" cy="4496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15890-EF75-F445-50B4-7038490148B9}"/>
                  </a:ext>
                </a:extLst>
              </p:cNvPr>
              <p:cNvSpPr txBox="1"/>
              <p:nvPr/>
            </p:nvSpPr>
            <p:spPr>
              <a:xfrm>
                <a:off x="3502676" y="1547186"/>
                <a:ext cx="588523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64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8585F-7F54-4354-326B-14756CC94134}"/>
                  </a:ext>
                </a:extLst>
              </p:cNvPr>
              <p:cNvSpPr txBox="1"/>
              <p:nvPr/>
            </p:nvSpPr>
            <p:spPr>
              <a:xfrm>
                <a:off x="2961404" y="2065649"/>
                <a:ext cx="56825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64</a:t>
                </a: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73B8D001-2BC7-21C5-9D17-5AB72737D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8760" y="1817555"/>
                <a:ext cx="794632" cy="79498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31FDA9-711B-94A9-80AF-1E57BF0710D8}"/>
                  </a:ext>
                </a:extLst>
              </p:cNvPr>
              <p:cNvSpPr txBox="1"/>
              <p:nvPr/>
            </p:nvSpPr>
            <p:spPr>
              <a:xfrm>
                <a:off x="4452169" y="2039590"/>
                <a:ext cx="686689" cy="39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256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437D886-DFF6-2CAC-5B25-7952F3220B39}"/>
              </a:ext>
            </a:extLst>
          </p:cNvPr>
          <p:cNvSpPr txBox="1"/>
          <p:nvPr/>
        </p:nvSpPr>
        <p:spPr>
          <a:xfrm>
            <a:off x="5552561" y="3480183"/>
            <a:ext cx="1436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 ((</a:t>
            </a:r>
            <a:r>
              <a:rPr lang="en-US" altLang="ko-KR" sz="1400" dirty="0" err="1"/>
              <a:t>a,b</a:t>
            </a:r>
            <a:r>
              <a:rPr lang="en-US" altLang="ko-KR" sz="1400" dirty="0"/>
              <a:t>),(</a:t>
            </a:r>
            <a:r>
              <a:rPr lang="en-US" altLang="ko-KR" sz="1400" dirty="0" err="1"/>
              <a:t>c,d</a:t>
            </a:r>
            <a:r>
              <a:rPr lang="en-US" altLang="ko-KR" sz="1400" dirty="0"/>
              <a:t>))</a:t>
            </a:r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C1301D79-39A9-C93A-0C14-51542F08089C}"/>
              </a:ext>
            </a:extLst>
          </p:cNvPr>
          <p:cNvSpPr/>
          <p:nvPr/>
        </p:nvSpPr>
        <p:spPr>
          <a:xfrm rot="10800000">
            <a:off x="7417565" y="3213853"/>
            <a:ext cx="130745" cy="862990"/>
          </a:xfrm>
          <a:prstGeom prst="leftBrace">
            <a:avLst>
              <a:gd name="adj1" fmla="val 27941"/>
              <a:gd name="adj2" fmla="val 5095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709F78-CD4C-3449-5621-5BE3A5221DAE}"/>
              </a:ext>
            </a:extLst>
          </p:cNvPr>
          <p:cNvSpPr txBox="1"/>
          <p:nvPr/>
        </p:nvSpPr>
        <p:spPr>
          <a:xfrm>
            <a:off x="5555113" y="3138036"/>
            <a:ext cx="99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Point 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A20BC9-C661-A46C-D049-8431E0BACAED}"/>
              </a:ext>
            </a:extLst>
          </p:cNvPr>
          <p:cNvSpPr txBox="1"/>
          <p:nvPr/>
        </p:nvSpPr>
        <p:spPr>
          <a:xfrm>
            <a:off x="5538463" y="3835679"/>
            <a:ext cx="51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Text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F3C8AB-B21C-137A-73B9-32AFD09772E7}"/>
              </a:ext>
            </a:extLst>
          </p:cNvPr>
          <p:cNvCxnSpPr>
            <a:cxnSpLocks/>
          </p:cNvCxnSpPr>
          <p:nvPr/>
        </p:nvCxnSpPr>
        <p:spPr>
          <a:xfrm>
            <a:off x="7603540" y="3641023"/>
            <a:ext cx="4996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E37FBC-F68E-CAA4-419E-263C96567063}"/>
              </a:ext>
            </a:extLst>
          </p:cNvPr>
          <p:cNvSpPr/>
          <p:nvPr/>
        </p:nvSpPr>
        <p:spPr>
          <a:xfrm>
            <a:off x="8535140" y="3458978"/>
            <a:ext cx="1227950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C86DDC5-9084-B75B-566C-B637CFACB664}"/>
              </a:ext>
            </a:extLst>
          </p:cNvPr>
          <p:cNvCxnSpPr>
            <a:cxnSpLocks/>
          </p:cNvCxnSpPr>
          <p:nvPr/>
        </p:nvCxnSpPr>
        <p:spPr>
          <a:xfrm flipH="1">
            <a:off x="8523887" y="3390623"/>
            <a:ext cx="1227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6800F0-4101-5A04-93ED-F2ADD0D297CF}"/>
              </a:ext>
            </a:extLst>
          </p:cNvPr>
          <p:cNvSpPr txBox="1"/>
          <p:nvPr/>
        </p:nvSpPr>
        <p:spPr>
          <a:xfrm>
            <a:off x="8929741" y="3131651"/>
            <a:ext cx="423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9F693-21A2-A9EA-A658-C7B78566195D}"/>
              </a:ext>
            </a:extLst>
          </p:cNvPr>
          <p:cNvSpPr txBox="1"/>
          <p:nvPr/>
        </p:nvSpPr>
        <p:spPr>
          <a:xfrm>
            <a:off x="8220564" y="3501019"/>
            <a:ext cx="4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</a:p>
          <a:p>
            <a:endParaRPr lang="en-US" altLang="ko-KR" sz="12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04D77A-CD13-0B36-B6B3-ADC113F279CE}"/>
              </a:ext>
            </a:extLst>
          </p:cNvPr>
          <p:cNvCxnSpPr>
            <a:cxnSpLocks/>
          </p:cNvCxnSpPr>
          <p:nvPr/>
        </p:nvCxnSpPr>
        <p:spPr>
          <a:xfrm>
            <a:off x="8455395" y="3451284"/>
            <a:ext cx="7866" cy="372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7FEA6A1-FDE1-B145-3EE7-2CC53CB87385}"/>
              </a:ext>
            </a:extLst>
          </p:cNvPr>
          <p:cNvSpPr txBox="1"/>
          <p:nvPr/>
        </p:nvSpPr>
        <p:spPr>
          <a:xfrm>
            <a:off x="5538463" y="4945570"/>
            <a:ext cx="80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Mask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97E3E-F66E-4C1A-32CD-2C45DD0CF040}"/>
              </a:ext>
            </a:extLst>
          </p:cNvPr>
          <p:cNvSpPr/>
          <p:nvPr/>
        </p:nvSpPr>
        <p:spPr>
          <a:xfrm>
            <a:off x="6115603" y="5366497"/>
            <a:ext cx="810000" cy="810000"/>
          </a:xfrm>
          <a:prstGeom prst="rect">
            <a:avLst/>
          </a:prstGeom>
          <a:blipFill dpi="0"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272329A-79FE-7889-893D-B6D3B6155A98}"/>
              </a:ext>
            </a:extLst>
          </p:cNvPr>
          <p:cNvGrpSpPr/>
          <p:nvPr/>
        </p:nvGrpSpPr>
        <p:grpSpPr>
          <a:xfrm>
            <a:off x="8183206" y="5231077"/>
            <a:ext cx="1653316" cy="875544"/>
            <a:chOff x="9519135" y="5475210"/>
            <a:chExt cx="1936290" cy="1025399"/>
          </a:xfrm>
        </p:grpSpPr>
        <p:sp>
          <p:nvSpPr>
            <p:cNvPr id="59" name="정육면체 58">
              <a:extLst>
                <a:ext uri="{FF2B5EF4-FFF2-40B4-BE49-F238E27FC236}">
                  <a16:creationId xmlns:a16="http://schemas.microsoft.com/office/drawing/2014/main" id="{DE25718B-6061-6637-F9C4-8D787860A8EF}"/>
                </a:ext>
              </a:extLst>
            </p:cNvPr>
            <p:cNvSpPr/>
            <p:nvPr/>
          </p:nvSpPr>
          <p:spPr>
            <a:xfrm>
              <a:off x="9933621" y="5475210"/>
              <a:ext cx="967270" cy="966767"/>
            </a:xfrm>
            <a:prstGeom prst="cube">
              <a:avLst>
                <a:gd name="adj" fmla="val 6223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C4FAFBD-0E55-7AB2-B7C6-E05C4198F32B}"/>
                </a:ext>
              </a:extLst>
            </p:cNvPr>
            <p:cNvGrpSpPr/>
            <p:nvPr/>
          </p:nvGrpSpPr>
          <p:grpSpPr>
            <a:xfrm>
              <a:off x="9519135" y="5686166"/>
              <a:ext cx="1936290" cy="814443"/>
              <a:chOff x="2934307" y="1520084"/>
              <a:chExt cx="2597248" cy="1092457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2E301D78-6F0D-9A33-524E-52795604C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474" y="1881784"/>
                <a:ext cx="5415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47B0BFC9-3480-425C-2AAA-5FBA0D736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875" y="2065648"/>
                <a:ext cx="0" cy="4496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2087398-E494-1C7C-45B6-59A550CADCAB}"/>
                  </a:ext>
                </a:extLst>
              </p:cNvPr>
              <p:cNvSpPr txBox="1"/>
              <p:nvPr/>
            </p:nvSpPr>
            <p:spPr>
              <a:xfrm>
                <a:off x="3502683" y="1520084"/>
                <a:ext cx="588525" cy="371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87AA51-78B8-E5C8-F5EC-1FC9F053E396}"/>
                  </a:ext>
                </a:extLst>
              </p:cNvPr>
              <p:cNvSpPr txBox="1"/>
              <p:nvPr/>
            </p:nvSpPr>
            <p:spPr>
              <a:xfrm>
                <a:off x="2934307" y="2065650"/>
                <a:ext cx="568257" cy="37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64</a:t>
                </a: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2BC6B8F5-FB7F-3BD1-F058-82CBDC140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8760" y="1817555"/>
                <a:ext cx="794632" cy="79498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D7F54AA-07A7-A1B7-3469-8332F41E8998}"/>
                  </a:ext>
                </a:extLst>
              </p:cNvPr>
              <p:cNvSpPr txBox="1"/>
              <p:nvPr/>
            </p:nvSpPr>
            <p:spPr>
              <a:xfrm>
                <a:off x="4452172" y="2039591"/>
                <a:ext cx="1079383" cy="410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256</a:t>
                </a:r>
              </a:p>
            </p:txBody>
          </p:sp>
        </p:grp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41F2416-E203-1220-E031-6AE1BEBF881E}"/>
              </a:ext>
            </a:extLst>
          </p:cNvPr>
          <p:cNvCxnSpPr>
            <a:cxnSpLocks/>
          </p:cNvCxnSpPr>
          <p:nvPr/>
        </p:nvCxnSpPr>
        <p:spPr>
          <a:xfrm>
            <a:off x="7600370" y="5582719"/>
            <a:ext cx="3996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CF59C7-790F-2CC4-6437-A7320EAEA8C9}"/>
              </a:ext>
            </a:extLst>
          </p:cNvPr>
          <p:cNvSpPr txBox="1"/>
          <p:nvPr/>
        </p:nvSpPr>
        <p:spPr>
          <a:xfrm>
            <a:off x="2947670" y="1836186"/>
            <a:ext cx="145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(B, C, H, W)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30E50-C213-3729-C1C7-3FEA1F864311}"/>
              </a:ext>
            </a:extLst>
          </p:cNvPr>
          <p:cNvSpPr txBox="1"/>
          <p:nvPr/>
        </p:nvSpPr>
        <p:spPr>
          <a:xfrm>
            <a:off x="2942099" y="3548387"/>
            <a:ext cx="215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(B, # of prompts, C)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2173C-F2AD-BE76-0A43-E7D5C117283D}"/>
              </a:ext>
            </a:extLst>
          </p:cNvPr>
          <p:cNvSpPr txBox="1"/>
          <p:nvPr/>
        </p:nvSpPr>
        <p:spPr>
          <a:xfrm>
            <a:off x="2899521" y="5249954"/>
            <a:ext cx="215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(B, C, H, W)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4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0DF58-F0BA-EFD4-7470-1A6E31FAB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DA296-6A44-1367-2C79-664895D8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Mask Decoder (1)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9B7DE-4C0D-D00B-D039-28FAC1EA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FAEB8A-995F-D13C-4269-86EC4C67D24E}"/>
              </a:ext>
            </a:extLst>
          </p:cNvPr>
          <p:cNvSpPr txBox="1"/>
          <p:nvPr/>
        </p:nvSpPr>
        <p:spPr>
          <a:xfrm>
            <a:off x="1218480" y="4652643"/>
            <a:ext cx="9545314" cy="338554"/>
          </a:xfrm>
          <a:prstGeom prst="rect">
            <a:avLst/>
          </a:prstGeom>
          <a:solidFill>
            <a:srgbClr val="F2F7FC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TwoWayTransformer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queries</a:t>
            </a:r>
            <a:r>
              <a:rPr lang="en-US" altLang="ko-KR" sz="1600" dirty="0"/>
              <a:t>,    </a:t>
            </a:r>
            <a:r>
              <a:rPr lang="en-US" altLang="ko-KR" sz="1600" dirty="0" err="1"/>
              <a:t>query_pe</a:t>
            </a:r>
            <a:r>
              <a:rPr lang="en-US" altLang="ko-KR" sz="1600" dirty="0"/>
              <a:t>,</a:t>
            </a:r>
            <a:r>
              <a:rPr lang="en-US" altLang="ko-KR" sz="1600" dirty="0">
                <a:solidFill>
                  <a:schemeClr val="accent2"/>
                </a:solidFill>
              </a:rPr>
              <a:t>    	 	    keys</a:t>
            </a:r>
            <a:r>
              <a:rPr lang="en-US" altLang="ko-KR" sz="1600" dirty="0"/>
              <a:t>,     		</a:t>
            </a:r>
            <a:r>
              <a:rPr lang="en-US" altLang="ko-KR" sz="1600" dirty="0" err="1"/>
              <a:t>key_pe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ECC8C36-EC53-A75B-CA7E-97750CF4DE87}"/>
              </a:ext>
            </a:extLst>
          </p:cNvPr>
          <p:cNvGrpSpPr/>
          <p:nvPr/>
        </p:nvGrpSpPr>
        <p:grpSpPr>
          <a:xfrm>
            <a:off x="3804913" y="837845"/>
            <a:ext cx="4365519" cy="1732695"/>
            <a:chOff x="3498321" y="1114954"/>
            <a:chExt cx="5365898" cy="2129750"/>
          </a:xfrm>
        </p:grpSpPr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DBA01F51-1A6A-BB9C-4811-00E85BF40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00"/>
            <a:stretch/>
          </p:blipFill>
          <p:spPr bwMode="auto">
            <a:xfrm>
              <a:off x="3498321" y="1118069"/>
              <a:ext cx="5365898" cy="212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86F0347-501E-5013-E220-BF83D7BB55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00" r="55841"/>
            <a:stretch/>
          </p:blipFill>
          <p:spPr bwMode="auto">
            <a:xfrm>
              <a:off x="3575453" y="1114954"/>
              <a:ext cx="1266923" cy="212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A0108DF-CA47-7A69-BEB8-7AD3FBA6EE9F}"/>
              </a:ext>
            </a:extLst>
          </p:cNvPr>
          <p:cNvGrpSpPr/>
          <p:nvPr/>
        </p:nvGrpSpPr>
        <p:grpSpPr>
          <a:xfrm>
            <a:off x="2536466" y="3303544"/>
            <a:ext cx="8162387" cy="830997"/>
            <a:chOff x="1813647" y="3538677"/>
            <a:chExt cx="8162387" cy="83099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FDB15A4-D005-FEA1-A546-17E672B58A38}"/>
                </a:ext>
              </a:extLst>
            </p:cNvPr>
            <p:cNvSpPr txBox="1"/>
            <p:nvPr/>
          </p:nvSpPr>
          <p:spPr>
            <a:xfrm>
              <a:off x="4838000" y="3538677"/>
              <a:ext cx="32918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image</a:t>
              </a:r>
              <a:r>
                <a:rPr lang="en-US" altLang="ko-KR" sz="1200" dirty="0"/>
                <a:t> embedding </a:t>
              </a:r>
            </a:p>
            <a:p>
              <a:pPr algn="ctr"/>
              <a:r>
                <a:rPr lang="en-US" altLang="ko-KR" sz="1200" dirty="0"/>
                <a:t>+ </a:t>
              </a:r>
            </a:p>
            <a:p>
              <a:pPr algn="ctr"/>
              <a:r>
                <a:rPr lang="en-US" altLang="ko-KR" sz="1200" dirty="0"/>
                <a:t>dense prompt embedding </a:t>
              </a:r>
            </a:p>
            <a:p>
              <a:pPr algn="ctr"/>
              <a:r>
                <a:rPr lang="en-US" altLang="ko-KR" sz="1200" dirty="0"/>
                <a:t>(mask)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A2F3D87-C6F8-E7AF-DF90-51AF0903A60F}"/>
                </a:ext>
              </a:extLst>
            </p:cNvPr>
            <p:cNvSpPr txBox="1"/>
            <p:nvPr/>
          </p:nvSpPr>
          <p:spPr>
            <a:xfrm>
              <a:off x="8430263" y="3538677"/>
              <a:ext cx="1545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image</a:t>
              </a:r>
            </a:p>
            <a:p>
              <a:pPr algn="ctr"/>
              <a:r>
                <a:rPr lang="en-US" altLang="ko-KR" sz="1200" dirty="0"/>
                <a:t>positional encoding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C6F714-A7D2-B8CC-1172-E0CA38E82339}"/>
                </a:ext>
              </a:extLst>
            </p:cNvPr>
            <p:cNvSpPr txBox="1"/>
            <p:nvPr/>
          </p:nvSpPr>
          <p:spPr>
            <a:xfrm>
              <a:off x="1813647" y="3538677"/>
              <a:ext cx="31245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Output</a:t>
              </a:r>
              <a:r>
                <a:rPr lang="en-US" altLang="ko-KR" sz="1200" dirty="0">
                  <a:solidFill>
                    <a:srgbClr val="FF0000"/>
                  </a:solidFill>
                </a:rPr>
                <a:t> tokens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iou</a:t>
              </a:r>
              <a:r>
                <a:rPr lang="en-US" altLang="ko-KR" sz="1200" dirty="0"/>
                <a:t> token &amp; mask token,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sparse prompt embedding</a:t>
              </a:r>
            </a:p>
            <a:p>
              <a:pPr algn="ctr"/>
              <a:r>
                <a:rPr lang="en-US" altLang="ko-KR" sz="1200" dirty="0"/>
                <a:t>(point, box)</a:t>
              </a:r>
            </a:p>
          </p:txBody>
        </p:sp>
      </p:grp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6AE1AD-CCE9-764C-3599-2C3307F53912}"/>
              </a:ext>
            </a:extLst>
          </p:cNvPr>
          <p:cNvCxnSpPr>
            <a:cxnSpLocks/>
          </p:cNvCxnSpPr>
          <p:nvPr/>
        </p:nvCxnSpPr>
        <p:spPr>
          <a:xfrm>
            <a:off x="7206739" y="4267921"/>
            <a:ext cx="0" cy="46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01264C0-4997-FDFA-7DAD-81B7F74849D2}"/>
              </a:ext>
            </a:extLst>
          </p:cNvPr>
          <p:cNvCxnSpPr>
            <a:cxnSpLocks/>
          </p:cNvCxnSpPr>
          <p:nvPr/>
        </p:nvCxnSpPr>
        <p:spPr>
          <a:xfrm>
            <a:off x="9919459" y="4267921"/>
            <a:ext cx="0" cy="469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D5CA241-3256-1C65-5B19-10F6FF4DDAEF}"/>
              </a:ext>
            </a:extLst>
          </p:cNvPr>
          <p:cNvSpPr txBox="1"/>
          <p:nvPr/>
        </p:nvSpPr>
        <p:spPr>
          <a:xfrm>
            <a:off x="3804913" y="3118878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(1,256)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423E6D-75AB-9CE9-CB89-0AED4FD67716}"/>
              </a:ext>
            </a:extLst>
          </p:cNvPr>
          <p:cNvSpPr txBox="1"/>
          <p:nvPr/>
        </p:nvSpPr>
        <p:spPr>
          <a:xfrm>
            <a:off x="4682866" y="3125354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(4,256)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119494C-BEBA-03D2-918B-3D4D1D764604}"/>
              </a:ext>
            </a:extLst>
          </p:cNvPr>
          <p:cNvCxnSpPr>
            <a:cxnSpLocks/>
          </p:cNvCxnSpPr>
          <p:nvPr/>
        </p:nvCxnSpPr>
        <p:spPr>
          <a:xfrm flipV="1">
            <a:off x="4868014" y="3013656"/>
            <a:ext cx="567529" cy="111699"/>
          </a:xfrm>
          <a:prstGeom prst="bentConnector3">
            <a:avLst>
              <a:gd name="adj1" fmla="val -284"/>
            </a:avLst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C4A7ED2-C353-40A3-CBC0-795BCF1259AF}"/>
              </a:ext>
            </a:extLst>
          </p:cNvPr>
          <p:cNvSpPr txBox="1"/>
          <p:nvPr/>
        </p:nvSpPr>
        <p:spPr>
          <a:xfrm>
            <a:off x="5419247" y="2909910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# of masks to predict + 1</a:t>
            </a:r>
            <a:endParaRPr lang="ko-KR" altLang="en-US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82F7123-A97D-C63D-AE02-DC15DE936B66}"/>
              </a:ext>
            </a:extLst>
          </p:cNvPr>
          <p:cNvSpPr txBox="1"/>
          <p:nvPr/>
        </p:nvSpPr>
        <p:spPr>
          <a:xfrm>
            <a:off x="2852529" y="314984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임베딩</a:t>
            </a:r>
            <a:r>
              <a:rPr lang="ko-KR" altLang="en-US" sz="800" dirty="0"/>
              <a:t> 벡터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7FB7C81-1289-3E12-83AD-91EEC431B6BA}"/>
              </a:ext>
            </a:extLst>
          </p:cNvPr>
          <p:cNvGrpSpPr/>
          <p:nvPr/>
        </p:nvGrpSpPr>
        <p:grpSpPr>
          <a:xfrm>
            <a:off x="3624943" y="4267922"/>
            <a:ext cx="946280" cy="469544"/>
            <a:chOff x="3624943" y="4131975"/>
            <a:chExt cx="946280" cy="605491"/>
          </a:xfrm>
        </p:grpSpPr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2ECA8CAC-54A8-23DF-D481-A2143A9C3A36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rot="5400000">
              <a:off x="3560374" y="4199111"/>
              <a:ext cx="602924" cy="47378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701684E7-EDE1-6836-FA08-2791F870C1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31223" y="4196775"/>
              <a:ext cx="604800" cy="4752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B79E8022-AC98-FBD6-40D9-632DEA5A0339}"/>
              </a:ext>
            </a:extLst>
          </p:cNvPr>
          <p:cNvSpPr txBox="1"/>
          <p:nvPr/>
        </p:nvSpPr>
        <p:spPr>
          <a:xfrm>
            <a:off x="3683890" y="5019866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(1, 9, 256)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1756E1-6905-89DF-739C-6991D7E353F4}"/>
              </a:ext>
            </a:extLst>
          </p:cNvPr>
          <p:cNvSpPr txBox="1"/>
          <p:nvPr/>
        </p:nvSpPr>
        <p:spPr>
          <a:xfrm>
            <a:off x="6665806" y="4051121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(1,256, 64, 64)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9911548-BDD2-8F4C-A506-350BDD192384}"/>
              </a:ext>
            </a:extLst>
          </p:cNvPr>
          <p:cNvSpPr txBox="1"/>
          <p:nvPr/>
        </p:nvSpPr>
        <p:spPr>
          <a:xfrm>
            <a:off x="9466585" y="4051121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(1,256, 64, 64)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33F05F4-6622-499D-38BA-7C092F89C75F}"/>
              </a:ext>
            </a:extLst>
          </p:cNvPr>
          <p:cNvSpPr txBox="1"/>
          <p:nvPr/>
        </p:nvSpPr>
        <p:spPr>
          <a:xfrm>
            <a:off x="6665806" y="4984844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(1, 4096, 256)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E0FC35-F3C2-F157-5C84-61BCC43F9574}"/>
              </a:ext>
            </a:extLst>
          </p:cNvPr>
          <p:cNvSpPr txBox="1"/>
          <p:nvPr/>
        </p:nvSpPr>
        <p:spPr>
          <a:xfrm>
            <a:off x="9466585" y="498760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(1, 4096, 256)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FDC44-EF6B-12FC-3091-A546EA905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9B82-5E79-83DE-1198-788D1C3F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Mask Decoder (2)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44AD2-FDC4-FFC3-6452-B9EC2AB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445B93-38F8-8EC9-D01D-B6EB664935FA}"/>
              </a:ext>
            </a:extLst>
          </p:cNvPr>
          <p:cNvSpPr txBox="1"/>
          <p:nvPr/>
        </p:nvSpPr>
        <p:spPr>
          <a:xfrm>
            <a:off x="8909946" y="676591"/>
            <a:ext cx="292010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tokens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iou</a:t>
            </a:r>
            <a:r>
              <a:rPr lang="en-US" altLang="ko-KR" sz="1100" dirty="0"/>
              <a:t> + mask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queries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FF0000"/>
                </a:solidFill>
              </a:rPr>
              <a:t>tokens</a:t>
            </a:r>
            <a:r>
              <a:rPr lang="en-US" altLang="ko-KR" sz="1100" dirty="0"/>
              <a:t> and sparse prompt</a:t>
            </a:r>
          </a:p>
          <a:p>
            <a:r>
              <a:rPr lang="en-US" altLang="ko-KR" sz="1100" dirty="0" err="1"/>
              <a:t>query_pe</a:t>
            </a:r>
            <a:r>
              <a:rPr lang="en-US" altLang="ko-KR" sz="1100" dirty="0"/>
              <a:t> = tokens and sparse prompt</a:t>
            </a:r>
          </a:p>
          <a:p>
            <a:endParaRPr lang="en-US" altLang="ko-KR" sz="1100" dirty="0"/>
          </a:p>
          <a:p>
            <a:r>
              <a:rPr lang="en-US" altLang="ko-KR" sz="1100" dirty="0">
                <a:solidFill>
                  <a:schemeClr val="accent2"/>
                </a:solidFill>
              </a:rPr>
              <a:t>keys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chemeClr val="accent2"/>
                </a:solidFill>
              </a:rPr>
              <a:t>image embedding</a:t>
            </a:r>
            <a:r>
              <a:rPr lang="en-US" altLang="ko-KR" sz="1100" dirty="0"/>
              <a:t> + dense prompt</a:t>
            </a:r>
          </a:p>
          <a:p>
            <a:r>
              <a:rPr lang="en-US" altLang="ko-KR" sz="1100" dirty="0" err="1"/>
              <a:t>key_pe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image_pe</a:t>
            </a:r>
            <a:endParaRPr lang="ko-KR" altLang="en-US" sz="11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42AD97D-2FD3-9709-C4CD-8B7912EBB945}"/>
              </a:ext>
            </a:extLst>
          </p:cNvPr>
          <p:cNvSpPr/>
          <p:nvPr/>
        </p:nvSpPr>
        <p:spPr>
          <a:xfrm>
            <a:off x="3680159" y="1305052"/>
            <a:ext cx="1342768" cy="540000"/>
          </a:xfrm>
          <a:prstGeom prst="roundRect">
            <a:avLst>
              <a:gd name="adj" fmla="val 29570"/>
            </a:avLst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Self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596E2FA-5BA6-55ED-F92A-40B19EB16816}"/>
              </a:ext>
            </a:extLst>
          </p:cNvPr>
          <p:cNvSpPr/>
          <p:nvPr/>
        </p:nvSpPr>
        <p:spPr>
          <a:xfrm>
            <a:off x="3758194" y="4003799"/>
            <a:ext cx="1186698" cy="468000"/>
          </a:xfrm>
          <a:prstGeom prst="roundRect">
            <a:avLst>
              <a:gd name="adj" fmla="val 29570"/>
            </a:avLst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MLP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3785A5-82CA-4F86-264B-D7F8F83113C3}"/>
              </a:ext>
            </a:extLst>
          </p:cNvPr>
          <p:cNvSpPr/>
          <p:nvPr/>
        </p:nvSpPr>
        <p:spPr>
          <a:xfrm>
            <a:off x="3399343" y="2751349"/>
            <a:ext cx="1904400" cy="648000"/>
          </a:xfrm>
          <a:prstGeom prst="roundRect">
            <a:avLst>
              <a:gd name="adj" fmla="val 29570"/>
            </a:avLst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Cross Attention</a:t>
            </a:r>
          </a:p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tokens</a:t>
            </a:r>
            <a:r>
              <a:rPr lang="en-US" altLang="ko-KR" sz="1050" dirty="0">
                <a:solidFill>
                  <a:schemeClr val="tx1"/>
                </a:solidFill>
              </a:rPr>
              <a:t> attend to</a:t>
            </a:r>
          </a:p>
          <a:p>
            <a:pPr algn="ctr"/>
            <a:r>
              <a:rPr lang="en-US" altLang="ko-KR" sz="1050" dirty="0">
                <a:solidFill>
                  <a:schemeClr val="accent2"/>
                </a:solidFill>
              </a:rPr>
              <a:t>image embedding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92794E0-A8F3-1CEE-E8F7-8C6B1C231C80}"/>
              </a:ext>
            </a:extLst>
          </p:cNvPr>
          <p:cNvSpPr/>
          <p:nvPr/>
        </p:nvSpPr>
        <p:spPr>
          <a:xfrm>
            <a:off x="3400073" y="5156150"/>
            <a:ext cx="1902941" cy="648000"/>
          </a:xfrm>
          <a:prstGeom prst="roundRect">
            <a:avLst>
              <a:gd name="adj" fmla="val 29570"/>
            </a:avLst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Cross Attention</a:t>
            </a:r>
          </a:p>
          <a:p>
            <a:pPr algn="ctr"/>
            <a:r>
              <a:rPr lang="en-US" altLang="ko-KR" sz="1050" dirty="0">
                <a:solidFill>
                  <a:schemeClr val="accent2"/>
                </a:solidFill>
              </a:rPr>
              <a:t>image embedding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attend to </a:t>
            </a:r>
            <a:r>
              <a:rPr lang="en-US" altLang="ko-KR" sz="1050" dirty="0">
                <a:solidFill>
                  <a:srgbClr val="FF0000"/>
                </a:solidFill>
              </a:rPr>
              <a:t>tokens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29861E-18BE-AF91-D3DC-1710D9318094}"/>
              </a:ext>
            </a:extLst>
          </p:cNvPr>
          <p:cNvSpPr/>
          <p:nvPr/>
        </p:nvSpPr>
        <p:spPr>
          <a:xfrm>
            <a:off x="6217669" y="1412094"/>
            <a:ext cx="1182131" cy="299248"/>
          </a:xfrm>
          <a:prstGeom prst="rect">
            <a:avLst/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     k     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B301E7-3F18-D998-66F5-73EC846BB993}"/>
              </a:ext>
            </a:extLst>
          </p:cNvPr>
          <p:cNvSpPr txBox="1"/>
          <p:nvPr/>
        </p:nvSpPr>
        <p:spPr>
          <a:xfrm>
            <a:off x="6073866" y="676591"/>
            <a:ext cx="9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  </a:t>
            </a:r>
            <a:r>
              <a:rPr lang="en-US" altLang="ko-KR" sz="1200" dirty="0">
                <a:solidFill>
                  <a:srgbClr val="FF0000"/>
                </a:solidFill>
              </a:rPr>
              <a:t>queries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4A3EF-C036-6323-EEC7-2322B5118320}"/>
              </a:ext>
            </a:extLst>
          </p:cNvPr>
          <p:cNvSpPr txBox="1"/>
          <p:nvPr/>
        </p:nvSpPr>
        <p:spPr>
          <a:xfrm>
            <a:off x="5805343" y="970380"/>
            <a:ext cx="78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query_pe</a:t>
            </a:r>
            <a:endParaRPr lang="ko-KR" altLang="en-US" sz="9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D39C15A-5F39-DBCA-5286-49A32A07AE52}"/>
              </a:ext>
            </a:extLst>
          </p:cNvPr>
          <p:cNvGrpSpPr/>
          <p:nvPr/>
        </p:nvGrpSpPr>
        <p:grpSpPr>
          <a:xfrm>
            <a:off x="6394785" y="1034758"/>
            <a:ext cx="118800" cy="119931"/>
            <a:chOff x="3772930" y="2912523"/>
            <a:chExt cx="230659" cy="238973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1760248-A917-654E-BAB0-157E0CB3EFBA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7414D75-C0F8-5295-E917-E0A72DBBD151}"/>
                </a:ext>
              </a:extLst>
            </p:cNvPr>
            <p:cNvCxnSpPr>
              <a:stCxn id="29" idx="0"/>
              <a:endCxn id="29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8B8A570-E589-4FF2-F217-BDFB5A6E31E1}"/>
                </a:ext>
              </a:extLst>
            </p:cNvPr>
            <p:cNvCxnSpPr>
              <a:cxnSpLocks/>
              <a:stCxn id="29" idx="2"/>
              <a:endCxn id="29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622B9A5-637A-3982-8154-2B8CE0AB9422}"/>
              </a:ext>
            </a:extLst>
          </p:cNvPr>
          <p:cNvGrpSpPr/>
          <p:nvPr/>
        </p:nvGrpSpPr>
        <p:grpSpPr>
          <a:xfrm>
            <a:off x="6452448" y="990694"/>
            <a:ext cx="373353" cy="383645"/>
            <a:chOff x="3912973" y="1303404"/>
            <a:chExt cx="373353" cy="72000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973E6A6-4A76-75AB-33E9-F6961D5BD17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973" y="1303404"/>
              <a:ext cx="0" cy="720000"/>
            </a:xfrm>
            <a:prstGeom prst="straightConnector1">
              <a:avLst/>
            </a:prstGeom>
            <a:ln w="12700">
              <a:solidFill>
                <a:srgbClr val="002C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739B0524-3706-53E5-A305-5B0B437D7195}"/>
                </a:ext>
              </a:extLst>
            </p:cNvPr>
            <p:cNvCxnSpPr>
              <a:cxnSpLocks/>
            </p:cNvCxnSpPr>
            <p:nvPr/>
          </p:nvCxnSpPr>
          <p:spPr>
            <a:xfrm>
              <a:off x="3917860" y="1714338"/>
              <a:ext cx="368466" cy="305587"/>
            </a:xfrm>
            <a:prstGeom prst="bentConnector2">
              <a:avLst/>
            </a:prstGeom>
            <a:ln w="12700">
              <a:solidFill>
                <a:srgbClr val="002C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77C4DE4-D525-0F51-D9F2-FE01F46B502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 flipV="1">
            <a:off x="6073865" y="815090"/>
            <a:ext cx="143797" cy="1053999"/>
          </a:xfrm>
          <a:prstGeom prst="bentConnector4">
            <a:avLst>
              <a:gd name="adj1" fmla="val -158974"/>
              <a:gd name="adj2" fmla="val 100671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A460BF-CCD0-ACEA-20DA-4081359626CF}"/>
              </a:ext>
            </a:extLst>
          </p:cNvPr>
          <p:cNvCxnSpPr>
            <a:cxnSpLocks/>
          </p:cNvCxnSpPr>
          <p:nvPr/>
        </p:nvCxnSpPr>
        <p:spPr>
          <a:xfrm>
            <a:off x="6832463" y="5650430"/>
            <a:ext cx="0" cy="808602"/>
          </a:xfrm>
          <a:prstGeom prst="straightConnector1">
            <a:avLst/>
          </a:prstGeom>
          <a:ln w="1905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A8B4F05-5584-D80C-523D-5D72AF65CB07}"/>
              </a:ext>
            </a:extLst>
          </p:cNvPr>
          <p:cNvSpPr/>
          <p:nvPr/>
        </p:nvSpPr>
        <p:spPr>
          <a:xfrm>
            <a:off x="6221724" y="3016674"/>
            <a:ext cx="1182131" cy="299248"/>
          </a:xfrm>
          <a:prstGeom prst="rect">
            <a:avLst/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     k     v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D842F2D-AC85-E280-0842-DBCD28A4FD3D}"/>
              </a:ext>
            </a:extLst>
          </p:cNvPr>
          <p:cNvGrpSpPr/>
          <p:nvPr/>
        </p:nvGrpSpPr>
        <p:grpSpPr>
          <a:xfrm>
            <a:off x="6198675" y="1760800"/>
            <a:ext cx="518758" cy="1206000"/>
            <a:chOff x="3641348" y="2180190"/>
            <a:chExt cx="518758" cy="1112827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03341EE8-A3C8-061F-B31D-E4D127AC0BAA}"/>
                </a:ext>
              </a:extLst>
            </p:cNvPr>
            <p:cNvCxnSpPr>
              <a:cxnSpLocks/>
            </p:cNvCxnSpPr>
            <p:nvPr/>
          </p:nvCxnSpPr>
          <p:spPr>
            <a:xfrm>
              <a:off x="3909211" y="2180190"/>
              <a:ext cx="0" cy="1112827"/>
            </a:xfrm>
            <a:prstGeom prst="straightConnector1">
              <a:avLst/>
            </a:prstGeom>
            <a:ln w="19050">
              <a:solidFill>
                <a:srgbClr val="002C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34F7875-2D8C-FB19-93EF-1C085D211C62}"/>
                </a:ext>
              </a:extLst>
            </p:cNvPr>
            <p:cNvSpPr/>
            <p:nvPr/>
          </p:nvSpPr>
          <p:spPr>
            <a:xfrm>
              <a:off x="3641348" y="2392554"/>
              <a:ext cx="518758" cy="132875"/>
            </a:xfrm>
            <a:prstGeom prst="rect">
              <a:avLst/>
            </a:prstGeom>
            <a:solidFill>
              <a:srgbClr val="C9D2D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norm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6800281-2E7B-0C67-9A0F-83E4AE8CA6A6}"/>
                </a:ext>
              </a:extLst>
            </p:cNvPr>
            <p:cNvGrpSpPr/>
            <p:nvPr/>
          </p:nvGrpSpPr>
          <p:grpSpPr>
            <a:xfrm>
              <a:off x="3851473" y="2220898"/>
              <a:ext cx="119479" cy="119931"/>
              <a:chOff x="3765533" y="2912523"/>
              <a:chExt cx="231980" cy="238973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DD54964A-0130-CEDF-C6D5-F8571A869392}"/>
                  </a:ext>
                </a:extLst>
              </p:cNvPr>
              <p:cNvSpPr/>
              <p:nvPr/>
            </p:nvSpPr>
            <p:spPr>
              <a:xfrm>
                <a:off x="3765533" y="2912523"/>
                <a:ext cx="230659" cy="2184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2C6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131C4C3-E8ED-9031-5274-0DC1E2BC3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4783" y="2912523"/>
                <a:ext cx="0" cy="238973"/>
              </a:xfrm>
              <a:prstGeom prst="line">
                <a:avLst/>
              </a:prstGeom>
              <a:ln w="12700">
                <a:solidFill>
                  <a:srgbClr val="002C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02199DD8-9D02-7D93-DE86-7817385A7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6855" y="3017999"/>
                <a:ext cx="230658" cy="0"/>
              </a:xfrm>
              <a:prstGeom prst="line">
                <a:avLst/>
              </a:prstGeom>
              <a:ln w="12700">
                <a:solidFill>
                  <a:srgbClr val="002C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CAEE471-D22B-A3B3-746D-ACFD0CC76630}"/>
              </a:ext>
            </a:extLst>
          </p:cNvPr>
          <p:cNvGrpSpPr/>
          <p:nvPr/>
        </p:nvGrpSpPr>
        <p:grpSpPr>
          <a:xfrm>
            <a:off x="6403476" y="2695707"/>
            <a:ext cx="118800" cy="119931"/>
            <a:chOff x="3772930" y="2912523"/>
            <a:chExt cx="230659" cy="238973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A7AE673-3AA8-1579-0D2C-CB5D60EC5C26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9B5D1DC6-D817-B0D1-02D3-7472B4CAB13D}"/>
                </a:ext>
              </a:extLst>
            </p:cNvPr>
            <p:cNvCxnSpPr>
              <a:stCxn id="100" idx="0"/>
              <a:endCxn id="100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3B6EF39-C941-3DE6-1658-6E7C1B12716B}"/>
                </a:ext>
              </a:extLst>
            </p:cNvPr>
            <p:cNvCxnSpPr>
              <a:cxnSpLocks/>
              <a:stCxn id="100" idx="2"/>
              <a:endCxn id="100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AC0A8A0-37DD-FA76-BC5D-3BFE7CF76DEB}"/>
              </a:ext>
            </a:extLst>
          </p:cNvPr>
          <p:cNvSpPr txBox="1"/>
          <p:nvPr/>
        </p:nvSpPr>
        <p:spPr>
          <a:xfrm>
            <a:off x="5797851" y="2642822"/>
            <a:ext cx="78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query_pe</a:t>
            </a:r>
            <a:endParaRPr lang="ko-KR" altLang="en-US" sz="9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B75A88-219E-02AE-A0A6-EABEEB7A3927}"/>
              </a:ext>
            </a:extLst>
          </p:cNvPr>
          <p:cNvSpPr txBox="1"/>
          <p:nvPr/>
        </p:nvSpPr>
        <p:spPr>
          <a:xfrm>
            <a:off x="6717849" y="2316411"/>
            <a:ext cx="1708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keys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76E5A0E-3813-061E-FE30-1B82BD0F9EC4}"/>
              </a:ext>
            </a:extLst>
          </p:cNvPr>
          <p:cNvCxnSpPr>
            <a:cxnSpLocks/>
          </p:cNvCxnSpPr>
          <p:nvPr/>
        </p:nvCxnSpPr>
        <p:spPr>
          <a:xfrm>
            <a:off x="6805011" y="2540118"/>
            <a:ext cx="0" cy="43200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550DA52-0AA5-23EE-B52A-0832EA2E0562}"/>
              </a:ext>
            </a:extLst>
          </p:cNvPr>
          <p:cNvGrpSpPr/>
          <p:nvPr/>
        </p:nvGrpSpPr>
        <p:grpSpPr>
          <a:xfrm>
            <a:off x="6748351" y="2691534"/>
            <a:ext cx="118800" cy="119931"/>
            <a:chOff x="3772930" y="2912523"/>
            <a:chExt cx="230659" cy="23897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FBC47F8-B497-11E8-AB47-2E05F707B463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AFC44460-AA05-A931-F582-DC17241B6B17}"/>
                </a:ext>
              </a:extLst>
            </p:cNvPr>
            <p:cNvCxnSpPr>
              <a:stCxn id="113" idx="0"/>
              <a:endCxn id="113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E9752C01-9E21-49B7-34A6-BE10AAACD677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535789C-E63A-9C5F-BAD6-A05A9FCFD254}"/>
              </a:ext>
            </a:extLst>
          </p:cNvPr>
          <p:cNvGrpSpPr/>
          <p:nvPr/>
        </p:nvGrpSpPr>
        <p:grpSpPr>
          <a:xfrm>
            <a:off x="6773063" y="5789410"/>
            <a:ext cx="118800" cy="119931"/>
            <a:chOff x="3772930" y="2912523"/>
            <a:chExt cx="230659" cy="238973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7FD6051-7E7A-2279-CE0D-636F206F4614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C4BF32F3-1723-BFDC-A3E8-A50DDC72A9DE}"/>
                </a:ext>
              </a:extLst>
            </p:cNvPr>
            <p:cNvCxnSpPr>
              <a:stCxn id="121" idx="0"/>
              <a:endCxn id="121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323F1C81-E8A4-6AD1-D73E-02DA5AF6F429}"/>
                </a:ext>
              </a:extLst>
            </p:cNvPr>
            <p:cNvCxnSpPr>
              <a:cxnSpLocks/>
              <a:stCxn id="121" idx="2"/>
              <a:endCxn id="121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69CC082-7E3A-978B-BCD2-218DC9CF67F5}"/>
              </a:ext>
            </a:extLst>
          </p:cNvPr>
          <p:cNvGrpSpPr/>
          <p:nvPr/>
        </p:nvGrpSpPr>
        <p:grpSpPr>
          <a:xfrm>
            <a:off x="6424395" y="3410452"/>
            <a:ext cx="118800" cy="119931"/>
            <a:chOff x="3772930" y="2912523"/>
            <a:chExt cx="230659" cy="238973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6A42FC2-A2D9-7D1C-177A-D85ED81E2E83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02D8CED-1C3B-ACC0-7C30-9907E67E8915}"/>
                </a:ext>
              </a:extLst>
            </p:cNvPr>
            <p:cNvCxnSpPr>
              <a:stCxn id="125" idx="0"/>
              <a:endCxn id="125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B79AF4E1-3C72-77CC-72E8-CD60F825E265}"/>
                </a:ext>
              </a:extLst>
            </p:cNvPr>
            <p:cNvCxnSpPr>
              <a:cxnSpLocks/>
              <a:stCxn id="125" idx="2"/>
              <a:endCxn id="125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5A633FB6-1728-6889-1E8B-717062864C30}"/>
              </a:ext>
            </a:extLst>
          </p:cNvPr>
          <p:cNvSpPr txBox="1"/>
          <p:nvPr/>
        </p:nvSpPr>
        <p:spPr>
          <a:xfrm>
            <a:off x="6837035" y="2629862"/>
            <a:ext cx="784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key_pe</a:t>
            </a:r>
            <a:endParaRPr lang="ko-KR" altLang="en-US" sz="900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1056FC2-BC7B-5A7E-6914-FD5F8365CA6C}"/>
              </a:ext>
            </a:extLst>
          </p:cNvPr>
          <p:cNvCxnSpPr>
            <a:cxnSpLocks/>
          </p:cNvCxnSpPr>
          <p:nvPr/>
        </p:nvCxnSpPr>
        <p:spPr>
          <a:xfrm>
            <a:off x="7139701" y="1030058"/>
            <a:ext cx="0" cy="34322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A28D5DD-30FF-1636-9D80-C557B20CF911}"/>
              </a:ext>
            </a:extLst>
          </p:cNvPr>
          <p:cNvCxnSpPr>
            <a:cxnSpLocks/>
          </p:cNvCxnSpPr>
          <p:nvPr/>
        </p:nvCxnSpPr>
        <p:spPr>
          <a:xfrm>
            <a:off x="7149966" y="2547982"/>
            <a:ext cx="0" cy="43200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68B637B0-B4F4-C1A5-3AC2-1F0D6D77A4A2}"/>
              </a:ext>
            </a:extLst>
          </p:cNvPr>
          <p:cNvGrpSpPr/>
          <p:nvPr/>
        </p:nvGrpSpPr>
        <p:grpSpPr>
          <a:xfrm>
            <a:off x="6238011" y="3386948"/>
            <a:ext cx="599024" cy="1913314"/>
            <a:chOff x="3695753" y="2136107"/>
            <a:chExt cx="826861" cy="1457727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DC8E9951-AF5A-26A2-1F71-7437153497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48599" y="2619820"/>
              <a:ext cx="1457727" cy="490302"/>
            </a:xfrm>
            <a:prstGeom prst="bentConnector3">
              <a:avLst>
                <a:gd name="adj1" fmla="val 64976"/>
              </a:avLst>
            </a:prstGeom>
            <a:ln w="19050">
              <a:solidFill>
                <a:srgbClr val="002C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60F496B-CAB0-17C4-AAF8-B81194B06581}"/>
                </a:ext>
              </a:extLst>
            </p:cNvPr>
            <p:cNvSpPr/>
            <p:nvPr/>
          </p:nvSpPr>
          <p:spPr>
            <a:xfrm>
              <a:off x="3695753" y="2309161"/>
              <a:ext cx="715573" cy="109712"/>
            </a:xfrm>
            <a:prstGeom prst="rect">
              <a:avLst/>
            </a:prstGeom>
            <a:solidFill>
              <a:srgbClr val="C9D2D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norm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9BEB780C-339D-A8AF-7824-98E5629AE852}"/>
              </a:ext>
            </a:extLst>
          </p:cNvPr>
          <p:cNvCxnSpPr>
            <a:cxnSpLocks/>
          </p:cNvCxnSpPr>
          <p:nvPr/>
        </p:nvCxnSpPr>
        <p:spPr>
          <a:xfrm rot="5400000">
            <a:off x="5726796" y="2732387"/>
            <a:ext cx="1199530" cy="272355"/>
          </a:xfrm>
          <a:prstGeom prst="bentConnector4">
            <a:avLst>
              <a:gd name="adj1" fmla="val 30119"/>
              <a:gd name="adj2" fmla="val 229459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670CA3-79B7-5AD0-8BBE-DE07B25F3A38}"/>
              </a:ext>
            </a:extLst>
          </p:cNvPr>
          <p:cNvSpPr/>
          <p:nvPr/>
        </p:nvSpPr>
        <p:spPr>
          <a:xfrm>
            <a:off x="6186867" y="3886453"/>
            <a:ext cx="616685" cy="235359"/>
          </a:xfrm>
          <a:prstGeom prst="rect">
            <a:avLst/>
          </a:prstGeom>
          <a:solidFill>
            <a:srgbClr val="C9D2DE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7C5F04-4C52-B393-9BD7-913746412AA4}"/>
              </a:ext>
            </a:extLst>
          </p:cNvPr>
          <p:cNvSpPr/>
          <p:nvPr/>
        </p:nvSpPr>
        <p:spPr>
          <a:xfrm>
            <a:off x="6243951" y="4402928"/>
            <a:ext cx="518758" cy="144000"/>
          </a:xfrm>
          <a:prstGeom prst="rect">
            <a:avLst/>
          </a:prstGeom>
          <a:solidFill>
            <a:srgbClr val="C9D2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norm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8DDF4D-765B-EB79-BEA9-DEC8819A7A6A}"/>
              </a:ext>
            </a:extLst>
          </p:cNvPr>
          <p:cNvSpPr/>
          <p:nvPr/>
        </p:nvSpPr>
        <p:spPr>
          <a:xfrm>
            <a:off x="6240678" y="5328774"/>
            <a:ext cx="1182131" cy="299248"/>
          </a:xfrm>
          <a:prstGeom prst="rect">
            <a:avLst/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     k     v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1777B0-CE87-7DE4-0E6F-BE16FBB03767}"/>
              </a:ext>
            </a:extLst>
          </p:cNvPr>
          <p:cNvGrpSpPr/>
          <p:nvPr/>
        </p:nvGrpSpPr>
        <p:grpSpPr>
          <a:xfrm>
            <a:off x="6434924" y="5070688"/>
            <a:ext cx="118800" cy="119931"/>
            <a:chOff x="3772930" y="2912523"/>
            <a:chExt cx="230659" cy="23897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A0FCC7-9EE4-A3C1-EC7C-23A17506A4E8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3864AF9-619A-0D4F-2992-70A4039C5E3F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078FBB-8B33-C6B2-25EF-10CBDF010C7E}"/>
                </a:ext>
              </a:extLst>
            </p:cNvPr>
            <p:cNvCxnSpPr>
              <a:cxnSpLocks/>
              <a:stCxn id="10" idx="2"/>
              <a:endCxn id="10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9D1655-DAFC-8BC7-3067-003009C25D5D}"/>
              </a:ext>
            </a:extLst>
          </p:cNvPr>
          <p:cNvSpPr txBox="1"/>
          <p:nvPr/>
        </p:nvSpPr>
        <p:spPr>
          <a:xfrm>
            <a:off x="6841760" y="4984280"/>
            <a:ext cx="78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query_pe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1C2D9C-194F-39A8-C00B-9095EBBDD543}"/>
              </a:ext>
            </a:extLst>
          </p:cNvPr>
          <p:cNvSpPr txBox="1"/>
          <p:nvPr/>
        </p:nvSpPr>
        <p:spPr>
          <a:xfrm>
            <a:off x="6109993" y="4806071"/>
            <a:ext cx="53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keys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263C5E-F2EF-7F84-9B99-879BAB4A2BB6}"/>
              </a:ext>
            </a:extLst>
          </p:cNvPr>
          <p:cNvCxnSpPr>
            <a:cxnSpLocks/>
          </p:cNvCxnSpPr>
          <p:nvPr/>
        </p:nvCxnSpPr>
        <p:spPr>
          <a:xfrm>
            <a:off x="6495209" y="5041062"/>
            <a:ext cx="0" cy="25920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2A911F-0B2A-468A-475E-77C62C098EBD}"/>
              </a:ext>
            </a:extLst>
          </p:cNvPr>
          <p:cNvGrpSpPr/>
          <p:nvPr/>
        </p:nvGrpSpPr>
        <p:grpSpPr>
          <a:xfrm>
            <a:off x="6779911" y="5066001"/>
            <a:ext cx="118800" cy="119931"/>
            <a:chOff x="3772930" y="2912523"/>
            <a:chExt cx="230659" cy="23897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B68A386-A60E-E3E3-A1F5-C5194E30C2BD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00ED98D-FA43-40EB-72F2-64BED2466ED6}"/>
                </a:ext>
              </a:extLst>
            </p:cNvPr>
            <p:cNvCxnSpPr>
              <a:stCxn id="22" idx="0"/>
              <a:endCxn id="22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161F407-6258-FDC5-3F17-63A4BAD5B536}"/>
                </a:ext>
              </a:extLst>
            </p:cNvPr>
            <p:cNvCxnSpPr>
              <a:cxnSpLocks/>
              <a:stCxn id="22" idx="2"/>
              <a:endCxn id="22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A13748-7F28-237F-66B7-F2569141624F}"/>
              </a:ext>
            </a:extLst>
          </p:cNvPr>
          <p:cNvSpPr txBox="1"/>
          <p:nvPr/>
        </p:nvSpPr>
        <p:spPr>
          <a:xfrm>
            <a:off x="5930884" y="4999900"/>
            <a:ext cx="784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key_pe</a:t>
            </a:r>
            <a:endParaRPr lang="ko-KR" altLang="en-US" sz="90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361C92C-3DC6-2720-9941-035E816352E7}"/>
              </a:ext>
            </a:extLst>
          </p:cNvPr>
          <p:cNvCxnSpPr>
            <a:cxnSpLocks/>
          </p:cNvCxnSpPr>
          <p:nvPr/>
        </p:nvCxnSpPr>
        <p:spPr>
          <a:xfrm>
            <a:off x="6848365" y="4967654"/>
            <a:ext cx="325792" cy="320807"/>
          </a:xfrm>
          <a:prstGeom prst="bentConnector3">
            <a:avLst>
              <a:gd name="adj1" fmla="val 100443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3E3836-246F-19D6-E7D8-49FDBAE85266}"/>
              </a:ext>
            </a:extLst>
          </p:cNvPr>
          <p:cNvSpPr/>
          <p:nvPr/>
        </p:nvSpPr>
        <p:spPr>
          <a:xfrm>
            <a:off x="6582732" y="5983172"/>
            <a:ext cx="518758" cy="144000"/>
          </a:xfrm>
          <a:prstGeom prst="rect">
            <a:avLst/>
          </a:prstGeom>
          <a:solidFill>
            <a:srgbClr val="C9D2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norm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EE1F2C1-B661-DEAA-D103-43961927327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094363" y="4944570"/>
            <a:ext cx="371840" cy="896075"/>
          </a:xfrm>
          <a:prstGeom prst="bentConnector4">
            <a:avLst>
              <a:gd name="adj1" fmla="val -61478"/>
              <a:gd name="adj2" fmla="val 100321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달 96">
            <a:extLst>
              <a:ext uri="{FF2B5EF4-FFF2-40B4-BE49-F238E27FC236}">
                <a16:creationId xmlns:a16="http://schemas.microsoft.com/office/drawing/2014/main" id="{4C48E3ED-936A-EDA1-2CD1-97034BBC9223}"/>
              </a:ext>
            </a:extLst>
          </p:cNvPr>
          <p:cNvSpPr/>
          <p:nvPr/>
        </p:nvSpPr>
        <p:spPr>
          <a:xfrm>
            <a:off x="2465882" y="1633491"/>
            <a:ext cx="253689" cy="3844031"/>
          </a:xfrm>
          <a:prstGeom prst="moon">
            <a:avLst>
              <a:gd name="adj" fmla="val 2621"/>
            </a:avLst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BAF320-BB59-75CA-89A1-8737AE8A419D}"/>
              </a:ext>
            </a:extLst>
          </p:cNvPr>
          <p:cNvSpPr txBox="1"/>
          <p:nvPr/>
        </p:nvSpPr>
        <p:spPr>
          <a:xfrm>
            <a:off x="2040306" y="337244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A1B1C5"/>
                </a:solidFill>
              </a:rPr>
              <a:t>x2</a:t>
            </a:r>
            <a:endParaRPr lang="ko-KR" altLang="en-US" sz="1400" dirty="0">
              <a:solidFill>
                <a:srgbClr val="A1B1C5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8422EB-0730-063E-2B6D-153DD2F9F4DA}"/>
              </a:ext>
            </a:extLst>
          </p:cNvPr>
          <p:cNvSpPr txBox="1"/>
          <p:nvPr/>
        </p:nvSpPr>
        <p:spPr>
          <a:xfrm>
            <a:off x="6197784" y="6446336"/>
            <a:ext cx="1905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return  </a:t>
            </a:r>
            <a:r>
              <a:rPr lang="en-US" altLang="ko-KR" sz="1050" dirty="0">
                <a:solidFill>
                  <a:schemeClr val="accent2"/>
                </a:solidFill>
              </a:rPr>
              <a:t>keys</a:t>
            </a:r>
            <a:r>
              <a:rPr lang="en-US" altLang="ko-KR" sz="1050" dirty="0"/>
              <a:t>           </a:t>
            </a:r>
            <a:r>
              <a:rPr lang="en-US" altLang="ko-KR" sz="1050" dirty="0">
                <a:solidFill>
                  <a:srgbClr val="FF0000"/>
                </a:solidFill>
              </a:rPr>
              <a:t>queries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A9B15AF-86D8-BCF1-3A01-D1444A4F4B29}"/>
              </a:ext>
            </a:extLst>
          </p:cNvPr>
          <p:cNvGrpSpPr/>
          <p:nvPr/>
        </p:nvGrpSpPr>
        <p:grpSpPr>
          <a:xfrm>
            <a:off x="6425232" y="4197419"/>
            <a:ext cx="118800" cy="118800"/>
            <a:chOff x="7045463" y="1957316"/>
            <a:chExt cx="121928" cy="129972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8611F4A-3403-7772-6705-D7CE1C22B840}"/>
                </a:ext>
              </a:extLst>
            </p:cNvPr>
            <p:cNvSpPr/>
            <p:nvPr/>
          </p:nvSpPr>
          <p:spPr>
            <a:xfrm>
              <a:off x="7048592" y="1957316"/>
              <a:ext cx="118799" cy="129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1FCB21D-D45D-9C5E-B6C5-3A4752A5EB31}"/>
                </a:ext>
              </a:extLst>
            </p:cNvPr>
            <p:cNvCxnSpPr>
              <a:cxnSpLocks/>
            </p:cNvCxnSpPr>
            <p:nvPr/>
          </p:nvCxnSpPr>
          <p:spPr>
            <a:xfrm>
              <a:off x="7104860" y="1957316"/>
              <a:ext cx="0" cy="129972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2911B29-2829-3DFF-C3A7-0421E6B9B3B8}"/>
                </a:ext>
              </a:extLst>
            </p:cNvPr>
            <p:cNvCxnSpPr>
              <a:cxnSpLocks/>
            </p:cNvCxnSpPr>
            <p:nvPr/>
          </p:nvCxnSpPr>
          <p:spPr>
            <a:xfrm>
              <a:off x="7045463" y="2022302"/>
              <a:ext cx="11879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5D6D6E74-0DF0-17D1-C965-2730EBED943E}"/>
              </a:ext>
            </a:extLst>
          </p:cNvPr>
          <p:cNvCxnSpPr>
            <a:cxnSpLocks/>
            <a:endCxn id="118" idx="2"/>
          </p:cNvCxnSpPr>
          <p:nvPr/>
        </p:nvCxnSpPr>
        <p:spPr>
          <a:xfrm rot="5400000">
            <a:off x="6238743" y="4013729"/>
            <a:ext cx="432628" cy="53552"/>
          </a:xfrm>
          <a:prstGeom prst="bentConnector4">
            <a:avLst>
              <a:gd name="adj1" fmla="val -2499"/>
              <a:gd name="adj2" fmla="val 1186589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CC81C581-B4FA-F0A2-84F4-3194D7EEED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46407" y="5499749"/>
            <a:ext cx="1487034" cy="431535"/>
          </a:xfrm>
          <a:prstGeom prst="bentConnector3">
            <a:avLst>
              <a:gd name="adj1" fmla="val -144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7FFE5E53-45F2-655C-9953-8B2CA7FFAD33}"/>
              </a:ext>
            </a:extLst>
          </p:cNvPr>
          <p:cNvSpPr txBox="1"/>
          <p:nvPr/>
        </p:nvSpPr>
        <p:spPr>
          <a:xfrm>
            <a:off x="347828" y="3337500"/>
            <a:ext cx="1645883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TwoWayTransformer</a:t>
            </a:r>
            <a:endParaRPr lang="en-US" altLang="ko-KR" sz="1200" dirty="0"/>
          </a:p>
          <a:p>
            <a:pPr algn="ctr"/>
            <a:r>
              <a:rPr lang="en-US" altLang="ko-KR" sz="1200" dirty="0"/>
              <a:t>Block</a:t>
            </a:r>
            <a:endParaRPr lang="ko-KR" altLang="en-US" sz="1200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3A03C5D-ACB9-CC74-6DC5-96615597AD3A}"/>
              </a:ext>
            </a:extLst>
          </p:cNvPr>
          <p:cNvGrpSpPr/>
          <p:nvPr/>
        </p:nvGrpSpPr>
        <p:grpSpPr>
          <a:xfrm>
            <a:off x="8455655" y="2422411"/>
            <a:ext cx="4365519" cy="1732695"/>
            <a:chOff x="3498321" y="1114954"/>
            <a:chExt cx="5365898" cy="2129750"/>
          </a:xfrm>
        </p:grpSpPr>
        <p:pic>
          <p:nvPicPr>
            <p:cNvPr id="165" name="Picture 2">
              <a:extLst>
                <a:ext uri="{FF2B5EF4-FFF2-40B4-BE49-F238E27FC236}">
                  <a16:creationId xmlns:a16="http://schemas.microsoft.com/office/drawing/2014/main" id="{BFFB818B-43AE-D9F0-5308-50B8CB1DE7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00"/>
            <a:stretch/>
          </p:blipFill>
          <p:spPr bwMode="auto">
            <a:xfrm>
              <a:off x="3498321" y="1118069"/>
              <a:ext cx="5365898" cy="212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>
              <a:extLst>
                <a:ext uri="{FF2B5EF4-FFF2-40B4-BE49-F238E27FC236}">
                  <a16:creationId xmlns:a16="http://schemas.microsoft.com/office/drawing/2014/main" id="{193947AC-FC23-D4DA-33EB-2FAD683582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99" r="28767"/>
            <a:stretch/>
          </p:blipFill>
          <p:spPr bwMode="auto">
            <a:xfrm>
              <a:off x="3575453" y="1114954"/>
              <a:ext cx="3254413" cy="212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9" name="Picture 2">
            <a:extLst>
              <a:ext uri="{FF2B5EF4-FFF2-40B4-BE49-F238E27FC236}">
                <a16:creationId xmlns:a16="http://schemas.microsoft.com/office/drawing/2014/main" id="{65906AE9-047D-4AF2-1972-144AEB8A1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2" t="60069" r="18888" b="10586"/>
          <a:stretch/>
        </p:blipFill>
        <p:spPr bwMode="auto">
          <a:xfrm>
            <a:off x="10868422" y="3478566"/>
            <a:ext cx="864163" cy="4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9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310CE-88D5-9B84-CFAE-3183AC76D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68F56-D89A-530D-03A4-4F93518B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Mask Decoder (2)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E0FE3-3661-E098-CEE0-3BFAB5A4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C553F9F-7384-9EF5-B277-1872DCB88071}"/>
              </a:ext>
            </a:extLst>
          </p:cNvPr>
          <p:cNvSpPr/>
          <p:nvPr/>
        </p:nvSpPr>
        <p:spPr>
          <a:xfrm>
            <a:off x="3680159" y="1305052"/>
            <a:ext cx="1342768" cy="540000"/>
          </a:xfrm>
          <a:prstGeom prst="roundRect">
            <a:avLst>
              <a:gd name="adj" fmla="val 29570"/>
            </a:avLst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Self Attention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69AC07-7885-C2F8-E861-F38355A06065}"/>
              </a:ext>
            </a:extLst>
          </p:cNvPr>
          <p:cNvSpPr/>
          <p:nvPr/>
        </p:nvSpPr>
        <p:spPr>
          <a:xfrm>
            <a:off x="3758194" y="4003799"/>
            <a:ext cx="1186698" cy="468000"/>
          </a:xfrm>
          <a:prstGeom prst="roundRect">
            <a:avLst>
              <a:gd name="adj" fmla="val 29570"/>
            </a:avLst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MLP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08F9EAD-E2AB-0960-D7A9-D577E18120CC}"/>
              </a:ext>
            </a:extLst>
          </p:cNvPr>
          <p:cNvSpPr/>
          <p:nvPr/>
        </p:nvSpPr>
        <p:spPr>
          <a:xfrm>
            <a:off x="3399343" y="2751349"/>
            <a:ext cx="1904400" cy="648000"/>
          </a:xfrm>
          <a:prstGeom prst="roundRect">
            <a:avLst>
              <a:gd name="adj" fmla="val 29570"/>
            </a:avLst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Cross Attention</a:t>
            </a:r>
          </a:p>
          <a:p>
            <a:pPr algn="ctr"/>
            <a:r>
              <a:rPr lang="en-US" altLang="ko-KR" sz="1050" dirty="0">
                <a:solidFill>
                  <a:srgbClr val="FF0000"/>
                </a:solidFill>
              </a:rPr>
              <a:t>tokens</a:t>
            </a:r>
            <a:r>
              <a:rPr lang="en-US" altLang="ko-KR" sz="1050" dirty="0">
                <a:solidFill>
                  <a:schemeClr val="tx1"/>
                </a:solidFill>
              </a:rPr>
              <a:t> attend to</a:t>
            </a:r>
          </a:p>
          <a:p>
            <a:pPr algn="ctr"/>
            <a:r>
              <a:rPr lang="en-US" altLang="ko-KR" sz="1050" dirty="0">
                <a:solidFill>
                  <a:schemeClr val="accent2"/>
                </a:solidFill>
              </a:rPr>
              <a:t>image embedding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1417512-E322-AD93-F519-0F0AD2542980}"/>
              </a:ext>
            </a:extLst>
          </p:cNvPr>
          <p:cNvSpPr/>
          <p:nvPr/>
        </p:nvSpPr>
        <p:spPr>
          <a:xfrm>
            <a:off x="3400073" y="5156150"/>
            <a:ext cx="1902941" cy="648000"/>
          </a:xfrm>
          <a:prstGeom prst="roundRect">
            <a:avLst>
              <a:gd name="adj" fmla="val 29570"/>
            </a:avLst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Cross Attention</a:t>
            </a:r>
          </a:p>
          <a:p>
            <a:pPr algn="ctr"/>
            <a:r>
              <a:rPr lang="en-US" altLang="ko-KR" sz="1050" dirty="0">
                <a:solidFill>
                  <a:schemeClr val="accent2"/>
                </a:solidFill>
              </a:rPr>
              <a:t>image embedding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attend to </a:t>
            </a:r>
            <a:r>
              <a:rPr lang="en-US" altLang="ko-KR" sz="1050" dirty="0">
                <a:solidFill>
                  <a:srgbClr val="FF0000"/>
                </a:solidFill>
              </a:rPr>
              <a:t>tokens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3078D2-3C2E-0BFC-800C-01878B678B7B}"/>
              </a:ext>
            </a:extLst>
          </p:cNvPr>
          <p:cNvSpPr/>
          <p:nvPr/>
        </p:nvSpPr>
        <p:spPr>
          <a:xfrm>
            <a:off x="6217669" y="1412094"/>
            <a:ext cx="1182131" cy="299248"/>
          </a:xfrm>
          <a:prstGeom prst="rect">
            <a:avLst/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     k     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C17088-F5E4-ADD5-4B10-3D065A24C821}"/>
              </a:ext>
            </a:extLst>
          </p:cNvPr>
          <p:cNvSpPr txBox="1"/>
          <p:nvPr/>
        </p:nvSpPr>
        <p:spPr>
          <a:xfrm>
            <a:off x="6073866" y="676591"/>
            <a:ext cx="9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  </a:t>
            </a:r>
            <a:r>
              <a:rPr lang="en-US" altLang="ko-KR" sz="1200" dirty="0">
                <a:solidFill>
                  <a:srgbClr val="FF0000"/>
                </a:solidFill>
              </a:rPr>
              <a:t>queries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07C01-8615-BC62-946B-BAF641AB3723}"/>
              </a:ext>
            </a:extLst>
          </p:cNvPr>
          <p:cNvSpPr txBox="1"/>
          <p:nvPr/>
        </p:nvSpPr>
        <p:spPr>
          <a:xfrm>
            <a:off x="5805343" y="970380"/>
            <a:ext cx="78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query_pe</a:t>
            </a:r>
            <a:endParaRPr lang="ko-KR" altLang="en-US" sz="9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2A64348-85A6-3894-3993-7560B170D992}"/>
              </a:ext>
            </a:extLst>
          </p:cNvPr>
          <p:cNvGrpSpPr/>
          <p:nvPr/>
        </p:nvGrpSpPr>
        <p:grpSpPr>
          <a:xfrm>
            <a:off x="6394785" y="1034758"/>
            <a:ext cx="118800" cy="119931"/>
            <a:chOff x="3772930" y="2912523"/>
            <a:chExt cx="230659" cy="238973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EE2A8E9-FB53-521F-53CD-08604EAB4F21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354ECC2-9933-D83A-33EE-4BDC0E4D7426}"/>
                </a:ext>
              </a:extLst>
            </p:cNvPr>
            <p:cNvCxnSpPr>
              <a:stCxn id="29" idx="0"/>
              <a:endCxn id="29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B65C3D1-AC17-8462-2BBA-CF7B1743C9A0}"/>
                </a:ext>
              </a:extLst>
            </p:cNvPr>
            <p:cNvCxnSpPr>
              <a:cxnSpLocks/>
              <a:stCxn id="29" idx="2"/>
              <a:endCxn id="29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5B5B28-1210-97EE-A293-BFF712E07652}"/>
              </a:ext>
            </a:extLst>
          </p:cNvPr>
          <p:cNvGrpSpPr/>
          <p:nvPr/>
        </p:nvGrpSpPr>
        <p:grpSpPr>
          <a:xfrm>
            <a:off x="6452448" y="990694"/>
            <a:ext cx="373353" cy="383645"/>
            <a:chOff x="3912973" y="1303404"/>
            <a:chExt cx="373353" cy="72000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145A776-D583-0409-795D-244093A55B53}"/>
                </a:ext>
              </a:extLst>
            </p:cNvPr>
            <p:cNvCxnSpPr>
              <a:cxnSpLocks/>
            </p:cNvCxnSpPr>
            <p:nvPr/>
          </p:nvCxnSpPr>
          <p:spPr>
            <a:xfrm>
              <a:off x="3912973" y="1303404"/>
              <a:ext cx="0" cy="720000"/>
            </a:xfrm>
            <a:prstGeom prst="straightConnector1">
              <a:avLst/>
            </a:prstGeom>
            <a:ln w="12700">
              <a:solidFill>
                <a:srgbClr val="002C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E75C4AB1-5401-5EA6-D915-90073099CB4E}"/>
                </a:ext>
              </a:extLst>
            </p:cNvPr>
            <p:cNvCxnSpPr>
              <a:cxnSpLocks/>
            </p:cNvCxnSpPr>
            <p:nvPr/>
          </p:nvCxnSpPr>
          <p:spPr>
            <a:xfrm>
              <a:off x="3917860" y="1714338"/>
              <a:ext cx="368466" cy="305587"/>
            </a:xfrm>
            <a:prstGeom prst="bentConnector2">
              <a:avLst/>
            </a:prstGeom>
            <a:ln w="12700">
              <a:solidFill>
                <a:srgbClr val="002C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AD93AE0-E9BE-B1A6-1988-D630670021C5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 flipV="1">
            <a:off x="6073865" y="815090"/>
            <a:ext cx="143797" cy="1053999"/>
          </a:xfrm>
          <a:prstGeom prst="bentConnector4">
            <a:avLst>
              <a:gd name="adj1" fmla="val -158974"/>
              <a:gd name="adj2" fmla="val 100671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34F8EC8-E82A-9F45-6075-3545DE50C581}"/>
              </a:ext>
            </a:extLst>
          </p:cNvPr>
          <p:cNvCxnSpPr>
            <a:cxnSpLocks/>
          </p:cNvCxnSpPr>
          <p:nvPr/>
        </p:nvCxnSpPr>
        <p:spPr>
          <a:xfrm>
            <a:off x="6832463" y="5650430"/>
            <a:ext cx="0" cy="808602"/>
          </a:xfrm>
          <a:prstGeom prst="straightConnector1">
            <a:avLst/>
          </a:prstGeom>
          <a:ln w="1905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B1450C3-935D-4C33-9C3C-F4D77A6E3A21}"/>
              </a:ext>
            </a:extLst>
          </p:cNvPr>
          <p:cNvSpPr/>
          <p:nvPr/>
        </p:nvSpPr>
        <p:spPr>
          <a:xfrm>
            <a:off x="6221724" y="3016674"/>
            <a:ext cx="1182131" cy="299248"/>
          </a:xfrm>
          <a:prstGeom prst="rect">
            <a:avLst/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     k     v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95260C7-2290-53B8-EF71-F209B3EB1AE5}"/>
              </a:ext>
            </a:extLst>
          </p:cNvPr>
          <p:cNvGrpSpPr/>
          <p:nvPr/>
        </p:nvGrpSpPr>
        <p:grpSpPr>
          <a:xfrm>
            <a:off x="6198675" y="1760800"/>
            <a:ext cx="518758" cy="1206000"/>
            <a:chOff x="3641348" y="2180190"/>
            <a:chExt cx="518758" cy="1112827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3D2277F-CEDA-07E2-429D-C7E001885B96}"/>
                </a:ext>
              </a:extLst>
            </p:cNvPr>
            <p:cNvCxnSpPr>
              <a:cxnSpLocks/>
            </p:cNvCxnSpPr>
            <p:nvPr/>
          </p:nvCxnSpPr>
          <p:spPr>
            <a:xfrm>
              <a:off x="3909211" y="2180190"/>
              <a:ext cx="0" cy="1112827"/>
            </a:xfrm>
            <a:prstGeom prst="straightConnector1">
              <a:avLst/>
            </a:prstGeom>
            <a:ln w="19050">
              <a:solidFill>
                <a:srgbClr val="002C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9F94121-ACD4-6FCE-5813-FF829150D3A0}"/>
                </a:ext>
              </a:extLst>
            </p:cNvPr>
            <p:cNvSpPr/>
            <p:nvPr/>
          </p:nvSpPr>
          <p:spPr>
            <a:xfrm>
              <a:off x="3641348" y="2392554"/>
              <a:ext cx="518758" cy="132875"/>
            </a:xfrm>
            <a:prstGeom prst="rect">
              <a:avLst/>
            </a:prstGeom>
            <a:solidFill>
              <a:srgbClr val="C9D2D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norm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FCF1C3FB-26DC-C8F1-19A8-FA8E21A1CADF}"/>
                </a:ext>
              </a:extLst>
            </p:cNvPr>
            <p:cNvGrpSpPr/>
            <p:nvPr/>
          </p:nvGrpSpPr>
          <p:grpSpPr>
            <a:xfrm>
              <a:off x="3851473" y="2220898"/>
              <a:ext cx="119479" cy="119931"/>
              <a:chOff x="3765533" y="2912523"/>
              <a:chExt cx="231980" cy="238973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4C6A060-296D-EB7C-A45E-1D450FA6C4BB}"/>
                  </a:ext>
                </a:extLst>
              </p:cNvPr>
              <p:cNvSpPr/>
              <p:nvPr/>
            </p:nvSpPr>
            <p:spPr>
              <a:xfrm>
                <a:off x="3765533" y="2912523"/>
                <a:ext cx="230659" cy="2184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2C6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11736C06-3E9C-4CA6-60FA-E3B2747BE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4783" y="2912523"/>
                <a:ext cx="0" cy="238973"/>
              </a:xfrm>
              <a:prstGeom prst="line">
                <a:avLst/>
              </a:prstGeom>
              <a:ln w="12700">
                <a:solidFill>
                  <a:srgbClr val="002C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3D96E2D-49FF-CC7A-2F2B-7AC0EF126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6855" y="3017999"/>
                <a:ext cx="230658" cy="0"/>
              </a:xfrm>
              <a:prstGeom prst="line">
                <a:avLst/>
              </a:prstGeom>
              <a:ln w="12700">
                <a:solidFill>
                  <a:srgbClr val="002C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BA9EC0E-D1DE-B10B-CF06-A32C1367660F}"/>
              </a:ext>
            </a:extLst>
          </p:cNvPr>
          <p:cNvGrpSpPr/>
          <p:nvPr/>
        </p:nvGrpSpPr>
        <p:grpSpPr>
          <a:xfrm>
            <a:off x="6403476" y="2695707"/>
            <a:ext cx="118800" cy="119931"/>
            <a:chOff x="3772930" y="2912523"/>
            <a:chExt cx="230659" cy="238973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97AE1FC-C99A-BA89-7276-87C9D8A7A4A4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21A40531-32EA-2CB6-CD56-9FEE9195F4A8}"/>
                </a:ext>
              </a:extLst>
            </p:cNvPr>
            <p:cNvCxnSpPr>
              <a:stCxn id="100" idx="0"/>
              <a:endCxn id="100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44E6096-C291-1214-BC9C-3B8AAAB0C15E}"/>
                </a:ext>
              </a:extLst>
            </p:cNvPr>
            <p:cNvCxnSpPr>
              <a:cxnSpLocks/>
              <a:stCxn id="100" idx="2"/>
              <a:endCxn id="100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734454A-E48A-9743-FB25-3DD24CF028F8}"/>
              </a:ext>
            </a:extLst>
          </p:cNvPr>
          <p:cNvSpPr txBox="1"/>
          <p:nvPr/>
        </p:nvSpPr>
        <p:spPr>
          <a:xfrm>
            <a:off x="5797851" y="2642822"/>
            <a:ext cx="78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query_pe</a:t>
            </a:r>
            <a:endParaRPr lang="ko-KR" altLang="en-US" sz="9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2E766B-04E9-1DA0-E871-3178372BD968}"/>
              </a:ext>
            </a:extLst>
          </p:cNvPr>
          <p:cNvSpPr txBox="1"/>
          <p:nvPr/>
        </p:nvSpPr>
        <p:spPr>
          <a:xfrm>
            <a:off x="6717849" y="2316411"/>
            <a:ext cx="1708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keys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359BA42-5682-CC39-B631-7C95EB074FA7}"/>
              </a:ext>
            </a:extLst>
          </p:cNvPr>
          <p:cNvCxnSpPr>
            <a:cxnSpLocks/>
          </p:cNvCxnSpPr>
          <p:nvPr/>
        </p:nvCxnSpPr>
        <p:spPr>
          <a:xfrm>
            <a:off x="6805011" y="2540118"/>
            <a:ext cx="0" cy="43200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B5A3DE8-9671-5E1F-5D66-473CA109387A}"/>
              </a:ext>
            </a:extLst>
          </p:cNvPr>
          <p:cNvGrpSpPr/>
          <p:nvPr/>
        </p:nvGrpSpPr>
        <p:grpSpPr>
          <a:xfrm>
            <a:off x="6748351" y="2691534"/>
            <a:ext cx="118800" cy="119931"/>
            <a:chOff x="3772930" y="2912523"/>
            <a:chExt cx="230659" cy="238973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7533436-1D18-80A8-B9B9-582DD6797395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A1E210A-AC13-3D51-6B17-EEDF12DD2ADF}"/>
                </a:ext>
              </a:extLst>
            </p:cNvPr>
            <p:cNvCxnSpPr>
              <a:stCxn id="113" idx="0"/>
              <a:endCxn id="113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3C86C17A-7342-520D-4C16-BB053442E3B5}"/>
                </a:ext>
              </a:extLst>
            </p:cNvPr>
            <p:cNvCxnSpPr>
              <a:cxnSpLocks/>
              <a:stCxn id="113" idx="2"/>
              <a:endCxn id="113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15C08CF-875D-2055-383E-2555FA592E5C}"/>
              </a:ext>
            </a:extLst>
          </p:cNvPr>
          <p:cNvGrpSpPr/>
          <p:nvPr/>
        </p:nvGrpSpPr>
        <p:grpSpPr>
          <a:xfrm>
            <a:off x="6773063" y="5789410"/>
            <a:ext cx="118800" cy="119931"/>
            <a:chOff x="3772930" y="2912523"/>
            <a:chExt cx="230659" cy="238973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610999D-92A1-CD86-D333-4DB7B12646CE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37A89F15-75AD-9AC9-D46F-99B4ABB50E78}"/>
                </a:ext>
              </a:extLst>
            </p:cNvPr>
            <p:cNvCxnSpPr>
              <a:stCxn id="121" idx="0"/>
              <a:endCxn id="121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4C32684-E2AB-D89A-DDE8-750D41E51DCB}"/>
                </a:ext>
              </a:extLst>
            </p:cNvPr>
            <p:cNvCxnSpPr>
              <a:cxnSpLocks/>
              <a:stCxn id="121" idx="2"/>
              <a:endCxn id="121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6D2F8FF-DB61-AC03-3946-08D5F589BA72}"/>
              </a:ext>
            </a:extLst>
          </p:cNvPr>
          <p:cNvGrpSpPr/>
          <p:nvPr/>
        </p:nvGrpSpPr>
        <p:grpSpPr>
          <a:xfrm>
            <a:off x="6424395" y="3410452"/>
            <a:ext cx="118800" cy="119931"/>
            <a:chOff x="3772930" y="2912523"/>
            <a:chExt cx="230659" cy="238973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9695142-1059-7A1E-C43F-5DB2CF00F823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527E2A5-71FE-C609-03E6-2BAE0B56C4D6}"/>
                </a:ext>
              </a:extLst>
            </p:cNvPr>
            <p:cNvCxnSpPr>
              <a:stCxn id="125" idx="0"/>
              <a:endCxn id="125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27A2C78-642E-3489-E044-0E30879920CB}"/>
                </a:ext>
              </a:extLst>
            </p:cNvPr>
            <p:cNvCxnSpPr>
              <a:cxnSpLocks/>
              <a:stCxn id="125" idx="2"/>
              <a:endCxn id="125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4DAC1A69-F63C-E06B-3ACA-DBB4BDB0A5B6}"/>
              </a:ext>
            </a:extLst>
          </p:cNvPr>
          <p:cNvSpPr txBox="1"/>
          <p:nvPr/>
        </p:nvSpPr>
        <p:spPr>
          <a:xfrm>
            <a:off x="6837035" y="2629862"/>
            <a:ext cx="784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key_pe</a:t>
            </a:r>
            <a:endParaRPr lang="ko-KR" altLang="en-US" sz="900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44691AF-18FE-9625-9297-E51EDE090E53}"/>
              </a:ext>
            </a:extLst>
          </p:cNvPr>
          <p:cNvCxnSpPr>
            <a:cxnSpLocks/>
          </p:cNvCxnSpPr>
          <p:nvPr/>
        </p:nvCxnSpPr>
        <p:spPr>
          <a:xfrm>
            <a:off x="7139701" y="1030058"/>
            <a:ext cx="0" cy="34322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DB1393D-7054-299F-0521-C3BF2CDF3659}"/>
              </a:ext>
            </a:extLst>
          </p:cNvPr>
          <p:cNvCxnSpPr>
            <a:cxnSpLocks/>
          </p:cNvCxnSpPr>
          <p:nvPr/>
        </p:nvCxnSpPr>
        <p:spPr>
          <a:xfrm>
            <a:off x="7149966" y="2547982"/>
            <a:ext cx="0" cy="43200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A7EC8A8-DF28-6606-ADD8-BD818A211BFA}"/>
              </a:ext>
            </a:extLst>
          </p:cNvPr>
          <p:cNvGrpSpPr/>
          <p:nvPr/>
        </p:nvGrpSpPr>
        <p:grpSpPr>
          <a:xfrm>
            <a:off x="6238011" y="3386948"/>
            <a:ext cx="599024" cy="1913314"/>
            <a:chOff x="3695753" y="2136107"/>
            <a:chExt cx="826861" cy="1457727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7D32EE9A-627A-6E03-125F-9E04B22D228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48599" y="2619820"/>
              <a:ext cx="1457727" cy="490302"/>
            </a:xfrm>
            <a:prstGeom prst="bentConnector3">
              <a:avLst>
                <a:gd name="adj1" fmla="val 64976"/>
              </a:avLst>
            </a:prstGeom>
            <a:ln w="19050">
              <a:solidFill>
                <a:srgbClr val="002C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67303F4-1D52-036F-A564-EFD4D3520DBC}"/>
                </a:ext>
              </a:extLst>
            </p:cNvPr>
            <p:cNvSpPr/>
            <p:nvPr/>
          </p:nvSpPr>
          <p:spPr>
            <a:xfrm>
              <a:off x="3695753" y="2309161"/>
              <a:ext cx="715573" cy="109712"/>
            </a:xfrm>
            <a:prstGeom prst="rect">
              <a:avLst/>
            </a:prstGeom>
            <a:solidFill>
              <a:srgbClr val="C9D2D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norm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9901DE9B-338D-975B-080F-DFE2B28D8260}"/>
              </a:ext>
            </a:extLst>
          </p:cNvPr>
          <p:cNvCxnSpPr>
            <a:cxnSpLocks/>
          </p:cNvCxnSpPr>
          <p:nvPr/>
        </p:nvCxnSpPr>
        <p:spPr>
          <a:xfrm rot="5400000">
            <a:off x="5726796" y="2732387"/>
            <a:ext cx="1199530" cy="272355"/>
          </a:xfrm>
          <a:prstGeom prst="bentConnector4">
            <a:avLst>
              <a:gd name="adj1" fmla="val 30119"/>
              <a:gd name="adj2" fmla="val 229459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0F3173-7023-6C9B-03FE-5A335B877CB8}"/>
              </a:ext>
            </a:extLst>
          </p:cNvPr>
          <p:cNvSpPr/>
          <p:nvPr/>
        </p:nvSpPr>
        <p:spPr>
          <a:xfrm>
            <a:off x="6186867" y="3886453"/>
            <a:ext cx="616685" cy="235359"/>
          </a:xfrm>
          <a:prstGeom prst="rect">
            <a:avLst/>
          </a:prstGeom>
          <a:solidFill>
            <a:srgbClr val="C9D2DE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085BB-CD47-F8DE-67FF-41A9F65937C2}"/>
              </a:ext>
            </a:extLst>
          </p:cNvPr>
          <p:cNvSpPr/>
          <p:nvPr/>
        </p:nvSpPr>
        <p:spPr>
          <a:xfrm>
            <a:off x="6243951" y="4402928"/>
            <a:ext cx="518758" cy="144000"/>
          </a:xfrm>
          <a:prstGeom prst="rect">
            <a:avLst/>
          </a:prstGeom>
          <a:solidFill>
            <a:srgbClr val="C9D2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norm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50AE07-EA87-101E-9D7A-E5D6158DF435}"/>
              </a:ext>
            </a:extLst>
          </p:cNvPr>
          <p:cNvSpPr/>
          <p:nvPr/>
        </p:nvSpPr>
        <p:spPr>
          <a:xfrm>
            <a:off x="6240678" y="5328774"/>
            <a:ext cx="1182131" cy="299248"/>
          </a:xfrm>
          <a:prstGeom prst="rect">
            <a:avLst/>
          </a:prstGeom>
          <a:solidFill>
            <a:srgbClr val="C9D2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q     k     v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33D33A-ED8E-9C2F-C24A-43B3F3526576}"/>
              </a:ext>
            </a:extLst>
          </p:cNvPr>
          <p:cNvGrpSpPr/>
          <p:nvPr/>
        </p:nvGrpSpPr>
        <p:grpSpPr>
          <a:xfrm>
            <a:off x="6434924" y="5070688"/>
            <a:ext cx="118800" cy="119931"/>
            <a:chOff x="3772930" y="2912523"/>
            <a:chExt cx="230659" cy="23897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A4AC7AA-BCE3-4223-602B-CCDD2C676D14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A69EDCE-A8E7-5A1A-763B-6E8854F4D33F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A3BED42-68C1-5F38-9546-22373C658606}"/>
                </a:ext>
              </a:extLst>
            </p:cNvPr>
            <p:cNvCxnSpPr>
              <a:cxnSpLocks/>
              <a:stCxn id="10" idx="2"/>
              <a:endCxn id="10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2C9F661-D4EE-A312-5FDB-24A82D127BF6}"/>
              </a:ext>
            </a:extLst>
          </p:cNvPr>
          <p:cNvSpPr txBox="1"/>
          <p:nvPr/>
        </p:nvSpPr>
        <p:spPr>
          <a:xfrm>
            <a:off x="6841760" y="4984280"/>
            <a:ext cx="7848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query_pe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E9C31-2047-5807-B921-C41EB12CEC58}"/>
              </a:ext>
            </a:extLst>
          </p:cNvPr>
          <p:cNvSpPr txBox="1"/>
          <p:nvPr/>
        </p:nvSpPr>
        <p:spPr>
          <a:xfrm>
            <a:off x="6109993" y="4806071"/>
            <a:ext cx="53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keys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B51E56-6BA1-E3BE-7CEF-6C75E8B26EA8}"/>
              </a:ext>
            </a:extLst>
          </p:cNvPr>
          <p:cNvCxnSpPr>
            <a:cxnSpLocks/>
          </p:cNvCxnSpPr>
          <p:nvPr/>
        </p:nvCxnSpPr>
        <p:spPr>
          <a:xfrm>
            <a:off x="6495209" y="5041062"/>
            <a:ext cx="0" cy="25920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441AFF5-D978-26B7-BF6D-798A4D6B8977}"/>
              </a:ext>
            </a:extLst>
          </p:cNvPr>
          <p:cNvGrpSpPr/>
          <p:nvPr/>
        </p:nvGrpSpPr>
        <p:grpSpPr>
          <a:xfrm>
            <a:off x="6779911" y="5066001"/>
            <a:ext cx="118800" cy="119931"/>
            <a:chOff x="3772930" y="2912523"/>
            <a:chExt cx="230659" cy="23897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A9AB09-43F0-B69E-93E6-9404B619EA9E}"/>
                </a:ext>
              </a:extLst>
            </p:cNvPr>
            <p:cNvSpPr/>
            <p:nvPr/>
          </p:nvSpPr>
          <p:spPr>
            <a:xfrm>
              <a:off x="3772930" y="2912523"/>
              <a:ext cx="230659" cy="23897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3D97E23-FB99-70BF-168D-FF85071E486D}"/>
                </a:ext>
              </a:extLst>
            </p:cNvPr>
            <p:cNvCxnSpPr>
              <a:stCxn id="22" idx="0"/>
              <a:endCxn id="22" idx="4"/>
            </p:cNvCxnSpPr>
            <p:nvPr/>
          </p:nvCxnSpPr>
          <p:spPr>
            <a:xfrm>
              <a:off x="3888260" y="2912523"/>
              <a:ext cx="0" cy="238973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048C321-E57E-6495-E511-EC778A3F1D8D}"/>
                </a:ext>
              </a:extLst>
            </p:cNvPr>
            <p:cNvCxnSpPr>
              <a:cxnSpLocks/>
              <a:stCxn id="22" idx="2"/>
              <a:endCxn id="22" idx="6"/>
            </p:cNvCxnSpPr>
            <p:nvPr/>
          </p:nvCxnSpPr>
          <p:spPr>
            <a:xfrm>
              <a:off x="3772930" y="3032010"/>
              <a:ext cx="23065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3B092DC-03BC-1911-03C6-17C87BE4010B}"/>
              </a:ext>
            </a:extLst>
          </p:cNvPr>
          <p:cNvSpPr txBox="1"/>
          <p:nvPr/>
        </p:nvSpPr>
        <p:spPr>
          <a:xfrm>
            <a:off x="5930884" y="4999900"/>
            <a:ext cx="784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key_pe</a:t>
            </a:r>
            <a:endParaRPr lang="ko-KR" altLang="en-US" sz="90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BBD2BB8-A5C4-76F8-651C-D27114A4BE3A}"/>
              </a:ext>
            </a:extLst>
          </p:cNvPr>
          <p:cNvCxnSpPr>
            <a:cxnSpLocks/>
          </p:cNvCxnSpPr>
          <p:nvPr/>
        </p:nvCxnSpPr>
        <p:spPr>
          <a:xfrm>
            <a:off x="6848365" y="4967654"/>
            <a:ext cx="325792" cy="320807"/>
          </a:xfrm>
          <a:prstGeom prst="bentConnector3">
            <a:avLst>
              <a:gd name="adj1" fmla="val 100443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8EB7650-1DEF-B370-4BE3-464309D011E9}"/>
              </a:ext>
            </a:extLst>
          </p:cNvPr>
          <p:cNvSpPr/>
          <p:nvPr/>
        </p:nvSpPr>
        <p:spPr>
          <a:xfrm>
            <a:off x="6582732" y="5983172"/>
            <a:ext cx="518758" cy="144000"/>
          </a:xfrm>
          <a:prstGeom prst="rect">
            <a:avLst/>
          </a:prstGeom>
          <a:solidFill>
            <a:srgbClr val="C9D2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norm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9E86228-E7AA-793F-00BB-74CBCD5985A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094363" y="4944570"/>
            <a:ext cx="371840" cy="896075"/>
          </a:xfrm>
          <a:prstGeom prst="bentConnector4">
            <a:avLst>
              <a:gd name="adj1" fmla="val -61478"/>
              <a:gd name="adj2" fmla="val 100321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달 96">
            <a:extLst>
              <a:ext uri="{FF2B5EF4-FFF2-40B4-BE49-F238E27FC236}">
                <a16:creationId xmlns:a16="http://schemas.microsoft.com/office/drawing/2014/main" id="{E953E512-8C96-F6CF-80DC-09D68F725B9F}"/>
              </a:ext>
            </a:extLst>
          </p:cNvPr>
          <p:cNvSpPr/>
          <p:nvPr/>
        </p:nvSpPr>
        <p:spPr>
          <a:xfrm>
            <a:off x="2465882" y="1633491"/>
            <a:ext cx="253689" cy="3844031"/>
          </a:xfrm>
          <a:prstGeom prst="moon">
            <a:avLst>
              <a:gd name="adj" fmla="val 2621"/>
            </a:avLst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5934BB-19E7-2832-055F-D659A6C99A1F}"/>
              </a:ext>
            </a:extLst>
          </p:cNvPr>
          <p:cNvSpPr txBox="1"/>
          <p:nvPr/>
        </p:nvSpPr>
        <p:spPr>
          <a:xfrm>
            <a:off x="2040306" y="3372444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A1B1C5"/>
                </a:solidFill>
              </a:rPr>
              <a:t>x2</a:t>
            </a:r>
            <a:endParaRPr lang="ko-KR" altLang="en-US" sz="1400" dirty="0">
              <a:solidFill>
                <a:srgbClr val="A1B1C5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570CC5B-A892-68B3-53DE-F2060AC21E7D}"/>
              </a:ext>
            </a:extLst>
          </p:cNvPr>
          <p:cNvSpPr txBox="1"/>
          <p:nvPr/>
        </p:nvSpPr>
        <p:spPr>
          <a:xfrm>
            <a:off x="6197784" y="6446336"/>
            <a:ext cx="1905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return  </a:t>
            </a:r>
            <a:r>
              <a:rPr lang="en-US" altLang="ko-KR" sz="1050" dirty="0">
                <a:solidFill>
                  <a:schemeClr val="accent2"/>
                </a:solidFill>
              </a:rPr>
              <a:t>keys</a:t>
            </a:r>
            <a:r>
              <a:rPr lang="en-US" altLang="ko-KR" sz="1050" dirty="0"/>
              <a:t>           </a:t>
            </a:r>
            <a:r>
              <a:rPr lang="en-US" altLang="ko-KR" sz="1050" dirty="0">
                <a:solidFill>
                  <a:srgbClr val="FF0000"/>
                </a:solidFill>
              </a:rPr>
              <a:t>queries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2E06ED48-6095-C13C-DDF9-A39DCAFD2AD0}"/>
              </a:ext>
            </a:extLst>
          </p:cNvPr>
          <p:cNvGrpSpPr/>
          <p:nvPr/>
        </p:nvGrpSpPr>
        <p:grpSpPr>
          <a:xfrm>
            <a:off x="6425232" y="4197419"/>
            <a:ext cx="118800" cy="118800"/>
            <a:chOff x="7045463" y="1957316"/>
            <a:chExt cx="121928" cy="129972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7EF2EC8-755D-ECE1-9A0B-06243FB76FB4}"/>
                </a:ext>
              </a:extLst>
            </p:cNvPr>
            <p:cNvSpPr/>
            <p:nvPr/>
          </p:nvSpPr>
          <p:spPr>
            <a:xfrm>
              <a:off x="7048592" y="1957316"/>
              <a:ext cx="118799" cy="129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C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41BB8BE7-F853-832D-9075-EFD104B0B498}"/>
                </a:ext>
              </a:extLst>
            </p:cNvPr>
            <p:cNvCxnSpPr>
              <a:cxnSpLocks/>
            </p:cNvCxnSpPr>
            <p:nvPr/>
          </p:nvCxnSpPr>
          <p:spPr>
            <a:xfrm>
              <a:off x="7104860" y="1957316"/>
              <a:ext cx="0" cy="129972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BFBEF56A-7B79-E526-C11C-9426CA590AE2}"/>
                </a:ext>
              </a:extLst>
            </p:cNvPr>
            <p:cNvCxnSpPr>
              <a:cxnSpLocks/>
            </p:cNvCxnSpPr>
            <p:nvPr/>
          </p:nvCxnSpPr>
          <p:spPr>
            <a:xfrm>
              <a:off x="7045463" y="2022302"/>
              <a:ext cx="118799" cy="0"/>
            </a:xfrm>
            <a:prstGeom prst="line">
              <a:avLst/>
            </a:prstGeom>
            <a:ln w="12700">
              <a:solidFill>
                <a:srgbClr val="002C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66EEFB72-DD60-A955-65C8-ECD46521A392}"/>
              </a:ext>
            </a:extLst>
          </p:cNvPr>
          <p:cNvCxnSpPr>
            <a:cxnSpLocks/>
            <a:endCxn id="118" idx="2"/>
          </p:cNvCxnSpPr>
          <p:nvPr/>
        </p:nvCxnSpPr>
        <p:spPr>
          <a:xfrm rot="5400000">
            <a:off x="6238743" y="4013729"/>
            <a:ext cx="432628" cy="53552"/>
          </a:xfrm>
          <a:prstGeom prst="bentConnector4">
            <a:avLst>
              <a:gd name="adj1" fmla="val -2499"/>
              <a:gd name="adj2" fmla="val 1186589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F4714075-4C9F-B3C4-FA56-EB36F5019C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46407" y="5499749"/>
            <a:ext cx="1487034" cy="431535"/>
          </a:xfrm>
          <a:prstGeom prst="bentConnector3">
            <a:avLst>
              <a:gd name="adj1" fmla="val -144"/>
            </a:avLst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67C5F3D-8C0D-60B5-9913-460B00481D1D}"/>
              </a:ext>
            </a:extLst>
          </p:cNvPr>
          <p:cNvSpPr txBox="1"/>
          <p:nvPr/>
        </p:nvSpPr>
        <p:spPr>
          <a:xfrm>
            <a:off x="347828" y="3337500"/>
            <a:ext cx="1645883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TwoWayTransformer</a:t>
            </a:r>
            <a:endParaRPr lang="en-US" altLang="ko-KR" sz="1200" dirty="0"/>
          </a:p>
          <a:p>
            <a:pPr algn="ctr"/>
            <a:r>
              <a:rPr lang="en-US" altLang="ko-KR" sz="1200" dirty="0"/>
              <a:t>Block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1B576-C432-28AE-1A70-CD9EC10C1BA4}"/>
              </a:ext>
            </a:extLst>
          </p:cNvPr>
          <p:cNvSpPr txBox="1"/>
          <p:nvPr/>
        </p:nvSpPr>
        <p:spPr>
          <a:xfrm>
            <a:off x="8103474" y="682155"/>
            <a:ext cx="3273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q: (1, 9, 256), k: (1, 9, 256), v: (1, 9, 256)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en-US" altLang="ko-KR" sz="1100" dirty="0"/>
              <a:t>8 heads</a:t>
            </a:r>
          </a:p>
          <a:p>
            <a:r>
              <a:rPr lang="en-US" altLang="ko-KR" sz="1100" dirty="0"/>
              <a:t>q: (1, 8, 9, 32), k: (1, 8, 9, 32), v: (1, 8, 9, 32)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attn:</a:t>
            </a:r>
            <a:r>
              <a:rPr lang="en-US" altLang="ko-KR" sz="1100" dirty="0"/>
              <a:t> (1, 8, 9, 9)</a:t>
            </a:r>
          </a:p>
          <a:p>
            <a:r>
              <a:rPr lang="en-US" altLang="ko-KR" sz="1100" dirty="0"/>
              <a:t>Weighted Sum: (1, 8, 9, 32)</a:t>
            </a:r>
            <a:endParaRPr lang="ko-KR" altLang="en-US" sz="1100" dirty="0"/>
          </a:p>
          <a:p>
            <a:r>
              <a:rPr lang="en-US" altLang="ko-KR" sz="1100" dirty="0"/>
              <a:t>Output: (1,9,256)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694AD-45AF-2BE1-EF7F-028A19696169}"/>
              </a:ext>
            </a:extLst>
          </p:cNvPr>
          <p:cNvSpPr txBox="1"/>
          <p:nvPr/>
        </p:nvSpPr>
        <p:spPr>
          <a:xfrm>
            <a:off x="8119672" y="2592647"/>
            <a:ext cx="3494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q: (1, 9, 256), k: (1, 4096, 256), v: (1, 4096, 256)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en-US" altLang="ko-KR" sz="1100" dirty="0"/>
              <a:t>8 heads + </a:t>
            </a:r>
            <a:r>
              <a:rPr lang="en-US" altLang="ko-KR" sz="1100" dirty="0" err="1"/>
              <a:t>downsample</a:t>
            </a:r>
            <a:endParaRPr lang="en-US" altLang="ko-KR" sz="1100" dirty="0"/>
          </a:p>
          <a:p>
            <a:r>
              <a:rPr lang="en-US" altLang="ko-KR" sz="1100" dirty="0"/>
              <a:t>q: (1, 8, 9, 16), k: (1, 8, 4096, 16), v: (1, 8, 4096, 16)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attn:</a:t>
            </a:r>
            <a:r>
              <a:rPr lang="en-US" altLang="ko-KR" sz="1100" dirty="0"/>
              <a:t> (1, 8, 9, 4096)</a:t>
            </a:r>
          </a:p>
          <a:p>
            <a:r>
              <a:rPr lang="en-US" altLang="ko-KR" sz="1100" dirty="0"/>
              <a:t>Weighted Sum: (1, 8, 9, 16)</a:t>
            </a:r>
            <a:endParaRPr lang="ko-KR" altLang="en-US" sz="1100" dirty="0"/>
          </a:p>
          <a:p>
            <a:r>
              <a:rPr lang="en-US" altLang="ko-KR" sz="1100" dirty="0"/>
              <a:t>Output: (1,9,256)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2D9C3-249F-CD22-D079-895EAE8CCAD2}"/>
              </a:ext>
            </a:extLst>
          </p:cNvPr>
          <p:cNvSpPr txBox="1"/>
          <p:nvPr/>
        </p:nvSpPr>
        <p:spPr>
          <a:xfrm>
            <a:off x="8149203" y="4754247"/>
            <a:ext cx="3273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q: (1, 4096, 256), k: (1, 9, 256), v: (1, 9, 256)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en-US" altLang="ko-KR" sz="1100" dirty="0"/>
              <a:t>8 heads + </a:t>
            </a:r>
            <a:r>
              <a:rPr lang="en-US" altLang="ko-KR" sz="1100" dirty="0" err="1"/>
              <a:t>downsample</a:t>
            </a:r>
            <a:endParaRPr lang="en-US" altLang="ko-KR" sz="1100" dirty="0"/>
          </a:p>
          <a:p>
            <a:r>
              <a:rPr lang="en-US" altLang="ko-KR" sz="1100" dirty="0"/>
              <a:t>q: (1, 8, 4096, 16), k: (1, 8, 9, 16), v: (1, 8, 9, 16)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attn:</a:t>
            </a:r>
            <a:r>
              <a:rPr lang="en-US" altLang="ko-KR" sz="1100" dirty="0"/>
              <a:t> (1, 8, 4096, 9)</a:t>
            </a:r>
          </a:p>
          <a:p>
            <a:r>
              <a:rPr lang="en-US" altLang="ko-KR" sz="1100" dirty="0"/>
              <a:t>Weighted Sum: (1, 8, 4096, 16)</a:t>
            </a:r>
            <a:endParaRPr lang="ko-KR" altLang="en-US" sz="1100" dirty="0"/>
          </a:p>
          <a:p>
            <a:r>
              <a:rPr lang="en-US" altLang="ko-KR" sz="1100" dirty="0"/>
              <a:t>Output: (1,4096,256)</a:t>
            </a:r>
          </a:p>
        </p:txBody>
      </p:sp>
    </p:spTree>
    <p:extLst>
      <p:ext uri="{BB962C8B-B14F-4D97-AF65-F5344CB8AC3E}">
        <p14:creationId xmlns:p14="http://schemas.microsoft.com/office/powerpoint/2010/main" val="290081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02C80-FC36-FA3A-7B67-2A57DB48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2888F-43B8-FD27-899A-0FB14395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Mask Decoder (3)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5EEB1-66F6-C959-44FB-600D5301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42BD209-098E-9FA1-1802-6B5F088CF6D4}"/>
              </a:ext>
            </a:extLst>
          </p:cNvPr>
          <p:cNvGrpSpPr/>
          <p:nvPr/>
        </p:nvGrpSpPr>
        <p:grpSpPr>
          <a:xfrm>
            <a:off x="-1930279" y="2359667"/>
            <a:ext cx="5230619" cy="2046638"/>
            <a:chOff x="3498321" y="1114954"/>
            <a:chExt cx="5443030" cy="2129750"/>
          </a:xfrm>
        </p:grpSpPr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00FC4FE5-AE08-88A2-BC3F-01A5D75552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00"/>
            <a:stretch/>
          </p:blipFill>
          <p:spPr bwMode="auto">
            <a:xfrm>
              <a:off x="3498321" y="1118069"/>
              <a:ext cx="5365898" cy="212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8F435DD4-B180-1EE2-F7CE-8B80419C19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65" r="1"/>
            <a:stretch/>
          </p:blipFill>
          <p:spPr bwMode="auto">
            <a:xfrm>
              <a:off x="6699980" y="1114954"/>
              <a:ext cx="2241371" cy="2126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2D3C42-66F7-B220-1E21-BCF3BFAC0ED4}"/>
              </a:ext>
            </a:extLst>
          </p:cNvPr>
          <p:cNvSpPr txBox="1"/>
          <p:nvPr/>
        </p:nvSpPr>
        <p:spPr>
          <a:xfrm>
            <a:off x="4451515" y="1458414"/>
            <a:ext cx="765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return </a:t>
            </a:r>
            <a:r>
              <a:rPr lang="en-US" altLang="ko-KR" sz="1200" dirty="0">
                <a:solidFill>
                  <a:srgbClr val="FF0000"/>
                </a:solidFill>
              </a:rPr>
              <a:t>queries (tokens)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>
                <a:solidFill>
                  <a:schemeClr val="accent1"/>
                </a:solidFill>
              </a:rPr>
              <a:t>(1, 9, 256)</a:t>
            </a:r>
            <a:r>
              <a:rPr lang="en-US" altLang="ko-KR" sz="1050" dirty="0">
                <a:solidFill>
                  <a:srgbClr val="FF0000"/>
                </a:solidFill>
              </a:rPr>
              <a:t>                   </a:t>
            </a:r>
            <a:r>
              <a:rPr lang="en-US" altLang="ko-KR" sz="1200" dirty="0">
                <a:solidFill>
                  <a:schemeClr val="accent2"/>
                </a:solidFill>
              </a:rPr>
              <a:t>keys (image) </a:t>
            </a:r>
            <a:r>
              <a:rPr lang="en-US" altLang="ko-KR" sz="1050" dirty="0">
                <a:solidFill>
                  <a:schemeClr val="accent1"/>
                </a:solidFill>
              </a:rPr>
              <a:t>(1, 256, 64, 64)</a:t>
            </a:r>
            <a:r>
              <a:rPr lang="en-US" altLang="ko-KR" sz="1200" dirty="0">
                <a:solidFill>
                  <a:schemeClr val="accent2"/>
                </a:solidFill>
              </a:rPr>
              <a:t> 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B1167-10C2-C68F-4ABF-9923A237AEF5}"/>
              </a:ext>
            </a:extLst>
          </p:cNvPr>
          <p:cNvSpPr txBox="1"/>
          <p:nvPr/>
        </p:nvSpPr>
        <p:spPr>
          <a:xfrm>
            <a:off x="4864139" y="2085981"/>
            <a:ext cx="24173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iou_token_out</a:t>
            </a:r>
            <a:r>
              <a:rPr lang="en-US" altLang="ko-KR" sz="1050" dirty="0"/>
              <a:t>	     </a:t>
            </a:r>
            <a:r>
              <a:rPr lang="en-US" altLang="ko-KR" sz="1050" dirty="0">
                <a:solidFill>
                  <a:schemeClr val="accent1"/>
                </a:solidFill>
              </a:rPr>
              <a:t>(1, 256)</a:t>
            </a:r>
            <a:endParaRPr lang="ko-KR" altLang="en-US" sz="1050" dirty="0">
              <a:solidFill>
                <a:schemeClr val="accent1"/>
              </a:solidFill>
            </a:endParaRPr>
          </a:p>
          <a:p>
            <a:r>
              <a:rPr lang="en-US" altLang="ko-KR" sz="1050" dirty="0" err="1"/>
              <a:t>mask_tokens_out</a:t>
            </a:r>
            <a:r>
              <a:rPr lang="en-US" altLang="ko-KR" sz="1050" dirty="0"/>
              <a:t> </a:t>
            </a:r>
            <a:r>
              <a:rPr lang="en-US" altLang="ko-KR" sz="1050" dirty="0">
                <a:solidFill>
                  <a:schemeClr val="accent1"/>
                </a:solidFill>
              </a:rPr>
              <a:t>(1, 4, 256)</a:t>
            </a:r>
            <a:endParaRPr lang="ko-KR" altLang="en-US" sz="1050" dirty="0">
              <a:solidFill>
                <a:schemeClr val="accent1"/>
              </a:solidFill>
            </a:endParaRPr>
          </a:p>
          <a:p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3DFC8-FBF2-81BF-346D-D3D0E5668224}"/>
              </a:ext>
            </a:extLst>
          </p:cNvPr>
          <p:cNvSpPr txBox="1"/>
          <p:nvPr/>
        </p:nvSpPr>
        <p:spPr>
          <a:xfrm>
            <a:off x="7197279" y="2085981"/>
            <a:ext cx="24173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        Upscale </a:t>
            </a:r>
            <a:r>
              <a:rPr lang="en-US" altLang="ko-KR" sz="1050" dirty="0">
                <a:solidFill>
                  <a:schemeClr val="accent1"/>
                </a:solidFill>
              </a:rPr>
              <a:t>(1, 32, 256, 256)</a:t>
            </a:r>
            <a:endParaRPr lang="ko-KR" altLang="en-US" sz="1050" dirty="0">
              <a:solidFill>
                <a:schemeClr val="accent1"/>
              </a:solidFill>
            </a:endParaRPr>
          </a:p>
          <a:p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7714DBC-D536-7D39-18E0-E8537129202F}"/>
              </a:ext>
            </a:extLst>
          </p:cNvPr>
          <p:cNvCxnSpPr>
            <a:cxnSpLocks/>
          </p:cNvCxnSpPr>
          <p:nvPr/>
        </p:nvCxnSpPr>
        <p:spPr>
          <a:xfrm>
            <a:off x="5797162" y="1735413"/>
            <a:ext cx="0" cy="34322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ACC6E5-0396-D1AA-6CB9-CC497C5F31B3}"/>
              </a:ext>
            </a:extLst>
          </p:cNvPr>
          <p:cNvCxnSpPr>
            <a:cxnSpLocks/>
          </p:cNvCxnSpPr>
          <p:nvPr/>
        </p:nvCxnSpPr>
        <p:spPr>
          <a:xfrm>
            <a:off x="8326175" y="1735413"/>
            <a:ext cx="0" cy="343220"/>
          </a:xfrm>
          <a:prstGeom prst="straightConnector1">
            <a:avLst/>
          </a:prstGeom>
          <a:ln w="12700">
            <a:solidFill>
              <a:srgbClr val="002C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0488914-B3FE-0AB1-0A32-5AE1ACAFE9C6}"/>
              </a:ext>
            </a:extLst>
          </p:cNvPr>
          <p:cNvGrpSpPr/>
          <p:nvPr/>
        </p:nvGrpSpPr>
        <p:grpSpPr>
          <a:xfrm>
            <a:off x="3938102" y="3138403"/>
            <a:ext cx="3469130" cy="1332000"/>
            <a:chOff x="1818342" y="4247471"/>
            <a:chExt cx="4169330" cy="16061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667641-9C90-72E2-6FDD-20FA6EDB1788}"/>
                </a:ext>
              </a:extLst>
            </p:cNvPr>
            <p:cNvSpPr txBox="1"/>
            <p:nvPr/>
          </p:nvSpPr>
          <p:spPr>
            <a:xfrm>
              <a:off x="1818342" y="4247471"/>
              <a:ext cx="4169330" cy="160616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mask_tokens_out</a:t>
              </a:r>
              <a:r>
                <a:rPr lang="en-US" altLang="ko-KR" sz="1100" dirty="0"/>
                <a:t> MLP</a:t>
              </a:r>
              <a:endParaRPr lang="ko-KR" altLang="en-US" sz="1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835824-6DED-01CE-D52D-CDE8720BE478}"/>
                </a:ext>
              </a:extLst>
            </p:cNvPr>
            <p:cNvSpPr/>
            <p:nvPr/>
          </p:nvSpPr>
          <p:spPr>
            <a:xfrm>
              <a:off x="3924660" y="4825305"/>
              <a:ext cx="1713441" cy="276924"/>
            </a:xfrm>
            <a:prstGeom prst="rect">
              <a:avLst/>
            </a:prstGeom>
            <a:solidFill>
              <a:srgbClr val="C9D2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Linear: in 256, out 256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4BD5AA-7F84-44A7-793A-4CED514B15D6}"/>
                </a:ext>
              </a:extLst>
            </p:cNvPr>
            <p:cNvSpPr/>
            <p:nvPr/>
          </p:nvSpPr>
          <p:spPr>
            <a:xfrm>
              <a:off x="3924659" y="5157315"/>
              <a:ext cx="1713441" cy="276923"/>
            </a:xfrm>
            <a:prstGeom prst="rect">
              <a:avLst/>
            </a:prstGeom>
            <a:solidFill>
              <a:srgbClr val="C9D2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Linear: in 256, out 256</a:t>
              </a:r>
            </a:p>
          </p:txBody>
        </p:sp>
        <p:sp>
          <p:nvSpPr>
            <p:cNvPr id="12" name="순서도: 수동 연산 11">
              <a:extLst>
                <a:ext uri="{FF2B5EF4-FFF2-40B4-BE49-F238E27FC236}">
                  <a16:creationId xmlns:a16="http://schemas.microsoft.com/office/drawing/2014/main" id="{862950A4-F284-D295-DAE7-584C726FA5D8}"/>
                </a:ext>
              </a:extLst>
            </p:cNvPr>
            <p:cNvSpPr/>
            <p:nvPr/>
          </p:nvSpPr>
          <p:spPr>
            <a:xfrm>
              <a:off x="3924659" y="5499421"/>
              <a:ext cx="1713441" cy="276924"/>
            </a:xfrm>
            <a:prstGeom prst="flowChartManualOperation">
              <a:avLst/>
            </a:prstGeom>
            <a:solidFill>
              <a:srgbClr val="C9D2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Linear: in 256, out 32</a:t>
              </a:r>
            </a:p>
          </p:txBody>
        </p:sp>
        <p:sp>
          <p:nvSpPr>
            <p:cNvPr id="13" name="달 12">
              <a:extLst>
                <a:ext uri="{FF2B5EF4-FFF2-40B4-BE49-F238E27FC236}">
                  <a16:creationId xmlns:a16="http://schemas.microsoft.com/office/drawing/2014/main" id="{5AA4FAC8-EBE6-6B4A-50C2-7EB24786D2A7}"/>
                </a:ext>
              </a:extLst>
            </p:cNvPr>
            <p:cNvSpPr/>
            <p:nvPr/>
          </p:nvSpPr>
          <p:spPr>
            <a:xfrm rot="10800000" flipH="1">
              <a:off x="3514510" y="4825305"/>
              <a:ext cx="238898" cy="963193"/>
            </a:xfrm>
            <a:prstGeom prst="moon">
              <a:avLst>
                <a:gd name="adj" fmla="val 2621"/>
              </a:avLst>
            </a:prstGeom>
            <a:solidFill>
              <a:srgbClr val="002C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F10414-1366-2C9C-A164-13F64646382E}"/>
                    </a:ext>
                  </a:extLst>
                </p:cNvPr>
                <p:cNvSpPr txBox="1"/>
                <p:nvPr/>
              </p:nvSpPr>
              <p:spPr>
                <a:xfrm>
                  <a:off x="2234637" y="5113520"/>
                  <a:ext cx="686931" cy="2969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8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=0,1,2,3)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F10414-1366-2C9C-A164-13F646463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637" y="5113520"/>
                  <a:ext cx="686931" cy="296901"/>
                </a:xfrm>
                <a:prstGeom prst="rect">
                  <a:avLst/>
                </a:prstGeom>
                <a:blipFill>
                  <a:blip r:embed="rId3"/>
                  <a:stretch>
                    <a:fillRect l="-6383" r="-5319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E79DF9-9637-3659-7F71-CA17041CF4BB}"/>
              </a:ext>
            </a:extLst>
          </p:cNvPr>
          <p:cNvGrpSpPr/>
          <p:nvPr/>
        </p:nvGrpSpPr>
        <p:grpSpPr>
          <a:xfrm>
            <a:off x="3964115" y="4733584"/>
            <a:ext cx="3469130" cy="1332000"/>
            <a:chOff x="1818342" y="4247471"/>
            <a:chExt cx="4169330" cy="16061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4A9A7A-B8D3-298C-F048-F5FAC519F07C}"/>
                </a:ext>
              </a:extLst>
            </p:cNvPr>
            <p:cNvSpPr txBox="1"/>
            <p:nvPr/>
          </p:nvSpPr>
          <p:spPr>
            <a:xfrm>
              <a:off x="1818342" y="4247471"/>
              <a:ext cx="4169330" cy="160616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/>
                <a:t>iou</a:t>
              </a:r>
              <a:r>
                <a:rPr lang="en-US" altLang="ko-KR" sz="1100" dirty="0"/>
                <a:t> _</a:t>
              </a:r>
              <a:r>
                <a:rPr lang="en-US" altLang="ko-KR" sz="1100" dirty="0" err="1"/>
                <a:t>token_out</a:t>
              </a:r>
              <a:r>
                <a:rPr lang="en-US" altLang="ko-KR" sz="1100" dirty="0"/>
                <a:t> MLP</a:t>
              </a:r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6C908D5-FD52-F543-A851-66ABF88D809B}"/>
                </a:ext>
              </a:extLst>
            </p:cNvPr>
            <p:cNvSpPr/>
            <p:nvPr/>
          </p:nvSpPr>
          <p:spPr>
            <a:xfrm>
              <a:off x="3924660" y="4825305"/>
              <a:ext cx="1713441" cy="276923"/>
            </a:xfrm>
            <a:prstGeom prst="rect">
              <a:avLst/>
            </a:prstGeom>
            <a:solidFill>
              <a:srgbClr val="C9D2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Linear: in 256, out 256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236AA37-2E3D-4696-3D3B-2444CD30F563}"/>
                </a:ext>
              </a:extLst>
            </p:cNvPr>
            <p:cNvSpPr/>
            <p:nvPr/>
          </p:nvSpPr>
          <p:spPr>
            <a:xfrm>
              <a:off x="3924659" y="5157315"/>
              <a:ext cx="1713441" cy="276923"/>
            </a:xfrm>
            <a:prstGeom prst="rect">
              <a:avLst/>
            </a:prstGeom>
            <a:solidFill>
              <a:srgbClr val="C9D2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Linear: in 256, out 256</a:t>
              </a:r>
            </a:p>
          </p:txBody>
        </p:sp>
        <p:sp>
          <p:nvSpPr>
            <p:cNvPr id="25" name="순서도: 수동 연산 24">
              <a:extLst>
                <a:ext uri="{FF2B5EF4-FFF2-40B4-BE49-F238E27FC236}">
                  <a16:creationId xmlns:a16="http://schemas.microsoft.com/office/drawing/2014/main" id="{0BD24E16-EEDE-6F2F-696D-16D5DB536D19}"/>
                </a:ext>
              </a:extLst>
            </p:cNvPr>
            <p:cNvSpPr/>
            <p:nvPr/>
          </p:nvSpPr>
          <p:spPr>
            <a:xfrm>
              <a:off x="3924659" y="5499421"/>
              <a:ext cx="1713441" cy="276923"/>
            </a:xfrm>
            <a:prstGeom prst="flowChartManualOperation">
              <a:avLst/>
            </a:prstGeom>
            <a:solidFill>
              <a:srgbClr val="C9D2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Linear: in 256, out 3</a:t>
              </a:r>
            </a:p>
          </p:txBody>
        </p:sp>
        <p:sp>
          <p:nvSpPr>
            <p:cNvPr id="26" name="달 25">
              <a:extLst>
                <a:ext uri="{FF2B5EF4-FFF2-40B4-BE49-F238E27FC236}">
                  <a16:creationId xmlns:a16="http://schemas.microsoft.com/office/drawing/2014/main" id="{12DB0ACA-1BCC-D4D6-5F41-DCC13146E638}"/>
                </a:ext>
              </a:extLst>
            </p:cNvPr>
            <p:cNvSpPr/>
            <p:nvPr/>
          </p:nvSpPr>
          <p:spPr>
            <a:xfrm rot="10800000" flipH="1">
              <a:off x="3514510" y="4825305"/>
              <a:ext cx="238898" cy="963193"/>
            </a:xfrm>
            <a:prstGeom prst="moon">
              <a:avLst>
                <a:gd name="adj" fmla="val 2621"/>
              </a:avLst>
            </a:prstGeom>
            <a:solidFill>
              <a:srgbClr val="002C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E28CAB-A5F8-B05E-BB4A-BD4213944443}"/>
              </a:ext>
            </a:extLst>
          </p:cNvPr>
          <p:cNvSpPr txBox="1"/>
          <p:nvPr/>
        </p:nvSpPr>
        <p:spPr>
          <a:xfrm>
            <a:off x="7753614" y="5177623"/>
            <a:ext cx="241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→ </a:t>
            </a:r>
            <a:r>
              <a:rPr lang="en-US" altLang="ko-KR" sz="1200" b="1" dirty="0" err="1"/>
              <a:t>iou_prediction</a:t>
            </a:r>
            <a:r>
              <a:rPr lang="en-US" altLang="ko-KR" sz="1050" b="1" dirty="0"/>
              <a:t> </a:t>
            </a:r>
            <a:r>
              <a:rPr lang="en-US" altLang="ko-KR" sz="1050" b="1" dirty="0">
                <a:solidFill>
                  <a:schemeClr val="accent1"/>
                </a:solidFill>
              </a:rPr>
              <a:t>(1, 3)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91ACBD-A750-8B7D-E926-19CEC68DD9BD}"/>
              </a:ext>
            </a:extLst>
          </p:cNvPr>
          <p:cNvSpPr txBox="1"/>
          <p:nvPr/>
        </p:nvSpPr>
        <p:spPr>
          <a:xfrm>
            <a:off x="7753614" y="3156429"/>
            <a:ext cx="430412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/>
              <a:t>mask_tokens_out</a:t>
            </a:r>
            <a:r>
              <a:rPr lang="en-US" altLang="ko-KR" sz="1050" dirty="0"/>
              <a:t> </a:t>
            </a:r>
            <a:r>
              <a:rPr lang="en-US" altLang="ko-KR" sz="1050" dirty="0">
                <a:solidFill>
                  <a:schemeClr val="accent1"/>
                </a:solidFill>
              </a:rPr>
              <a:t>(1, 4, 32) </a:t>
            </a:r>
            <a:r>
              <a:rPr lang="ko-KR" altLang="en-US" sz="1050" b="0" i="0" dirty="0">
                <a:solidFill>
                  <a:srgbClr val="474747"/>
                </a:solidFill>
                <a:effectLst/>
                <a:latin typeface="Google Sans"/>
              </a:rPr>
              <a:t>⊙</a:t>
            </a:r>
            <a:r>
              <a:rPr lang="en-US" altLang="ko-KR" sz="1050" dirty="0"/>
              <a:t> Upscale </a:t>
            </a:r>
            <a:r>
              <a:rPr lang="en-US" altLang="ko-KR" sz="1050" dirty="0">
                <a:solidFill>
                  <a:schemeClr val="accent1"/>
                </a:solidFill>
              </a:rPr>
              <a:t>(1, 32, 65536)</a:t>
            </a:r>
          </a:p>
          <a:p>
            <a:endParaRPr lang="en-US" altLang="ko-KR" sz="1050" dirty="0">
              <a:solidFill>
                <a:schemeClr val="accent1"/>
              </a:solidFill>
            </a:endParaRPr>
          </a:p>
          <a:p>
            <a:r>
              <a:rPr lang="en-US" altLang="ko-KR" sz="1050" dirty="0"/>
              <a:t>→ masks </a:t>
            </a:r>
            <a:r>
              <a:rPr lang="en-US" altLang="ko-KR" sz="1050" dirty="0">
                <a:solidFill>
                  <a:schemeClr val="accent1"/>
                </a:solidFill>
              </a:rPr>
              <a:t>(1, 3, 256, 256)</a:t>
            </a:r>
          </a:p>
          <a:p>
            <a:endParaRPr lang="en-US" altLang="ko-KR" sz="1050" dirty="0">
              <a:solidFill>
                <a:schemeClr val="accent1"/>
              </a:solidFill>
            </a:endParaRPr>
          </a:p>
          <a:p>
            <a:r>
              <a:rPr lang="en-US" altLang="ko-KR" sz="1050" dirty="0">
                <a:solidFill>
                  <a:schemeClr val="accent1"/>
                </a:solidFill>
              </a:rPr>
              <a:t>     </a:t>
            </a:r>
            <a:r>
              <a:rPr lang="en-US" altLang="ko-KR" sz="1050" dirty="0" err="1"/>
              <a:t>F.interpolate</a:t>
            </a:r>
            <a:r>
              <a:rPr lang="en-US" altLang="ko-KR" sz="1050" dirty="0"/>
              <a:t>(masks)</a:t>
            </a:r>
          </a:p>
          <a:p>
            <a:endParaRPr lang="en-US" altLang="ko-KR" sz="1050" dirty="0"/>
          </a:p>
          <a:p>
            <a:r>
              <a:rPr lang="en-US" altLang="ko-KR" sz="1050" dirty="0"/>
              <a:t>→ </a:t>
            </a:r>
            <a:r>
              <a:rPr lang="en-US" altLang="ko-KR" sz="1200" b="1" dirty="0"/>
              <a:t>final masks</a:t>
            </a:r>
            <a:r>
              <a:rPr lang="en-US" altLang="ko-KR" sz="1050" b="1" dirty="0"/>
              <a:t> </a:t>
            </a:r>
            <a:r>
              <a:rPr lang="en-US" altLang="ko-KR" sz="1050" b="1" dirty="0">
                <a:solidFill>
                  <a:schemeClr val="accent1"/>
                </a:solidFill>
              </a:rPr>
              <a:t>(1, 3, 1024, 1024)</a:t>
            </a:r>
            <a:endParaRPr lang="ko-KR" altLang="en-US" sz="1050" b="1" dirty="0">
              <a:solidFill>
                <a:schemeClr val="accent1"/>
              </a:solidFill>
            </a:endParaRPr>
          </a:p>
          <a:p>
            <a:r>
              <a:rPr lang="en-US" altLang="ko-KR" sz="1050" dirty="0"/>
              <a:t> </a:t>
            </a:r>
            <a:r>
              <a:rPr lang="en-US" altLang="ko-KR" sz="1050" dirty="0">
                <a:solidFill>
                  <a:schemeClr val="accent1"/>
                </a:solidFill>
              </a:rPr>
              <a:t> </a:t>
            </a:r>
          </a:p>
          <a:p>
            <a:endParaRPr lang="en-US" altLang="ko-KR" sz="1050" dirty="0">
              <a:solidFill>
                <a:schemeClr val="accent1"/>
              </a:solidFill>
            </a:endParaRPr>
          </a:p>
          <a:p>
            <a:endParaRPr lang="ko-KR" altLang="en-US" sz="1050" dirty="0">
              <a:solidFill>
                <a:schemeClr val="accent1"/>
              </a:solidFill>
            </a:endParaRPr>
          </a:p>
          <a:p>
            <a:endParaRPr lang="ko-KR" altLang="en-US" sz="105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2C0698-50D9-43A3-8932-DD46994F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5889"/>
          <a:stretch/>
        </p:blipFill>
        <p:spPr>
          <a:xfrm>
            <a:off x="5776418" y="69234"/>
            <a:ext cx="6306646" cy="14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98F75-1B69-96B5-EE37-61E1C569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 </a:t>
            </a:r>
            <a:r>
              <a:rPr lang="ko-KR" altLang="en-US" dirty="0"/>
              <a:t>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0CD31-22D9-64DC-941D-A786BD23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45"/>
            <a:ext cx="10515600" cy="4810618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Heavy Image Encoder (</a:t>
            </a:r>
            <a:r>
              <a:rPr lang="en-US" altLang="ko-KR" sz="2400" dirty="0" err="1"/>
              <a:t>ViT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000" dirty="0"/>
              <a:t>Total parameters of SAM-H: 641M (2.4GB)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Huge Dataset (10TB)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56CF5-DDEB-27E9-3F5D-098A4E0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0DE604-2950-4626-F018-3A252B70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527" y="1625198"/>
            <a:ext cx="3656670" cy="347105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228733-1E8C-B5D8-3281-B547A3ADA840}"/>
              </a:ext>
            </a:extLst>
          </p:cNvPr>
          <p:cNvGrpSpPr/>
          <p:nvPr/>
        </p:nvGrpSpPr>
        <p:grpSpPr>
          <a:xfrm>
            <a:off x="1636328" y="2553480"/>
            <a:ext cx="3791991" cy="1751039"/>
            <a:chOff x="6532178" y="1042991"/>
            <a:chExt cx="3791991" cy="17510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362155-04E0-E907-CE08-FE96D379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178" y="1042991"/>
              <a:ext cx="3791991" cy="13500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06672E-9E24-B8D7-37BC-1CF9EF814785}"/>
                </a:ext>
              </a:extLst>
            </p:cNvPr>
            <p:cNvSpPr txBox="1"/>
            <p:nvPr/>
          </p:nvSpPr>
          <p:spPr>
            <a:xfrm>
              <a:off x="6829426" y="2267149"/>
              <a:ext cx="11053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err="1"/>
                <a:t>encoder_dim</a:t>
              </a:r>
              <a:r>
                <a:rPr lang="en-US" altLang="ko-KR" sz="900" dirty="0"/>
                <a:t> </a:t>
              </a:r>
              <a:r>
                <a:rPr lang="en-US" altLang="ko-KR" sz="900" dirty="0" err="1"/>
                <a:t>encoder_depth</a:t>
              </a:r>
              <a:endParaRPr lang="en-US" altLang="ko-KR" sz="900" dirty="0"/>
            </a:p>
            <a:p>
              <a:pPr algn="ctr"/>
              <a:r>
                <a:rPr lang="en-US" altLang="ko-KR" sz="900" dirty="0" err="1"/>
                <a:t>encoder_heads</a:t>
              </a:r>
              <a:endParaRPr lang="ko-KR" alt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669817-DEAC-4002-8255-A572AF586E40}"/>
                </a:ext>
              </a:extLst>
            </p:cNvPr>
            <p:cNvSpPr txBox="1"/>
            <p:nvPr/>
          </p:nvSpPr>
          <p:spPr>
            <a:xfrm>
              <a:off x="7790985" y="2282357"/>
              <a:ext cx="11053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1280</a:t>
              </a:r>
            </a:p>
            <a:p>
              <a:pPr algn="ctr"/>
              <a:r>
                <a:rPr lang="en-US" altLang="ko-KR" sz="900" dirty="0"/>
                <a:t>32</a:t>
              </a:r>
            </a:p>
            <a:p>
              <a:pPr algn="ctr"/>
              <a:r>
                <a:rPr lang="en-US" altLang="ko-KR" sz="900" dirty="0"/>
                <a:t>16</a:t>
              </a:r>
              <a:endParaRPr lang="ko-KR" altLang="en-US" sz="9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89F772-EC80-1C16-4C4A-93D07527E5B5}"/>
                </a:ext>
              </a:extLst>
            </p:cNvPr>
            <p:cNvSpPr txBox="1"/>
            <p:nvPr/>
          </p:nvSpPr>
          <p:spPr>
            <a:xfrm>
              <a:off x="8650076" y="2286199"/>
              <a:ext cx="76109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1024</a:t>
              </a:r>
            </a:p>
            <a:p>
              <a:pPr algn="ctr"/>
              <a:r>
                <a:rPr lang="en-US" altLang="ko-KR" sz="900" dirty="0"/>
                <a:t>24</a:t>
              </a:r>
            </a:p>
            <a:p>
              <a:pPr algn="ctr"/>
              <a:r>
                <a:rPr lang="en-US" altLang="ko-KR" sz="900" dirty="0"/>
                <a:t>16</a:t>
              </a:r>
              <a:endParaRPr lang="ko-KR" altLang="en-US" sz="9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2A2915-2BDC-7007-0F6F-72532A2D4BE6}"/>
                </a:ext>
              </a:extLst>
            </p:cNvPr>
            <p:cNvSpPr txBox="1"/>
            <p:nvPr/>
          </p:nvSpPr>
          <p:spPr>
            <a:xfrm>
              <a:off x="9297998" y="2286199"/>
              <a:ext cx="76109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768</a:t>
              </a:r>
            </a:p>
            <a:p>
              <a:pPr algn="ctr"/>
              <a:r>
                <a:rPr lang="en-US" altLang="ko-KR" sz="900" dirty="0"/>
                <a:t>12</a:t>
              </a:r>
            </a:p>
            <a:p>
              <a:pPr algn="ctr"/>
              <a:r>
                <a:rPr lang="en-US" altLang="ko-KR" sz="9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1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1623</Words>
  <Application>Microsoft Office PowerPoint</Application>
  <PresentationFormat>와이드스크린</PresentationFormat>
  <Paragraphs>301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Google Sans</vt:lpstr>
      <vt:lpstr>맑은 고딕</vt:lpstr>
      <vt:lpstr>Arial</vt:lpstr>
      <vt:lpstr>Cambria Math</vt:lpstr>
      <vt:lpstr>Office 테마</vt:lpstr>
      <vt:lpstr>SAM Model Architecture(2)  </vt:lpstr>
      <vt:lpstr>Content</vt:lpstr>
      <vt:lpstr>SAM 구조</vt:lpstr>
      <vt:lpstr>Encoders</vt:lpstr>
      <vt:lpstr>Mask Decoder (1) </vt:lpstr>
      <vt:lpstr>Mask Decoder (2) </vt:lpstr>
      <vt:lpstr>Mask Decoder (2) </vt:lpstr>
      <vt:lpstr>Mask Decoder (3) </vt:lpstr>
      <vt:lpstr>SAM 한계</vt:lpstr>
      <vt:lpstr>아이디어</vt:lpstr>
      <vt:lpstr>SAM medical images</vt:lpstr>
      <vt:lpstr>SAM medical images</vt:lpstr>
      <vt:lpstr>MedSAM(Jan, 2024)</vt:lpstr>
      <vt:lpstr>연구 아이디어</vt:lpstr>
      <vt:lpstr>Low Rank SAM</vt:lpstr>
      <vt:lpstr>SVD 분해(특잇값 분해)</vt:lpstr>
      <vt:lpstr>SVD 분해(특잇값 분해)</vt:lpstr>
      <vt:lpstr>SVD 분해(특잇값 분해)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1444</cp:revision>
  <dcterms:created xsi:type="dcterms:W3CDTF">2023-03-06T16:32:37Z</dcterms:created>
  <dcterms:modified xsi:type="dcterms:W3CDTF">2025-01-20T06:56:57Z</dcterms:modified>
</cp:coreProperties>
</file>