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61" r:id="rId5"/>
    <p:sldId id="283" r:id="rId6"/>
    <p:sldId id="284" r:id="rId7"/>
    <p:sldId id="285" r:id="rId8"/>
    <p:sldId id="286" r:id="rId9"/>
    <p:sldId id="282" r:id="rId10"/>
    <p:sldId id="287" r:id="rId11"/>
    <p:sldId id="257" r:id="rId12"/>
    <p:sldId id="288" r:id="rId13"/>
    <p:sldId id="289" r:id="rId14"/>
    <p:sldId id="278" r:id="rId15"/>
    <p:sldId id="29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31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>
                <a:solidFill>
                  <a:schemeClr val="bg1"/>
                </a:solidFill>
              </a:rPr>
              <a:t>2</a:t>
            </a:r>
            <a:r>
              <a:rPr kumimoji="1" lang="ko-KR" altLang="en-US" sz="2400">
                <a:solidFill>
                  <a:schemeClr val="bg1"/>
                </a:solidFill>
              </a:rPr>
              <a:t>의 보수 및 부호 절대값</a:t>
            </a:r>
            <a:r>
              <a:rPr kumimoji="1" lang="af-ZA" altLang="ko-KR" sz="2400">
                <a:solidFill>
                  <a:schemeClr val="bg1"/>
                </a:solidFill>
              </a:rPr>
              <a:t> </a:t>
            </a:r>
            <a:r>
              <a:rPr kumimoji="1" lang="ko-KR" altLang="en-US" sz="2400">
                <a:solidFill>
                  <a:schemeClr val="bg1"/>
                </a:solidFill>
              </a:rPr>
              <a:t>형식에 대한 </a:t>
            </a:r>
            <a:r>
              <a:rPr kumimoji="1" lang="en-US" altLang="ko-KR" sz="2400">
                <a:solidFill>
                  <a:schemeClr val="bg1"/>
                </a:solidFill>
              </a:rPr>
              <a:t>BFA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C61D-DE4D-25BD-8F3C-48F24FB3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2. 2</a:t>
            </a:r>
            <a:r>
              <a:rPr lang="ko-KR" altLang="en-US" sz="4400">
                <a:solidFill>
                  <a:srgbClr val="002C62"/>
                </a:solidFill>
              </a:rPr>
              <a:t>의 보수 형식에서의 </a:t>
            </a:r>
            <a:r>
              <a:rPr lang="en-US" altLang="ko-KR" sz="4400">
                <a:solidFill>
                  <a:srgbClr val="002C62"/>
                </a:solidFill>
              </a:rPr>
              <a:t>BFA</a:t>
            </a:r>
            <a:r>
              <a:rPr lang="ko-KR" altLang="en-US" sz="4400">
                <a:solidFill>
                  <a:srgbClr val="002C62"/>
                </a:solidFill>
              </a:rPr>
              <a:t> 수행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12BD414-E0F0-FADE-7EBE-5582A10326C6}"/>
              </a:ext>
            </a:extLst>
          </p:cNvPr>
          <p:cNvSpPr/>
          <p:nvPr/>
        </p:nvSpPr>
        <p:spPr>
          <a:xfrm>
            <a:off x="1432281" y="2218267"/>
            <a:ext cx="1778000" cy="85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weight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B98FF8F-15C6-68BF-09D5-E4355A44BA5A}"/>
              </a:ext>
            </a:extLst>
          </p:cNvPr>
          <p:cNvSpPr/>
          <p:nvPr/>
        </p:nvSpPr>
        <p:spPr>
          <a:xfrm>
            <a:off x="6214535" y="2218267"/>
            <a:ext cx="1778000" cy="85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Weight. grad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7AF6AC-B860-C5B5-9685-CC0550901795}"/>
              </a:ext>
            </a:extLst>
          </p:cNvPr>
          <p:cNvCxnSpPr/>
          <p:nvPr/>
        </p:nvCxnSpPr>
        <p:spPr>
          <a:xfrm>
            <a:off x="3674536" y="2644422"/>
            <a:ext cx="23142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FCB3C5-1F50-9258-A6C6-516E4DCC9C8B}"/>
              </a:ext>
            </a:extLst>
          </p:cNvPr>
          <p:cNvSpPr txBox="1"/>
          <p:nvPr/>
        </p:nvSpPr>
        <p:spPr>
          <a:xfrm>
            <a:off x="8029222" y="2218267"/>
            <a:ext cx="3366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절대값 기준으로 </a:t>
            </a:r>
            <a:endParaRPr lang="en-US" altLang="ko-KR" sz="2400"/>
          </a:p>
          <a:p>
            <a:r>
              <a:rPr lang="en-US" altLang="ko-KR" sz="2400">
                <a:solidFill>
                  <a:srgbClr val="FF0000"/>
                </a:solidFill>
              </a:rPr>
              <a:t>Grad Topk(2)</a:t>
            </a:r>
            <a:r>
              <a:rPr lang="ko-KR" altLang="en-US" sz="2400">
                <a:solidFill>
                  <a:srgbClr val="FF0000"/>
                </a:solidFill>
              </a:rPr>
              <a:t>를 선택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>
              <a:solidFill>
                <a:srgbClr val="FF0000"/>
              </a:solidFill>
            </a:endParaRPr>
          </a:p>
          <a:p>
            <a:r>
              <a:rPr lang="ko-KR" altLang="en-US" sz="2400">
                <a:solidFill>
                  <a:srgbClr val="FF0000"/>
                </a:solidFill>
              </a:rPr>
              <a:t> 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>
              <a:solidFill>
                <a:srgbClr val="FF0000"/>
              </a:solidFill>
            </a:endParaRPr>
          </a:p>
          <a:p>
            <a:endParaRPr lang="ko-KR" altLang="en-US" sz="240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8E8640-FB86-7DE6-1321-C47251AF2013}"/>
              </a:ext>
            </a:extLst>
          </p:cNvPr>
          <p:cNvCxnSpPr>
            <a:cxnSpLocks/>
          </p:cNvCxnSpPr>
          <p:nvPr/>
        </p:nvCxnSpPr>
        <p:spPr>
          <a:xfrm>
            <a:off x="8751629" y="3070578"/>
            <a:ext cx="0" cy="1820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591DDE-CA8C-75EB-586D-FBAE8712DE78}"/>
              </a:ext>
            </a:extLst>
          </p:cNvPr>
          <p:cNvSpPr txBox="1"/>
          <p:nvPr/>
        </p:nvSpPr>
        <p:spPr>
          <a:xfrm>
            <a:off x="7044266" y="4919233"/>
            <a:ext cx="4989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ysClr val="windowText" lastClr="000000"/>
                </a:solidFill>
              </a:rPr>
              <a:t>1</a:t>
            </a:r>
            <a:r>
              <a:rPr lang="ko-KR" altLang="en-US" sz="2000">
                <a:solidFill>
                  <a:sysClr val="windowText" lastClr="000000"/>
                </a:solidFill>
              </a:rPr>
              <a:t>에서 얻은 </a:t>
            </a:r>
            <a:r>
              <a:rPr lang="en-US" altLang="ko-KR" sz="2000">
                <a:solidFill>
                  <a:sysClr val="windowText" lastClr="000000"/>
                </a:solidFill>
              </a:rPr>
              <a:t>index</a:t>
            </a:r>
            <a:r>
              <a:rPr lang="ko-KR" altLang="en-US" sz="2000">
                <a:solidFill>
                  <a:sysClr val="windowText" lastClr="000000"/>
                </a:solidFill>
              </a:rPr>
              <a:t>를 활용하여</a:t>
            </a:r>
            <a:endParaRPr lang="en-US" altLang="ko-KR" sz="2000">
              <a:solidFill>
                <a:sysClr val="windowText" lastClr="000000"/>
              </a:solidFill>
            </a:endParaRPr>
          </a:p>
          <a:p>
            <a:r>
              <a:rPr lang="en-US" altLang="ko-KR" sz="2000">
                <a:solidFill>
                  <a:srgbClr val="FF0000"/>
                </a:solidFill>
              </a:rPr>
              <a:t>2. </a:t>
            </a:r>
            <a:r>
              <a:rPr lang="ko-KR" altLang="en-US" sz="2000">
                <a:solidFill>
                  <a:srgbClr val="FF0000"/>
                </a:solidFill>
              </a:rPr>
              <a:t>해당 인덱스 </a:t>
            </a:r>
            <a:r>
              <a:rPr lang="en-US" altLang="ko-KR" sz="2000">
                <a:solidFill>
                  <a:srgbClr val="FF0000"/>
                </a:solidFill>
              </a:rPr>
              <a:t>Weight</a:t>
            </a:r>
            <a:r>
              <a:rPr lang="ko-KR" altLang="en-US" sz="2000">
                <a:solidFill>
                  <a:srgbClr val="FF0000"/>
                </a:solidFill>
              </a:rPr>
              <a:t>의 </a:t>
            </a:r>
            <a:r>
              <a:rPr lang="en-US" altLang="ko-KR" sz="2000">
                <a:solidFill>
                  <a:srgbClr val="FF0000"/>
                </a:solidFill>
              </a:rPr>
              <a:t>Signed integer</a:t>
            </a:r>
            <a:r>
              <a:rPr lang="ko-KR" altLang="en-US" sz="2000">
                <a:solidFill>
                  <a:srgbClr val="FF0000"/>
                </a:solidFill>
              </a:rPr>
              <a:t>를 </a:t>
            </a:r>
            <a:r>
              <a:rPr lang="en-US" altLang="ko-KR" sz="2000">
                <a:solidFill>
                  <a:srgbClr val="FF0000"/>
                </a:solidFill>
              </a:rPr>
              <a:t>unsigned integer</a:t>
            </a:r>
            <a:r>
              <a:rPr lang="ko-KR" altLang="en-US" sz="2000">
                <a:solidFill>
                  <a:srgbClr val="FF0000"/>
                </a:solidFill>
              </a:rPr>
              <a:t>로 변경함</a:t>
            </a:r>
            <a:endParaRPr lang="en-US" altLang="ko-KR" sz="2000">
              <a:solidFill>
                <a:srgbClr val="FF0000"/>
              </a:solidFill>
            </a:endParaRPr>
          </a:p>
          <a:p>
            <a:r>
              <a:rPr lang="ko-KR" altLang="en-US" sz="2400">
                <a:solidFill>
                  <a:sysClr val="windowText" lastClr="000000"/>
                </a:solidFill>
              </a:rPr>
              <a:t> </a:t>
            </a:r>
            <a:endParaRPr lang="en-US" altLang="ko-KR" sz="2400">
              <a:solidFill>
                <a:sysClr val="windowText" lastClr="000000"/>
              </a:solidFill>
            </a:endParaRPr>
          </a:p>
          <a:p>
            <a:endParaRPr lang="en-US" altLang="ko-KR" sz="2400">
              <a:solidFill>
                <a:sysClr val="windowText" lastClr="000000"/>
              </a:solidFill>
            </a:endParaRPr>
          </a:p>
          <a:p>
            <a:endParaRPr lang="ko-KR" altLang="en-US" sz="2400">
              <a:solidFill>
                <a:sysClr val="windowText" lastClr="00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25F4F3A-010A-AFE4-FDE8-CFF7B40E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58" y="3304633"/>
            <a:ext cx="2087280" cy="5870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919583E-BAC9-2F6E-4783-ECA83D9B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35" y="3240064"/>
            <a:ext cx="2033269" cy="5644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29585B3-A6C7-A8A4-2E1E-E35A41FAB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711" y="3241884"/>
            <a:ext cx="2771540" cy="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2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0C61D-DE4D-25BD-8F3C-48F24FB3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>
                <a:solidFill>
                  <a:srgbClr val="002C62"/>
                </a:solidFill>
              </a:rPr>
              <a:t>2. BFA - Bit Grad</a:t>
            </a:r>
            <a:endParaRPr lang="ko-KR" altLang="en-US" sz="4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CB3C5-1F50-9258-A6C6-516E4DCC9C8B}"/>
              </a:ext>
            </a:extLst>
          </p:cNvPr>
          <p:cNvSpPr txBox="1"/>
          <p:nvPr/>
        </p:nvSpPr>
        <p:spPr>
          <a:xfrm>
            <a:off x="579945" y="4581470"/>
            <a:ext cx="9793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3. Bit wise gradient</a:t>
            </a:r>
            <a:r>
              <a:rPr lang="ko-KR" altLang="en-US">
                <a:solidFill>
                  <a:srgbClr val="FF0000"/>
                </a:solidFill>
              </a:rPr>
              <a:t>를 계산하기 위해 </a:t>
            </a:r>
            <a:r>
              <a:rPr lang="en-US" altLang="ko-KR">
                <a:solidFill>
                  <a:srgbClr val="FF0000"/>
                </a:solidFill>
              </a:rPr>
              <a:t>b_w</a:t>
            </a:r>
            <a:r>
              <a:rPr lang="ko-KR" altLang="en-US">
                <a:solidFill>
                  <a:srgbClr val="FF0000"/>
                </a:solidFill>
              </a:rPr>
              <a:t>와 </a:t>
            </a:r>
            <a:r>
              <a:rPr lang="en-US" altLang="ko-KR">
                <a:solidFill>
                  <a:srgbClr val="FF0000"/>
                </a:solidFill>
              </a:rPr>
              <a:t>weight_topk</a:t>
            </a:r>
            <a:r>
              <a:rPr lang="ko-KR" altLang="en-US">
                <a:solidFill>
                  <a:srgbClr val="FF0000"/>
                </a:solidFill>
              </a:rPr>
              <a:t>를 </a:t>
            </a:r>
            <a:r>
              <a:rPr lang="en-US" altLang="ko-KR">
                <a:solidFill>
                  <a:srgbClr val="FF0000"/>
                </a:solidFill>
              </a:rPr>
              <a:t>element-wise product </a:t>
            </a:r>
            <a:r>
              <a:rPr lang="ko-KR" altLang="en-US">
                <a:solidFill>
                  <a:srgbClr val="FF0000"/>
                </a:solidFill>
              </a:rPr>
              <a:t>수행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en-US" altLang="ko-KR"/>
              <a:t>B_w.data : </a:t>
            </a:r>
            <a:r>
              <a:rPr lang="ko-KR" altLang="en-US"/>
              <a:t>각 비트의 자릿수를 나타내기 위한 정수</a:t>
            </a:r>
            <a:endParaRPr lang="en-US" altLang="ko-KR"/>
          </a:p>
          <a:p>
            <a:endParaRPr lang="en-US" altLang="ko-KR">
              <a:solidFill>
                <a:srgbClr val="FF0000"/>
              </a:solidFill>
            </a:endParaRPr>
          </a:p>
          <a:p>
            <a:endParaRPr lang="en-US" altLang="ko-KR">
              <a:solidFill>
                <a:srgbClr val="FF0000"/>
              </a:solidFill>
            </a:endParaRPr>
          </a:p>
          <a:p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BCEB107-EBB2-6AA5-9A34-C8482225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27" y="5026978"/>
            <a:ext cx="2541427" cy="14577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16EC43-1C40-4B79-1976-578C0C7AA9D0}"/>
              </a:ext>
            </a:extLst>
          </p:cNvPr>
          <p:cNvSpPr/>
          <p:nvPr/>
        </p:nvSpPr>
        <p:spPr>
          <a:xfrm>
            <a:off x="1449136" y="3460845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35EB05-CEAF-CE0B-FCD8-3D325570974B}"/>
              </a:ext>
            </a:extLst>
          </p:cNvPr>
          <p:cNvSpPr/>
          <p:nvPr/>
        </p:nvSpPr>
        <p:spPr>
          <a:xfrm>
            <a:off x="2528157" y="3449505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84805D-3762-8D55-3066-AFD0786B7FD6}"/>
              </a:ext>
            </a:extLst>
          </p:cNvPr>
          <p:cNvSpPr/>
          <p:nvPr/>
        </p:nvSpPr>
        <p:spPr>
          <a:xfrm>
            <a:off x="3560964" y="3460844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1DECD1E-9B2B-9EE2-400A-754B5E041999}"/>
              </a:ext>
            </a:extLst>
          </p:cNvPr>
          <p:cNvSpPr/>
          <p:nvPr/>
        </p:nvSpPr>
        <p:spPr>
          <a:xfrm>
            <a:off x="4639985" y="3460843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3F4F1-71DE-AC29-AF0D-75DED98B0D6C}"/>
              </a:ext>
            </a:extLst>
          </p:cNvPr>
          <p:cNvSpPr/>
          <p:nvPr/>
        </p:nvSpPr>
        <p:spPr>
          <a:xfrm>
            <a:off x="6283727" y="3460843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1C634-AAE7-F202-F52F-7FD07FAE824C}"/>
              </a:ext>
            </a:extLst>
          </p:cNvPr>
          <p:cNvSpPr/>
          <p:nvPr/>
        </p:nvSpPr>
        <p:spPr>
          <a:xfrm>
            <a:off x="7327421" y="3460843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5B4935-0CFC-6940-8DEB-93FDEA98F9DD}"/>
              </a:ext>
            </a:extLst>
          </p:cNvPr>
          <p:cNvSpPr/>
          <p:nvPr/>
        </p:nvSpPr>
        <p:spPr>
          <a:xfrm>
            <a:off x="8404439" y="3449504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74FD47-DB1E-69BE-0B60-BE3484761A63}"/>
              </a:ext>
            </a:extLst>
          </p:cNvPr>
          <p:cNvSpPr/>
          <p:nvPr/>
        </p:nvSpPr>
        <p:spPr>
          <a:xfrm>
            <a:off x="9437246" y="3449503"/>
            <a:ext cx="936171" cy="75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1A5B-F149-6498-F43C-D93D942531B7}"/>
                  </a:ext>
                </a:extLst>
              </p:cNvPr>
              <p:cNvSpPr txBox="1"/>
              <p:nvPr/>
            </p:nvSpPr>
            <p:spPr>
              <a:xfrm>
                <a:off x="9297069" y="3639348"/>
                <a:ext cx="1228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3F1A5B-F149-6498-F43C-D93D9425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7069" y="3639348"/>
                <a:ext cx="12280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DA3040-EB45-967B-57A1-DF52EC18C31C}"/>
                  </a:ext>
                </a:extLst>
              </p:cNvPr>
              <p:cNvSpPr txBox="1"/>
              <p:nvPr/>
            </p:nvSpPr>
            <p:spPr>
              <a:xfrm>
                <a:off x="8502410" y="3643115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/>
                  <a:t>=2</a:t>
                </a:r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DA3040-EB45-967B-57A1-DF52EC18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410" y="3643115"/>
                <a:ext cx="83820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71C576-D44F-9F97-C30D-6D2DBE571FDE}"/>
                  </a:ext>
                </a:extLst>
              </p:cNvPr>
              <p:cNvSpPr txBox="1"/>
              <p:nvPr/>
            </p:nvSpPr>
            <p:spPr>
              <a:xfrm>
                <a:off x="7424056" y="3683676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=4</a:t>
                </a:r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71C576-D44F-9F97-C30D-6D2DBE571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56" y="3683676"/>
                <a:ext cx="8382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8A0ADB-C2C5-3846-0723-930DDD432609}"/>
                  </a:ext>
                </a:extLst>
              </p:cNvPr>
              <p:cNvSpPr txBox="1"/>
              <p:nvPr/>
            </p:nvSpPr>
            <p:spPr>
              <a:xfrm>
                <a:off x="6381698" y="3641683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/>
                  <a:t>=8</a:t>
                </a:r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8A0ADB-C2C5-3846-0723-930DDD43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698" y="3641683"/>
                <a:ext cx="83820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827D42-6216-DDEF-EF73-89635F69A0D5}"/>
                  </a:ext>
                </a:extLst>
              </p:cNvPr>
              <p:cNvSpPr txBox="1"/>
              <p:nvPr/>
            </p:nvSpPr>
            <p:spPr>
              <a:xfrm>
                <a:off x="4737956" y="364168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/>
                  <a:t>=16</a:t>
                </a:r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827D42-6216-DDEF-EF73-89635F69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956" y="3641681"/>
                <a:ext cx="838200" cy="369332"/>
              </a:xfrm>
              <a:prstGeom prst="rect">
                <a:avLst/>
              </a:prstGeom>
              <a:blipFill>
                <a:blip r:embed="rId7"/>
                <a:stretch>
                  <a:fillRect t="-8197" r="-57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F123F5-25C1-8065-A6DC-E1F1854CA9C5}"/>
                  </a:ext>
                </a:extLst>
              </p:cNvPr>
              <p:cNvSpPr txBox="1"/>
              <p:nvPr/>
            </p:nvSpPr>
            <p:spPr>
              <a:xfrm>
                <a:off x="3632723" y="3639348"/>
                <a:ext cx="83820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ko-KR"/>
                  <a:t>=32</a:t>
                </a:r>
                <a:endParaRPr lang="ko-KR" alt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AF123F5-25C1-8065-A6DC-E1F1854C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23" y="3639348"/>
                <a:ext cx="838200" cy="372410"/>
              </a:xfrm>
              <a:prstGeom prst="rect">
                <a:avLst/>
              </a:prstGeom>
              <a:blipFill>
                <a:blip r:embed="rId8"/>
                <a:stretch>
                  <a:fillRect t="-8197" r="-583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953CA1-F8D8-ADC3-2495-091A17F185B6}"/>
                  </a:ext>
                </a:extLst>
              </p:cNvPr>
              <p:cNvSpPr txBox="1"/>
              <p:nvPr/>
            </p:nvSpPr>
            <p:spPr>
              <a:xfrm>
                <a:off x="2553702" y="363934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/>
                  <a:t>=64</a:t>
                </a:r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6953CA1-F8D8-ADC3-2495-091A17F18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02" y="3639348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t="-8197" r="-583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A1D496-EB09-F959-9117-F4CE43185E8A}"/>
                  </a:ext>
                </a:extLst>
              </p:cNvPr>
              <p:cNvSpPr txBox="1"/>
              <p:nvPr/>
            </p:nvSpPr>
            <p:spPr>
              <a:xfrm>
                <a:off x="1388930" y="3639348"/>
                <a:ext cx="11450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sz="1100"/>
                  <a:t>=128</a:t>
                </a:r>
              </a:p>
              <a:p>
                <a:r>
                  <a:rPr lang="en-US" altLang="ko-KR" sz="1100" b="1"/>
                  <a:t>128*-1=-128</a:t>
                </a:r>
                <a:endParaRPr lang="ko-KR" altLang="en-US" sz="1100" b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A1D496-EB09-F959-9117-F4CE4318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930" y="3639348"/>
                <a:ext cx="1145003" cy="430887"/>
              </a:xfrm>
              <a:prstGeom prst="rect">
                <a:avLst/>
              </a:prstGeom>
              <a:blipFill>
                <a:blip r:embed="rId10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1854051-4FEF-D5D5-E3A8-77A1FF921819}"/>
              </a:ext>
            </a:extLst>
          </p:cNvPr>
          <p:cNvSpPr/>
          <p:nvPr/>
        </p:nvSpPr>
        <p:spPr>
          <a:xfrm>
            <a:off x="4912127" y="1186319"/>
            <a:ext cx="1469571" cy="82913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topk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3924C14-6700-41B9-D265-4C237C886708}"/>
              </a:ext>
            </a:extLst>
          </p:cNvPr>
          <p:cNvCxnSpPr>
            <a:cxnSpLocks/>
          </p:cNvCxnSpPr>
          <p:nvPr/>
        </p:nvCxnSpPr>
        <p:spPr>
          <a:xfrm flipH="1">
            <a:off x="6381698" y="1562785"/>
            <a:ext cx="1264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30F385-6DE7-345A-300D-BC07558BBA42}"/>
              </a:ext>
            </a:extLst>
          </p:cNvPr>
          <p:cNvSpPr txBox="1"/>
          <p:nvPr/>
        </p:nvSpPr>
        <p:spPr>
          <a:xfrm>
            <a:off x="7645775" y="1378119"/>
            <a:ext cx="192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Weight.grad</a:t>
            </a:r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B42816E-3171-8CB3-72D3-A3EE34DA6CD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917222" y="2050698"/>
            <a:ext cx="3645492" cy="1410147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6E97CDB-622B-2EDF-D2AB-990F0039B47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996243" y="2066096"/>
            <a:ext cx="2566471" cy="138340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ED9E386-0BC5-8102-B8D2-417C5BCF6165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029050" y="2035105"/>
            <a:ext cx="1491217" cy="1425739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92BE15-E2A6-5D2C-D0D5-D9B9A1DB1626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108071" y="2015452"/>
            <a:ext cx="411464" cy="1445391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BE20E61-68D0-A7F3-FD7B-47BCFD220A9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519535" y="2023765"/>
            <a:ext cx="1232278" cy="143707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A7FA972-B3D5-AA56-2233-5FE36BCA3F6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516896" y="2058397"/>
            <a:ext cx="2278611" cy="140244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28F2DFF-B107-E9AE-173B-A4147FBB684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476681" y="2039358"/>
            <a:ext cx="3395844" cy="1410146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85427AE-6BF0-430F-BF16-F0B69E69A01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76681" y="2066095"/>
            <a:ext cx="4428651" cy="1383408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DA7FF44-5871-CF50-19FD-4194C1C56172}"/>
              </a:ext>
            </a:extLst>
          </p:cNvPr>
          <p:cNvSpPr txBox="1"/>
          <p:nvPr/>
        </p:nvSpPr>
        <p:spPr>
          <a:xfrm>
            <a:off x="4340219" y="2464963"/>
            <a:ext cx="291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6">
                    <a:lumMod val="50000"/>
                  </a:schemeClr>
                </a:solidFill>
              </a:rPr>
              <a:t>Element-wise product</a:t>
            </a:r>
            <a:endParaRPr lang="ko-KR" altLang="en-US" sz="20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41C0-7686-00E1-401E-AB047CCE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2. 2</a:t>
            </a:r>
            <a:r>
              <a:rPr lang="ko-KR" altLang="en-US" sz="4400">
                <a:solidFill>
                  <a:srgbClr val="002C62"/>
                </a:solidFill>
              </a:rPr>
              <a:t>의 보수 형식에서의 </a:t>
            </a:r>
            <a:r>
              <a:rPr lang="en-US" altLang="ko-KR" sz="4400">
                <a:solidFill>
                  <a:srgbClr val="002C62"/>
                </a:solidFill>
              </a:rPr>
              <a:t>BFA</a:t>
            </a:r>
            <a:r>
              <a:rPr lang="ko-KR" altLang="en-US" sz="4400">
                <a:solidFill>
                  <a:srgbClr val="002C62"/>
                </a:solidFill>
              </a:rPr>
              <a:t> 수행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D3D48-4770-BB4E-764D-BB31CE9A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14" y="1845997"/>
            <a:ext cx="10515600" cy="4351338"/>
          </a:xfrm>
        </p:spPr>
        <p:txBody>
          <a:bodyPr/>
          <a:lstStyle/>
          <a:p>
            <a:r>
              <a:rPr lang="af-ZA" altLang="ko-KR"/>
              <a:t>Element-wise product</a:t>
            </a:r>
            <a:r>
              <a:rPr lang="ko-KR" altLang="en-US"/>
              <a:t> 수행 결과</a:t>
            </a:r>
            <a:endParaRPr lang="en-US" altLang="ko-KR"/>
          </a:p>
          <a:p>
            <a:endParaRPr lang="af-ZA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AD2403-E506-1911-E9E5-88978F9C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85" y="2675081"/>
            <a:ext cx="2806703" cy="1456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4160C3-390F-A096-30BC-A6F6C85F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57" y="2675081"/>
            <a:ext cx="3041872" cy="145613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E8E981D-FB73-B53F-3E37-009AF90A8A5E}"/>
              </a:ext>
            </a:extLst>
          </p:cNvPr>
          <p:cNvCxnSpPr>
            <a:cxnSpLocks/>
          </p:cNvCxnSpPr>
          <p:nvPr/>
        </p:nvCxnSpPr>
        <p:spPr>
          <a:xfrm>
            <a:off x="4302568" y="3089947"/>
            <a:ext cx="980635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DD5D4C-9724-5F81-C603-6F0750783260}"/>
              </a:ext>
            </a:extLst>
          </p:cNvPr>
          <p:cNvSpPr txBox="1"/>
          <p:nvPr/>
        </p:nvSpPr>
        <p:spPr>
          <a:xfrm>
            <a:off x="8568496" y="4506716"/>
            <a:ext cx="3287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비트맵 형태의 </a:t>
            </a:r>
            <a:r>
              <a:rPr lang="en-US" altLang="ko-KR"/>
              <a:t>Weight</a:t>
            </a:r>
            <a:r>
              <a:rPr lang="ko-KR" altLang="en-US"/>
              <a:t> </a:t>
            </a:r>
            <a:r>
              <a:rPr lang="en-US" altLang="ko-KR"/>
              <a:t>grad</a:t>
            </a:r>
            <a:r>
              <a:rPr lang="ko-KR" altLang="en-US"/>
              <a:t>로부터 부호를 얻음</a:t>
            </a:r>
            <a:endParaRPr lang="en-US" altLang="ko-KR"/>
          </a:p>
          <a:p>
            <a:r>
              <a:rPr lang="ko-KR" altLang="en-US"/>
              <a:t>이를 통해 </a:t>
            </a:r>
            <a:r>
              <a:rPr lang="en-US" altLang="ko-KR"/>
              <a:t>b_bin_topk</a:t>
            </a:r>
            <a:r>
              <a:rPr lang="ko-KR" altLang="en-US"/>
              <a:t>와 </a:t>
            </a:r>
            <a:r>
              <a:rPr lang="en-US" altLang="ko-KR"/>
              <a:t>XOR</a:t>
            </a:r>
            <a:r>
              <a:rPr lang="ko-KR" altLang="en-US"/>
              <a:t>연산을 수행하여 </a:t>
            </a:r>
            <a:r>
              <a:rPr lang="en-US" altLang="ko-KR"/>
              <a:t>grad_mask</a:t>
            </a:r>
            <a:r>
              <a:rPr lang="ko-KR" altLang="en-US"/>
              <a:t>를 생성함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12D535-6AB2-2180-AA43-66AF8FBE5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057" y="4439799"/>
            <a:ext cx="3041872" cy="161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0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741C0-7686-00E1-401E-AB047CCE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2. 2</a:t>
            </a:r>
            <a:r>
              <a:rPr lang="ko-KR" altLang="en-US" sz="4400">
                <a:solidFill>
                  <a:srgbClr val="002C62"/>
                </a:solidFill>
              </a:rPr>
              <a:t>의 보수 형식에서의 </a:t>
            </a:r>
            <a:r>
              <a:rPr lang="en-US" altLang="ko-KR" sz="4400">
                <a:solidFill>
                  <a:srgbClr val="002C62"/>
                </a:solidFill>
              </a:rPr>
              <a:t>BFA</a:t>
            </a:r>
            <a:r>
              <a:rPr lang="ko-KR" altLang="en-US" sz="4400">
                <a:solidFill>
                  <a:srgbClr val="002C62"/>
                </a:solidFill>
              </a:rPr>
              <a:t> 수행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025E37-570C-0EB2-517C-DC3F1F20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360" y="4516082"/>
            <a:ext cx="3017096" cy="73322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CA2228C-9C46-5673-AE83-646FA44DF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14" y="4516083"/>
            <a:ext cx="2607012" cy="733221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F7693B-FAB1-837B-613C-F6EB26EAB454}"/>
              </a:ext>
            </a:extLst>
          </p:cNvPr>
          <p:cNvSpPr/>
          <p:nvPr/>
        </p:nvSpPr>
        <p:spPr>
          <a:xfrm>
            <a:off x="5798046" y="4882693"/>
            <a:ext cx="615245" cy="341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032E0EF-83FA-91C5-8B24-F912757B2253}"/>
              </a:ext>
            </a:extLst>
          </p:cNvPr>
          <p:cNvSpPr/>
          <p:nvPr/>
        </p:nvSpPr>
        <p:spPr>
          <a:xfrm>
            <a:off x="8733157" y="4820603"/>
            <a:ext cx="615245" cy="341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4C534C-3DA5-F34B-B9E0-F1AF5649C0C2}"/>
              </a:ext>
            </a:extLst>
          </p:cNvPr>
          <p:cNvCxnSpPr>
            <a:cxnSpLocks/>
          </p:cNvCxnSpPr>
          <p:nvPr/>
        </p:nvCxnSpPr>
        <p:spPr>
          <a:xfrm>
            <a:off x="6458145" y="5053598"/>
            <a:ext cx="227501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ABFB25-3924-0904-B560-9135DCBDC4A8}"/>
              </a:ext>
            </a:extLst>
          </p:cNvPr>
          <p:cNvSpPr txBox="1"/>
          <p:nvPr/>
        </p:nvSpPr>
        <p:spPr>
          <a:xfrm>
            <a:off x="988763" y="1384822"/>
            <a:ext cx="9792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/>
              <a:t>BFA </a:t>
            </a:r>
            <a:r>
              <a:rPr lang="ko-KR" altLang="en-US"/>
              <a:t>목적</a:t>
            </a:r>
            <a:r>
              <a:rPr lang="en-US" altLang="ko-KR"/>
              <a:t>: </a:t>
            </a:r>
            <a:r>
              <a:rPr lang="en-US" altLang="ko-KR" sz="1800"/>
              <a:t>loss</a:t>
            </a:r>
            <a:r>
              <a:rPr lang="ko-KR" altLang="en-US" sz="1800"/>
              <a:t>을 증가하게 만드는 것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일반적으로 </a:t>
            </a:r>
            <a:r>
              <a:rPr lang="en-US" altLang="ko-KR" sz="1800"/>
              <a:t>DNN </a:t>
            </a:r>
            <a:r>
              <a:rPr lang="ko-KR" altLang="en-US" sz="1800"/>
              <a:t>모델의 </a:t>
            </a:r>
            <a:r>
              <a:rPr lang="en-US" altLang="ko-KR" sz="1800"/>
              <a:t>loss </a:t>
            </a:r>
            <a:r>
              <a:rPr lang="ko-KR" altLang="en-US" sz="1800"/>
              <a:t>감소시키기 위해서 </a:t>
            </a:r>
            <a:r>
              <a:rPr lang="en-US" altLang="ko-KR" sz="1800"/>
              <a:t>gradient</a:t>
            </a:r>
            <a:r>
              <a:rPr lang="ko-KR" altLang="en-US" sz="1800"/>
              <a:t>를 역방향으로 이동시킴</a:t>
            </a: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하지만</a:t>
            </a:r>
            <a:r>
              <a:rPr lang="en-US" altLang="ko-KR" sz="1800"/>
              <a:t>, </a:t>
            </a:r>
            <a:r>
              <a:rPr lang="ko-KR" altLang="en-US" sz="1800"/>
              <a:t>이 경우에는 </a:t>
            </a:r>
            <a:r>
              <a:rPr lang="en-US" altLang="ko-KR" sz="1800"/>
              <a:t>loss</a:t>
            </a:r>
            <a:r>
              <a:rPr lang="ko-KR" altLang="en-US" sz="1800"/>
              <a:t>를 증가시켜야 함으로 기존 </a:t>
            </a:r>
            <a:r>
              <a:rPr lang="en-US" altLang="ko-KR" sz="1800"/>
              <a:t>gradient sign</a:t>
            </a:r>
            <a:r>
              <a:rPr lang="ko-KR" altLang="en-US" sz="1800"/>
              <a:t>을 기반으로 같은 방향</a:t>
            </a:r>
            <a:r>
              <a:rPr lang="en-US" altLang="ko-KR" sz="1800"/>
              <a:t>(</a:t>
            </a:r>
            <a:r>
              <a:rPr lang="ko-KR" altLang="en-US" sz="1800"/>
              <a:t>부호</a:t>
            </a:r>
            <a:r>
              <a:rPr lang="en-US" altLang="ko-KR" sz="1800"/>
              <a:t>) </a:t>
            </a:r>
            <a:r>
              <a:rPr lang="ko-KR" altLang="en-US" sz="1800"/>
              <a:t>커지게 만듬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Grad mask(Bit flip</a:t>
            </a:r>
            <a:r>
              <a:rPr lang="ko-KR" altLang="en-US" sz="1800"/>
              <a:t>이 가능한지 보여줌</a:t>
            </a:r>
            <a:r>
              <a:rPr lang="en-US" altLang="ko-KR" sz="1800"/>
              <a:t>)</a:t>
            </a:r>
            <a:r>
              <a:rPr lang="ko-KR" altLang="en-US" sz="1800"/>
              <a:t>를 기반으로 </a:t>
            </a:r>
            <a:r>
              <a:rPr lang="en-US" altLang="ko-KR" sz="1800"/>
              <a:t>gradient</a:t>
            </a:r>
            <a:r>
              <a:rPr lang="ko-KR" altLang="en-US" sz="1800"/>
              <a:t>의 최댓값을 계산 </a:t>
            </a:r>
            <a:r>
              <a:rPr lang="ko-KR" altLang="en-US"/>
              <a:t>후 </a:t>
            </a:r>
            <a:r>
              <a:rPr lang="en-US" altLang="ko-KR"/>
              <a:t>Flip</a:t>
            </a:r>
            <a:endParaRPr lang="en-US" altLang="ko-KR" sz="18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00025DC-05E5-6F70-8E87-AF5AB6D28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09" y="3228624"/>
            <a:ext cx="3302364" cy="31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2E36-C06B-5A9C-8A02-5EFEB1AB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solidFill>
                  <a:srgbClr val="002C62"/>
                </a:solidFill>
              </a:rPr>
              <a:t>3. Bit Gradient </a:t>
            </a:r>
            <a:r>
              <a:rPr lang="ko-KR" altLang="en-US" sz="3600">
                <a:solidFill>
                  <a:srgbClr val="002C62"/>
                </a:solidFill>
              </a:rPr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148E5-DDD8-6303-7BED-8E0334A9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solidFill>
                  <a:srgbClr val="002C62"/>
                </a:solidFill>
              </a:rPr>
              <a:t>Sign-magnitude</a:t>
            </a:r>
          </a:p>
          <a:p>
            <a:endParaRPr lang="en-US" altLang="ko-KR" sz="2000">
              <a:solidFill>
                <a:srgbClr val="002C62"/>
              </a:solidFill>
            </a:endParaRPr>
          </a:p>
          <a:p>
            <a:pPr marL="0" indent="0">
              <a:buNone/>
            </a:pPr>
            <a:r>
              <a:rPr lang="en-US" altLang="ko-KR" sz="1800"/>
              <a:t>MSB</a:t>
            </a:r>
            <a:r>
              <a:rPr lang="ko-KR" altLang="en-US" sz="1800"/>
              <a:t>가 </a:t>
            </a:r>
            <a:r>
              <a:rPr lang="en-US" altLang="ko-KR" sz="1800"/>
              <a:t>Flip </a:t>
            </a:r>
            <a:r>
              <a:rPr lang="ko-KR" altLang="en-US" sz="1800"/>
              <a:t>되면 </a:t>
            </a:r>
            <a:r>
              <a:rPr lang="en-US" altLang="ko-KR" sz="1800"/>
              <a:t>A</a:t>
            </a:r>
            <a:r>
              <a:rPr lang="ko-KR" altLang="en-US" sz="1800"/>
              <a:t>는 </a:t>
            </a:r>
            <a:r>
              <a:rPr lang="en-US" altLang="ko-KR" sz="1800"/>
              <a:t>–A</a:t>
            </a:r>
            <a:r>
              <a:rPr lang="ko-KR" altLang="en-US" sz="1800"/>
              <a:t>가 되므로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-2A </a:t>
            </a:r>
            <a:r>
              <a:rPr lang="ko-KR" altLang="en-US" sz="1800"/>
              <a:t>만큼 변화할 수 있음</a:t>
            </a:r>
            <a:r>
              <a:rPr lang="en-US" altLang="ko-KR" sz="1800"/>
              <a:t>(-</a:t>
            </a:r>
            <a:r>
              <a:rPr lang="ko-KR" altLang="en-US" sz="1800"/>
              <a:t>는 방향을 의미함</a:t>
            </a:r>
            <a:r>
              <a:rPr lang="en-US" altLang="ko-KR" sz="1800"/>
              <a:t>)</a:t>
            </a:r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따라서 </a:t>
            </a:r>
            <a:r>
              <a:rPr lang="en-US" altLang="ko-KR" sz="1800"/>
              <a:t>Bit gradient</a:t>
            </a:r>
            <a:r>
              <a:rPr lang="ko-KR" altLang="en-US" sz="1800"/>
              <a:t>를 디자인할 때 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MSB </a:t>
            </a:r>
            <a:r>
              <a:rPr lang="ko-KR" altLang="en-US" sz="1800"/>
              <a:t>비트의 경우 </a:t>
            </a:r>
            <a:r>
              <a:rPr lang="en-US" altLang="ko-KR" sz="1800"/>
              <a:t>-2 </a:t>
            </a:r>
            <a:r>
              <a:rPr lang="ko-KR" altLang="en-US" sz="1800"/>
              <a:t>곱함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endParaRPr lang="en-US" altLang="ko-KR" sz="2000"/>
          </a:p>
          <a:p>
            <a:endParaRPr lang="ko-KR" altLang="en-US" sz="2000"/>
          </a:p>
        </p:txBody>
      </p:sp>
      <p:pic>
        <p:nvPicPr>
          <p:cNvPr id="4" name="Picture 2" descr="Difference between Signed magnitude and 2's complement - GeeksforGeeks">
            <a:extLst>
              <a:ext uri="{FF2B5EF4-FFF2-40B4-BE49-F238E27FC236}">
                <a16:creationId xmlns:a16="http://schemas.microsoft.com/office/drawing/2014/main" id="{276CABF4-7D01-9382-05B6-396B291C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588" y="1990297"/>
            <a:ext cx="4035029" cy="26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A6E6781-41E4-DF9A-C7C0-CF73B2E8B4A2}"/>
              </a:ext>
            </a:extLst>
          </p:cNvPr>
          <p:cNvCxnSpPr/>
          <p:nvPr/>
        </p:nvCxnSpPr>
        <p:spPr>
          <a:xfrm>
            <a:off x="7603067" y="3127022"/>
            <a:ext cx="0" cy="756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F0B720-500A-58C9-967E-92782BAA889B}"/>
              </a:ext>
            </a:extLst>
          </p:cNvPr>
          <p:cNvCxnSpPr>
            <a:cxnSpLocks/>
          </p:cNvCxnSpPr>
          <p:nvPr/>
        </p:nvCxnSpPr>
        <p:spPr>
          <a:xfrm flipV="1">
            <a:off x="7738534" y="3129844"/>
            <a:ext cx="0" cy="756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474085-E087-58AE-2DD0-E1C27D3472E7}"/>
              </a:ext>
            </a:extLst>
          </p:cNvPr>
          <p:cNvSpPr txBox="1"/>
          <p:nvPr/>
        </p:nvSpPr>
        <p:spPr>
          <a:xfrm>
            <a:off x="6846714" y="3321630"/>
            <a:ext cx="8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Flip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AE2FB-2B58-093C-EF6B-C68EF75F7962}"/>
              </a:ext>
            </a:extLst>
          </p:cNvPr>
          <p:cNvSpPr txBox="1"/>
          <p:nvPr/>
        </p:nvSpPr>
        <p:spPr>
          <a:xfrm>
            <a:off x="6937026" y="2700164"/>
            <a:ext cx="8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-A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677EB-940E-3CD0-D28E-87232B1B8729}"/>
              </a:ext>
            </a:extLst>
          </p:cNvPr>
          <p:cNvSpPr txBox="1"/>
          <p:nvPr/>
        </p:nvSpPr>
        <p:spPr>
          <a:xfrm>
            <a:off x="6931382" y="3893320"/>
            <a:ext cx="89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+A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1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5030-A134-DEA6-F81F-9D78AA1C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4. </a:t>
            </a:r>
            <a:r>
              <a:rPr lang="ko-KR" altLang="en-US" sz="4400">
                <a:solidFill>
                  <a:srgbClr val="002C62"/>
                </a:solidFill>
              </a:rPr>
              <a:t>진행 상황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B73D0-160A-F418-E390-4443F772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MobileNetV2, Cifar10 INT BFA </a:t>
            </a:r>
            <a:r>
              <a:rPr lang="ko-KR" altLang="en-US"/>
              <a:t>테스트 진행중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BF7524-3408-DF35-72C9-DA81ECBD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598393"/>
            <a:ext cx="4024489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9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993058" y="1970385"/>
            <a:ext cx="102058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2</a:t>
            </a:r>
            <a:r>
              <a:rPr lang="ko-KR" altLang="en-US" sz="2800">
                <a:solidFill>
                  <a:srgbClr val="002C62"/>
                </a:solidFill>
              </a:rPr>
              <a:t>의 보수와 </a:t>
            </a:r>
            <a:r>
              <a:rPr lang="en-US" altLang="ko-KR" sz="2800">
                <a:solidFill>
                  <a:srgbClr val="002C62"/>
                </a:solidFill>
              </a:rPr>
              <a:t>Sign-magnitude</a:t>
            </a:r>
          </a:p>
          <a:p>
            <a:pPr marL="514350" indent="-514350">
              <a:buAutoNum type="arabicPeriod"/>
            </a:pPr>
            <a:endParaRPr lang="en-US" altLang="ko-KR" sz="280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2</a:t>
            </a:r>
            <a:r>
              <a:rPr lang="ko-KR" altLang="en-US" sz="2800">
                <a:solidFill>
                  <a:srgbClr val="002C62"/>
                </a:solidFill>
              </a:rPr>
              <a:t>의 보수 형식에서의 </a:t>
            </a:r>
            <a:r>
              <a:rPr lang="en-US" altLang="ko-KR" sz="2800">
                <a:solidFill>
                  <a:srgbClr val="002C62"/>
                </a:solidFill>
              </a:rPr>
              <a:t>BFA</a:t>
            </a:r>
            <a:r>
              <a:rPr lang="ko-KR" altLang="en-US" sz="2800">
                <a:solidFill>
                  <a:srgbClr val="002C62"/>
                </a:solidFill>
              </a:rPr>
              <a:t> 수행</a:t>
            </a:r>
            <a:endParaRPr lang="en-US" altLang="ko-KR" sz="2800">
              <a:solidFill>
                <a:srgbClr val="002C62"/>
              </a:solidFill>
            </a:endParaRPr>
          </a:p>
          <a:p>
            <a:pPr marL="742950" indent="-742950">
              <a:buAutoNum type="arabicPeriod"/>
            </a:pPr>
            <a:endParaRPr lang="en-US" altLang="ko-KR" sz="2800">
              <a:solidFill>
                <a:srgbClr val="002C62"/>
              </a:solidFill>
            </a:endParaRPr>
          </a:p>
          <a:p>
            <a:r>
              <a:rPr lang="en-US" altLang="ko-KR" sz="2800">
                <a:solidFill>
                  <a:srgbClr val="002C62"/>
                </a:solidFill>
              </a:rPr>
              <a:t>3. Bit Gradient </a:t>
            </a:r>
            <a:r>
              <a:rPr lang="ko-KR" altLang="en-US" sz="2800">
                <a:solidFill>
                  <a:srgbClr val="002C62"/>
                </a:solidFill>
              </a:rPr>
              <a:t>비교</a:t>
            </a:r>
            <a:endParaRPr lang="en-US" altLang="ko-KR" sz="2800">
              <a:solidFill>
                <a:srgbClr val="002C62"/>
              </a:solidFill>
            </a:endParaRPr>
          </a:p>
          <a:p>
            <a:endParaRPr lang="en-US" altLang="ko-KR" sz="2800">
              <a:solidFill>
                <a:srgbClr val="002C62"/>
              </a:solidFill>
            </a:endParaRPr>
          </a:p>
          <a:p>
            <a:r>
              <a:rPr lang="en-US" altLang="ko-KR" sz="2800">
                <a:solidFill>
                  <a:srgbClr val="002C62"/>
                </a:solidFill>
              </a:rPr>
              <a:t>4. </a:t>
            </a:r>
            <a:r>
              <a:rPr lang="ko-KR" altLang="en-US" sz="2800">
                <a:solidFill>
                  <a:srgbClr val="002C62"/>
                </a:solidFill>
              </a:rPr>
              <a:t>진행 상황</a:t>
            </a:r>
            <a:endParaRPr lang="en-US" altLang="ko-KR" sz="280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1. 2</a:t>
            </a:r>
            <a:r>
              <a:rPr lang="ko-KR" altLang="en-US" sz="4400">
                <a:solidFill>
                  <a:srgbClr val="002C62"/>
                </a:solidFill>
              </a:rPr>
              <a:t>의 보수와 </a:t>
            </a:r>
            <a:r>
              <a:rPr lang="en-US" altLang="ko-KR" sz="4400">
                <a:solidFill>
                  <a:srgbClr val="002C62"/>
                </a:solidFill>
              </a:rPr>
              <a:t>Sign-magnitude </a:t>
            </a:r>
            <a:r>
              <a:rPr lang="ko-KR" altLang="en-US" sz="4400">
                <a:solidFill>
                  <a:srgbClr val="002C62"/>
                </a:solidFill>
              </a:rPr>
              <a:t>형식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886AC-F64C-D2E7-066F-4F2E5339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컴퓨터에서 음수를 표현하기 위해 </a:t>
            </a:r>
            <a:r>
              <a:rPr lang="en-US" altLang="ko-KR" sz="2400"/>
              <a:t>3</a:t>
            </a:r>
            <a:r>
              <a:rPr lang="ko-KR" altLang="en-US" sz="2400"/>
              <a:t>가지 방법을 사용함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1. 2</a:t>
            </a:r>
            <a:r>
              <a:rPr lang="ko-KR" altLang="en-US" sz="2400"/>
              <a:t>의 보수</a:t>
            </a:r>
            <a:r>
              <a:rPr lang="en-US" altLang="ko-KR" sz="2400"/>
              <a:t>(two's complement)</a:t>
            </a:r>
          </a:p>
          <a:p>
            <a:r>
              <a:rPr lang="en-US" altLang="ko-KR" sz="2400"/>
              <a:t>2. 1</a:t>
            </a:r>
            <a:r>
              <a:rPr lang="ko-KR" altLang="en-US" sz="2400"/>
              <a:t>의 보수</a:t>
            </a:r>
            <a:r>
              <a:rPr lang="en-US" altLang="ko-KR" sz="2400"/>
              <a:t>(ones' complement)</a:t>
            </a:r>
          </a:p>
          <a:p>
            <a:r>
              <a:rPr lang="en-US" altLang="ko-KR" sz="2400"/>
              <a:t>3. </a:t>
            </a:r>
            <a:r>
              <a:rPr lang="ko-KR" altLang="en-US" sz="2400"/>
              <a:t>부호 절대값</a:t>
            </a:r>
            <a:r>
              <a:rPr lang="en-US" altLang="ko-KR" sz="2400"/>
              <a:t>(Sign-Magnitude)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1. Sign-magnitude</a:t>
            </a:r>
            <a:endParaRPr lang="ko-KR" altLang="en-US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solidFill>
                  <a:srgbClr val="002C62"/>
                </a:solidFill>
              </a:rPr>
              <a:t>최상위비트</a:t>
            </a:r>
            <a:r>
              <a:rPr lang="en-US" altLang="ko-KR" sz="2000">
                <a:solidFill>
                  <a:srgbClr val="002C62"/>
                </a:solidFill>
              </a:rPr>
              <a:t>(MSB, Most Significant Bit)</a:t>
            </a:r>
            <a:r>
              <a:rPr lang="ko-KR" altLang="en-US" sz="2000">
                <a:solidFill>
                  <a:srgbClr val="002C62"/>
                </a:solidFill>
              </a:rPr>
              <a:t>를 부호 비트로 사용하는 방법으로</a:t>
            </a:r>
            <a:r>
              <a:rPr lang="en-US" altLang="ko-KR" sz="2000">
                <a:solidFill>
                  <a:srgbClr val="002C62"/>
                </a:solidFill>
              </a:rPr>
              <a:t>(</a:t>
            </a:r>
            <a:r>
              <a:rPr lang="ko-KR" altLang="en-US" sz="2000">
                <a:solidFill>
                  <a:srgbClr val="002C62"/>
                </a:solidFill>
              </a:rPr>
              <a:t>즉</a:t>
            </a:r>
            <a:r>
              <a:rPr lang="en-US" altLang="ko-KR" sz="2000">
                <a:solidFill>
                  <a:srgbClr val="002C62"/>
                </a:solidFill>
              </a:rPr>
              <a:t>, 0</a:t>
            </a:r>
            <a:r>
              <a:rPr lang="ko-KR" altLang="en-US" sz="2000">
                <a:solidFill>
                  <a:srgbClr val="002C62"/>
                </a:solidFill>
              </a:rPr>
              <a:t>이면 양수</a:t>
            </a:r>
            <a:r>
              <a:rPr lang="en-US" altLang="ko-KR" sz="2000">
                <a:solidFill>
                  <a:srgbClr val="002C62"/>
                </a:solidFill>
              </a:rPr>
              <a:t>, 1</a:t>
            </a:r>
            <a:r>
              <a:rPr lang="ko-KR" altLang="en-US" sz="2000">
                <a:solidFill>
                  <a:srgbClr val="002C62"/>
                </a:solidFill>
              </a:rPr>
              <a:t>이면 음수</a:t>
            </a:r>
            <a:r>
              <a:rPr lang="en-US" altLang="ko-KR" sz="2000">
                <a:solidFill>
                  <a:srgbClr val="002C62"/>
                </a:solidFill>
              </a:rPr>
              <a:t>) MSB </a:t>
            </a:r>
            <a:r>
              <a:rPr lang="ko-KR" altLang="en-US" sz="2000">
                <a:solidFill>
                  <a:srgbClr val="002C62"/>
                </a:solidFill>
              </a:rPr>
              <a:t>이외에 다른 비트들은 크기</a:t>
            </a:r>
            <a:r>
              <a:rPr lang="en-US" altLang="ko-KR" sz="2000">
                <a:solidFill>
                  <a:srgbClr val="002C62"/>
                </a:solidFill>
              </a:rPr>
              <a:t>(</a:t>
            </a:r>
            <a:r>
              <a:rPr lang="ko-KR" altLang="en-US" sz="2000">
                <a:solidFill>
                  <a:srgbClr val="002C62"/>
                </a:solidFill>
              </a:rPr>
              <a:t>절대값</a:t>
            </a:r>
            <a:r>
              <a:rPr lang="en-US" altLang="ko-KR" sz="2000">
                <a:solidFill>
                  <a:srgbClr val="002C62"/>
                </a:solidFill>
              </a:rPr>
              <a:t>)</a:t>
            </a:r>
            <a:r>
              <a:rPr lang="ko-KR" altLang="en-US" sz="2000">
                <a:solidFill>
                  <a:srgbClr val="002C62"/>
                </a:solidFill>
              </a:rPr>
              <a:t>를 나타냄</a:t>
            </a:r>
            <a:endParaRPr lang="en-US" altLang="ko-KR" sz="2000">
              <a:solidFill>
                <a:srgbClr val="002C62"/>
              </a:solidFill>
            </a:endParaRPr>
          </a:p>
          <a:p>
            <a:endParaRPr lang="ko-KR" altLang="en-US" sz="2000">
              <a:solidFill>
                <a:srgbClr val="002C62"/>
              </a:solidFill>
            </a:endParaRPr>
          </a:p>
        </p:txBody>
      </p:sp>
      <p:pic>
        <p:nvPicPr>
          <p:cNvPr id="1026" name="Picture 2" descr="Difference between Signed magnitude and 2's complement - GeeksforGeeks">
            <a:extLst>
              <a:ext uri="{FF2B5EF4-FFF2-40B4-BE49-F238E27FC236}">
                <a16:creationId xmlns:a16="http://schemas.microsoft.com/office/drawing/2014/main" id="{7B889D9E-0709-354E-7F20-4FC54805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700" y="3057097"/>
            <a:ext cx="4035029" cy="26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586D6CE-82CD-76E0-A44C-F688A8E0D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89" y="3392528"/>
            <a:ext cx="3322109" cy="24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1. </a:t>
            </a:r>
            <a:r>
              <a:rPr lang="ko-KR" altLang="en-US">
                <a:solidFill>
                  <a:srgbClr val="002C62"/>
                </a:solidFill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solidFill>
                  <a:srgbClr val="002C62"/>
                </a:solidFill>
              </a:rPr>
              <a:t> 양수 </a:t>
            </a:r>
            <a:r>
              <a:rPr lang="en-US" altLang="ko-KR" sz="2000">
                <a:solidFill>
                  <a:srgbClr val="002C62"/>
                </a:solidFill>
              </a:rPr>
              <a:t>0</a:t>
            </a:r>
            <a:r>
              <a:rPr lang="ko-KR" altLang="en-US" sz="2000">
                <a:solidFill>
                  <a:srgbClr val="002C62"/>
                </a:solidFill>
              </a:rPr>
              <a:t>과 음수 </a:t>
            </a:r>
            <a:r>
              <a:rPr lang="en-US" altLang="ko-KR" sz="2000">
                <a:solidFill>
                  <a:srgbClr val="002C62"/>
                </a:solidFill>
              </a:rPr>
              <a:t>0</a:t>
            </a:r>
            <a:r>
              <a:rPr lang="ko-KR" altLang="en-US" sz="2000">
                <a:solidFill>
                  <a:srgbClr val="002C62"/>
                </a:solidFill>
              </a:rPr>
              <a:t>이 둘 다 존재하기 때문에</a:t>
            </a:r>
            <a:r>
              <a:rPr lang="en-US" altLang="ko-KR" sz="2000">
                <a:solidFill>
                  <a:srgbClr val="002C62"/>
                </a:solidFill>
              </a:rPr>
              <a:t> </a:t>
            </a:r>
            <a:r>
              <a:rPr lang="ko-KR" altLang="en-US" sz="2000">
                <a:solidFill>
                  <a:srgbClr val="002C62"/>
                </a:solidFill>
              </a:rPr>
              <a:t>컴퓨터가 이 수가 </a:t>
            </a:r>
            <a:r>
              <a:rPr lang="en-US" altLang="ko-KR" sz="2000">
                <a:solidFill>
                  <a:srgbClr val="002C62"/>
                </a:solidFill>
              </a:rPr>
              <a:t>0</a:t>
            </a:r>
            <a:r>
              <a:rPr lang="ko-KR" altLang="en-US" sz="2000">
                <a:solidFill>
                  <a:srgbClr val="002C62"/>
                </a:solidFill>
              </a:rPr>
              <a:t>인지 아닌지를 확인할 때 </a:t>
            </a:r>
            <a:r>
              <a:rPr lang="en-US" altLang="ko-KR" sz="2000">
                <a:solidFill>
                  <a:srgbClr val="002C62"/>
                </a:solidFill>
              </a:rPr>
              <a:t>+0</a:t>
            </a:r>
            <a:r>
              <a:rPr lang="ko-KR" altLang="en-US" sz="2000">
                <a:solidFill>
                  <a:srgbClr val="002C62"/>
                </a:solidFill>
              </a:rPr>
              <a:t>인지 </a:t>
            </a:r>
            <a:r>
              <a:rPr lang="en-US" altLang="ko-KR" sz="2000">
                <a:solidFill>
                  <a:srgbClr val="002C62"/>
                </a:solidFill>
              </a:rPr>
              <a:t>-0</a:t>
            </a:r>
            <a:r>
              <a:rPr lang="ko-KR" altLang="en-US" sz="2000">
                <a:solidFill>
                  <a:srgbClr val="002C62"/>
                </a:solidFill>
              </a:rPr>
              <a:t>인지를 비교해야 함</a:t>
            </a:r>
            <a:endParaRPr lang="en-US" altLang="ko-KR" sz="2000">
              <a:solidFill>
                <a:srgbClr val="002C62"/>
              </a:solidFill>
            </a:endParaRPr>
          </a:p>
          <a:p>
            <a:r>
              <a:rPr lang="ko-KR" altLang="en-US" sz="2000">
                <a:solidFill>
                  <a:srgbClr val="002C62"/>
                </a:solidFill>
              </a:rPr>
              <a:t>서로 다른 부호를 가진 수 간의 덧셈 연산이 간단하지 않음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99945B-AD80-01B9-FAF9-B99AFA97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7" y="3429000"/>
            <a:ext cx="3335691" cy="25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C9418F-8A1B-BA50-5389-035BB34C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22" y="3642429"/>
            <a:ext cx="3755901" cy="20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E0B72-1630-50EB-2D71-78F81B1FF256}"/>
              </a:ext>
            </a:extLst>
          </p:cNvPr>
          <p:cNvSpPr txBox="1"/>
          <p:nvPr/>
        </p:nvSpPr>
        <p:spPr>
          <a:xfrm>
            <a:off x="7456311" y="5942568"/>
            <a:ext cx="28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-3</a:t>
            </a:r>
            <a:r>
              <a:rPr lang="ko-KR" altLang="en-US">
                <a:solidFill>
                  <a:srgbClr val="FF0000"/>
                </a:solidFill>
              </a:rPr>
              <a:t>이 아닌 </a:t>
            </a:r>
            <a:r>
              <a:rPr lang="en-US" altLang="ko-KR">
                <a:solidFill>
                  <a:srgbClr val="FF0000"/>
                </a:solidFill>
              </a:rPr>
              <a:t>-11</a:t>
            </a:r>
            <a:r>
              <a:rPr lang="ko-KR" altLang="en-US">
                <a:solidFill>
                  <a:srgbClr val="FF0000"/>
                </a:solidFill>
              </a:rPr>
              <a:t>이 나옴</a:t>
            </a:r>
          </a:p>
        </p:txBody>
      </p:sp>
    </p:spTree>
    <p:extLst>
      <p:ext uri="{BB962C8B-B14F-4D97-AF65-F5344CB8AC3E}">
        <p14:creationId xmlns:p14="http://schemas.microsoft.com/office/powerpoint/2010/main" val="307312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1. </a:t>
            </a:r>
            <a:r>
              <a:rPr lang="ko-KR" altLang="en-US">
                <a:solidFill>
                  <a:srgbClr val="002C62"/>
                </a:solidFill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solidFill>
                  <a:srgbClr val="002C62"/>
                </a:solidFill>
              </a:rPr>
              <a:t> 양수 </a:t>
            </a:r>
            <a:r>
              <a:rPr lang="en-US" altLang="ko-KR" sz="2000">
                <a:solidFill>
                  <a:srgbClr val="002C62"/>
                </a:solidFill>
              </a:rPr>
              <a:t>0</a:t>
            </a:r>
            <a:r>
              <a:rPr lang="ko-KR" altLang="en-US" sz="2000">
                <a:solidFill>
                  <a:srgbClr val="002C62"/>
                </a:solidFill>
              </a:rPr>
              <a:t>과 음수 </a:t>
            </a:r>
            <a:r>
              <a:rPr lang="en-US" altLang="ko-KR" sz="2000">
                <a:solidFill>
                  <a:srgbClr val="002C62"/>
                </a:solidFill>
              </a:rPr>
              <a:t>0</a:t>
            </a:r>
            <a:r>
              <a:rPr lang="ko-KR" altLang="en-US" sz="2000">
                <a:solidFill>
                  <a:srgbClr val="002C62"/>
                </a:solidFill>
              </a:rPr>
              <a:t>이 둘 다 존재하기 때문에</a:t>
            </a:r>
            <a:r>
              <a:rPr lang="en-US" altLang="ko-KR" sz="2000">
                <a:solidFill>
                  <a:srgbClr val="002C62"/>
                </a:solidFill>
              </a:rPr>
              <a:t> </a:t>
            </a:r>
            <a:r>
              <a:rPr lang="ko-KR" altLang="en-US" sz="2000">
                <a:solidFill>
                  <a:srgbClr val="002C62"/>
                </a:solidFill>
              </a:rPr>
              <a:t>컴퓨터가 이 수가 </a:t>
            </a:r>
            <a:r>
              <a:rPr lang="en-US" altLang="ko-KR" sz="2000">
                <a:solidFill>
                  <a:srgbClr val="002C62"/>
                </a:solidFill>
              </a:rPr>
              <a:t>0</a:t>
            </a:r>
            <a:r>
              <a:rPr lang="ko-KR" altLang="en-US" sz="2000">
                <a:solidFill>
                  <a:srgbClr val="002C62"/>
                </a:solidFill>
              </a:rPr>
              <a:t>인지 아닌지를 확인할 때 </a:t>
            </a:r>
            <a:r>
              <a:rPr lang="en-US" altLang="ko-KR" sz="2000">
                <a:solidFill>
                  <a:srgbClr val="002C62"/>
                </a:solidFill>
              </a:rPr>
              <a:t>+0</a:t>
            </a:r>
            <a:r>
              <a:rPr lang="ko-KR" altLang="en-US" sz="2000">
                <a:solidFill>
                  <a:srgbClr val="002C62"/>
                </a:solidFill>
              </a:rPr>
              <a:t>인지 </a:t>
            </a:r>
            <a:r>
              <a:rPr lang="en-US" altLang="ko-KR" sz="2000">
                <a:solidFill>
                  <a:srgbClr val="002C62"/>
                </a:solidFill>
              </a:rPr>
              <a:t>-0</a:t>
            </a:r>
            <a:r>
              <a:rPr lang="ko-KR" altLang="en-US" sz="2000">
                <a:solidFill>
                  <a:srgbClr val="002C62"/>
                </a:solidFill>
              </a:rPr>
              <a:t>인지를 비교해야 함</a:t>
            </a:r>
            <a:endParaRPr lang="en-US" altLang="ko-KR" sz="2000">
              <a:solidFill>
                <a:srgbClr val="002C62"/>
              </a:solidFill>
            </a:endParaRPr>
          </a:p>
          <a:p>
            <a:r>
              <a:rPr lang="ko-KR" altLang="en-US" sz="2000">
                <a:solidFill>
                  <a:srgbClr val="002C62"/>
                </a:solidFill>
              </a:rPr>
              <a:t>서로 다른 부호를 가진 수 간의 덧셈 연산이 간단하지 않음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7C9418F-8A1B-BA50-5389-035BB34C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222" y="3642429"/>
            <a:ext cx="3755901" cy="20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E0B72-1630-50EB-2D71-78F81B1FF256}"/>
              </a:ext>
            </a:extLst>
          </p:cNvPr>
          <p:cNvSpPr txBox="1"/>
          <p:nvPr/>
        </p:nvSpPr>
        <p:spPr>
          <a:xfrm>
            <a:off x="7456311" y="5942568"/>
            <a:ext cx="288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0000"/>
                </a:solidFill>
              </a:rPr>
              <a:t>-3</a:t>
            </a:r>
            <a:r>
              <a:rPr lang="ko-KR" altLang="en-US">
                <a:solidFill>
                  <a:srgbClr val="FF0000"/>
                </a:solidFill>
              </a:rPr>
              <a:t>이 아닌 </a:t>
            </a:r>
            <a:r>
              <a:rPr lang="en-US" altLang="ko-KR">
                <a:solidFill>
                  <a:srgbClr val="FF0000"/>
                </a:solidFill>
              </a:rPr>
              <a:t>-11</a:t>
            </a:r>
            <a:r>
              <a:rPr lang="ko-KR" altLang="en-US">
                <a:solidFill>
                  <a:srgbClr val="FF0000"/>
                </a:solidFill>
              </a:rPr>
              <a:t>이 나옴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71AC99-69C3-A70F-7468-F20A24B3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06" y="3429000"/>
            <a:ext cx="4175322" cy="26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1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B9753-640F-7AAF-8C6C-D8FEBCB4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002C62"/>
                </a:solidFill>
              </a:rPr>
              <a:t>1. 1</a:t>
            </a:r>
            <a:r>
              <a:rPr lang="ko-KR" altLang="en-US">
                <a:solidFill>
                  <a:srgbClr val="002C62"/>
                </a:solidFill>
              </a:rPr>
              <a:t>의 보수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FE8A0-ED42-71B4-FE73-60067CEE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4689" cy="4351338"/>
          </a:xfrm>
        </p:spPr>
        <p:txBody>
          <a:bodyPr>
            <a:normAutofit/>
          </a:bodyPr>
          <a:lstStyle/>
          <a:p>
            <a:r>
              <a:rPr lang="ko-KR" altLang="en-US" sz="2000"/>
              <a:t>양수의 모든 비트를 반전시켜 음수를 표현하는 방법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r>
              <a:rPr lang="en-US" altLang="ko-KR" sz="2000"/>
              <a:t>1</a:t>
            </a:r>
            <a:r>
              <a:rPr lang="ko-KR" altLang="en-US" sz="2000"/>
              <a:t>의 보수 방법에서 최상위비트</a:t>
            </a:r>
            <a:r>
              <a:rPr lang="en-US" altLang="ko-KR" sz="2000"/>
              <a:t>(MSB)</a:t>
            </a:r>
            <a:r>
              <a:rPr lang="ko-KR" altLang="en-US" sz="2000"/>
              <a:t>가 </a:t>
            </a:r>
            <a:r>
              <a:rPr lang="en-US" altLang="ko-KR" sz="2000"/>
              <a:t>0</a:t>
            </a:r>
            <a:r>
              <a:rPr lang="ko-KR" altLang="en-US" sz="2000"/>
              <a:t>이면 양수이고 </a:t>
            </a:r>
            <a:r>
              <a:rPr lang="en-US" altLang="ko-KR" sz="2000"/>
              <a:t>1</a:t>
            </a:r>
            <a:r>
              <a:rPr lang="ko-KR" altLang="en-US" sz="2000"/>
              <a:t>이면 음수</a:t>
            </a:r>
            <a:r>
              <a:rPr lang="en-US" altLang="ko-KR" sz="2000"/>
              <a:t>(sign-magnitud</a:t>
            </a:r>
            <a:r>
              <a:rPr lang="ko-KR" altLang="en-US" sz="2000"/>
              <a:t>와 동일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r>
              <a:rPr lang="ko-KR" altLang="en-US" sz="2000">
                <a:solidFill>
                  <a:srgbClr val="FF0000"/>
                </a:solidFill>
              </a:rPr>
              <a:t>음수와 양수를 단순히 더하는 방식으로 뺄셈을 구현할 수 있음</a:t>
            </a:r>
            <a:endParaRPr lang="en-US" altLang="ko-KR" sz="2000">
              <a:solidFill>
                <a:srgbClr val="FF0000"/>
              </a:solidFill>
            </a:endParaRPr>
          </a:p>
          <a:p>
            <a:endParaRPr lang="ko-KR" altLang="en-US" sz="20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4E51A8-E0BE-17AF-4B19-6BE94C96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93" y="1237545"/>
            <a:ext cx="4048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272ACB-E193-3B97-4183-51047B00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199" y="3360208"/>
            <a:ext cx="3513030" cy="187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8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B9753-640F-7AAF-8C6C-D8FEBCB4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002C62"/>
                </a:solidFill>
              </a:rPr>
              <a:t>1. 1</a:t>
            </a:r>
            <a:r>
              <a:rPr lang="ko-KR" altLang="en-US">
                <a:solidFill>
                  <a:srgbClr val="002C62"/>
                </a:solidFill>
              </a:rPr>
              <a:t>의 보수 </a:t>
            </a:r>
            <a:r>
              <a:rPr lang="en-US" altLang="ko-KR">
                <a:solidFill>
                  <a:srgbClr val="002C62"/>
                </a:solidFill>
              </a:rPr>
              <a:t>- </a:t>
            </a:r>
            <a:r>
              <a:rPr lang="ko-KR" altLang="en-US">
                <a:solidFill>
                  <a:srgbClr val="002C62"/>
                </a:solidFill>
              </a:rPr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FE8A0-ED42-71B4-FE73-60067CEE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4689" cy="4351338"/>
          </a:xfrm>
        </p:spPr>
        <p:txBody>
          <a:bodyPr>
            <a:normAutofit/>
          </a:bodyPr>
          <a:lstStyle/>
          <a:p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음수와 양수를 단순히 더하는 방식으로 뺄셈을 구현할 수 있으나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>
                <a:solidFill>
                  <a:srgbClr val="FF0000"/>
                </a:solidFill>
              </a:rPr>
              <a:t>하지만 </a:t>
            </a:r>
            <a:r>
              <a:rPr lang="en-US" altLang="ko-KR" sz="1600">
                <a:solidFill>
                  <a:srgbClr val="FF0000"/>
                </a:solidFill>
              </a:rPr>
              <a:t>1</a:t>
            </a:r>
            <a:r>
              <a:rPr lang="ko-KR" altLang="en-US" sz="1600">
                <a:solidFill>
                  <a:srgbClr val="FF0000"/>
                </a:solidFill>
              </a:rPr>
              <a:t>의 보수 역시 </a:t>
            </a:r>
            <a:r>
              <a:rPr lang="en-US" altLang="ko-KR" sz="1600">
                <a:solidFill>
                  <a:srgbClr val="FF0000"/>
                </a:solidFill>
              </a:rPr>
              <a:t>+0 , -0 </a:t>
            </a:r>
            <a:r>
              <a:rPr lang="ko-KR" altLang="en-US" sz="1600">
                <a:solidFill>
                  <a:srgbClr val="FF0000"/>
                </a:solidFill>
              </a:rPr>
              <a:t>가 모두 존재함</a:t>
            </a:r>
            <a:endParaRPr lang="en-US" altLang="ko-KR" sz="1600">
              <a:solidFill>
                <a:srgbClr val="FF0000"/>
              </a:solidFill>
            </a:endParaRPr>
          </a:p>
          <a:p>
            <a:endParaRPr lang="en-US" altLang="ko-KR" sz="1600">
              <a:solidFill>
                <a:srgbClr val="FF0000"/>
              </a:solidFill>
            </a:endParaRPr>
          </a:p>
          <a:p>
            <a:r>
              <a:rPr lang="ko-KR" altLang="en-US" sz="1600">
                <a:solidFill>
                  <a:srgbClr val="FF0000"/>
                </a:solidFill>
              </a:rPr>
              <a:t>또한 캐리</a:t>
            </a:r>
            <a:r>
              <a:rPr lang="en-US" altLang="ko-KR" sz="1600">
                <a:solidFill>
                  <a:srgbClr val="FF0000"/>
                </a:solidFill>
              </a:rPr>
              <a:t>(Carry)</a:t>
            </a:r>
            <a:r>
              <a:rPr lang="ko-KR" altLang="en-US" sz="1600">
                <a:solidFill>
                  <a:srgbClr val="FF0000"/>
                </a:solidFill>
              </a:rPr>
              <a:t> 발생 시 캐리를 버리고 최하위 비트</a:t>
            </a:r>
            <a:r>
              <a:rPr lang="en-US" altLang="ko-KR" sz="1600">
                <a:solidFill>
                  <a:srgbClr val="FF0000"/>
                </a:solidFill>
              </a:rPr>
              <a:t>(LSB)</a:t>
            </a:r>
            <a:r>
              <a:rPr lang="ko-KR" altLang="en-US" sz="1600">
                <a:solidFill>
                  <a:srgbClr val="FF0000"/>
                </a:solidFill>
              </a:rPr>
              <a:t>에 </a:t>
            </a:r>
            <a:r>
              <a:rPr lang="en-US" altLang="ko-KR" sz="1600">
                <a:solidFill>
                  <a:srgbClr val="FF0000"/>
                </a:solidFill>
              </a:rPr>
              <a:t>1</a:t>
            </a:r>
            <a:r>
              <a:rPr lang="ko-KR" altLang="en-US" sz="1600">
                <a:solidFill>
                  <a:srgbClr val="FF0000"/>
                </a:solidFill>
              </a:rPr>
              <a:t>을 더함</a:t>
            </a:r>
            <a:endParaRPr lang="en-US" altLang="ko-KR" sz="1600">
              <a:solidFill>
                <a:srgbClr val="FF0000"/>
              </a:solidFill>
            </a:endParaRPr>
          </a:p>
          <a:p>
            <a:endParaRPr lang="en-US" altLang="ko-KR" sz="2000">
              <a:solidFill>
                <a:srgbClr val="FF0000"/>
              </a:solidFill>
            </a:endParaRPr>
          </a:p>
          <a:p>
            <a:endParaRPr lang="ko-KR" altLang="en-US" sz="20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19092B-4574-677A-20BC-86599FDF9E61}"/>
              </a:ext>
            </a:extLst>
          </p:cNvPr>
          <p:cNvGrpSpPr/>
          <p:nvPr/>
        </p:nvGrpSpPr>
        <p:grpSpPr>
          <a:xfrm>
            <a:off x="9269315" y="1802170"/>
            <a:ext cx="2576229" cy="2922230"/>
            <a:chOff x="7846024" y="1452562"/>
            <a:chExt cx="3219450" cy="395287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7763A488-2D13-D1DA-54D7-E4858A366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6024" y="1452562"/>
              <a:ext cx="3219450" cy="3952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6E61D21-37AD-942C-32FB-E690106BAE11}"/>
                </a:ext>
              </a:extLst>
            </p:cNvPr>
            <p:cNvSpPr/>
            <p:nvPr/>
          </p:nvSpPr>
          <p:spPr>
            <a:xfrm>
              <a:off x="8585200" y="2686755"/>
              <a:ext cx="2381956" cy="36688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3BC8F73-5E9D-DB34-172E-55910DDF2238}"/>
                </a:ext>
              </a:extLst>
            </p:cNvPr>
            <p:cNvSpPr/>
            <p:nvPr/>
          </p:nvSpPr>
          <p:spPr>
            <a:xfrm>
              <a:off x="8585200" y="3945469"/>
              <a:ext cx="2381956" cy="293511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BCC0B06-4F68-F145-E078-B3FA210A9C47}"/>
                </a:ext>
              </a:extLst>
            </p:cNvPr>
            <p:cNvSpPr/>
            <p:nvPr/>
          </p:nvSpPr>
          <p:spPr>
            <a:xfrm>
              <a:off x="8585200" y="4334933"/>
              <a:ext cx="2381956" cy="366889"/>
            </a:xfrm>
            <a:prstGeom prst="round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148" name="Picture 4">
            <a:extLst>
              <a:ext uri="{FF2B5EF4-FFF2-40B4-BE49-F238E27FC236}">
                <a16:creationId xmlns:a16="http://schemas.microsoft.com/office/drawing/2014/main" id="{4B75F55D-EE3C-87B3-F1B3-1214CF36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80" y="1936043"/>
            <a:ext cx="2390459" cy="28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8E06-643F-4532-000D-ABBA9B82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4400">
                <a:solidFill>
                  <a:srgbClr val="002C62"/>
                </a:solidFill>
              </a:rPr>
              <a:t>2</a:t>
            </a:r>
            <a:r>
              <a:rPr lang="ko-KR" altLang="en-US" sz="4400">
                <a:solidFill>
                  <a:srgbClr val="002C62"/>
                </a:solidFill>
              </a:rPr>
              <a:t>의 보수</a:t>
            </a:r>
            <a:endParaRPr lang="en-US" altLang="ko-KR" sz="4400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EE15D-C5B5-C479-C41A-BDE95EC5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>
            <a:normAutofit/>
          </a:bodyPr>
          <a:lstStyle/>
          <a:p>
            <a:r>
              <a:rPr lang="ko-KR" altLang="en-US" sz="1600" b="1"/>
              <a:t>어떤 수의 </a:t>
            </a:r>
            <a:r>
              <a:rPr lang="en-US" altLang="ko-KR" sz="1600" b="1"/>
              <a:t>2</a:t>
            </a:r>
            <a:r>
              <a:rPr lang="ko-KR" altLang="en-US" sz="1600" b="1"/>
              <a:t>의 보수를 구하려면 그 수의 </a:t>
            </a:r>
            <a:r>
              <a:rPr lang="en-US" altLang="ko-KR" sz="1600" b="1"/>
              <a:t>1</a:t>
            </a:r>
            <a:r>
              <a:rPr lang="ko-KR" altLang="en-US" sz="1600" b="1"/>
              <a:t>의 보수를 취한 값에 </a:t>
            </a:r>
            <a:r>
              <a:rPr lang="en-US" altLang="ko-KR" sz="1600" b="1"/>
              <a:t>1</a:t>
            </a:r>
            <a:r>
              <a:rPr lang="ko-KR" altLang="en-US" sz="1600" b="1"/>
              <a:t>을 더함</a:t>
            </a:r>
          </a:p>
          <a:p>
            <a:endParaRPr lang="en-US" altLang="ko-KR" sz="1600"/>
          </a:p>
          <a:p>
            <a:r>
              <a:rPr lang="en-US" altLang="ko-KR" sz="1600"/>
              <a:t>2</a:t>
            </a:r>
            <a:r>
              <a:rPr lang="ko-KR" altLang="en-US" sz="1600"/>
              <a:t>의 보수에서도 </a:t>
            </a:r>
            <a:r>
              <a:rPr lang="en-US" altLang="ko-KR" sz="1600"/>
              <a:t>1</a:t>
            </a:r>
            <a:r>
              <a:rPr lang="ko-KR" altLang="en-US" sz="1600"/>
              <a:t>의 보수와 동일하게 최상위 비트</a:t>
            </a:r>
            <a:r>
              <a:rPr lang="en-US" altLang="ko-KR" sz="1600"/>
              <a:t>(MSB)</a:t>
            </a:r>
            <a:r>
              <a:rPr lang="ko-KR" altLang="en-US" sz="1600"/>
              <a:t>를 부호 비트로 사용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2</a:t>
            </a:r>
            <a:r>
              <a:rPr lang="ko-KR" altLang="en-US" sz="1600"/>
              <a:t>의 보수에서는 가장 높은 자리에서 자리 올림이 발생시 무시하므로 </a:t>
            </a:r>
            <a:r>
              <a:rPr lang="en-US" altLang="ko-KR" sz="1600"/>
              <a:t>1</a:t>
            </a:r>
            <a:r>
              <a:rPr lang="ko-KR" altLang="en-US" sz="1600"/>
              <a:t>의 보수보다 계산이 간단함</a:t>
            </a:r>
            <a:endParaRPr lang="en-US" altLang="ko-KR" sz="1600"/>
          </a:p>
          <a:p>
            <a:r>
              <a:rPr lang="en-US" altLang="ko-KR" sz="1600"/>
              <a:t>0 </a:t>
            </a:r>
            <a:r>
              <a:rPr lang="ko-KR" altLang="en-US" sz="1600"/>
              <a:t>문제와 자리올림</a:t>
            </a:r>
            <a:r>
              <a:rPr lang="en-US" altLang="ko-KR" sz="1600"/>
              <a:t>(Carry)</a:t>
            </a:r>
            <a:r>
              <a:rPr lang="ko-KR" altLang="en-US" sz="1600"/>
              <a:t> 발생 문제를 해결할 수 있음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600"/>
              <a:t>하드웨어적으로 뺄셈을 효율적으로 구현할 수 있기 때문에 일반적으로 컴퓨터에서는 음수를 </a:t>
            </a:r>
            <a:r>
              <a:rPr lang="en-US" altLang="ko-KR" sz="1600"/>
              <a:t>2</a:t>
            </a:r>
            <a:r>
              <a:rPr lang="ko-KR" altLang="en-US" sz="1600"/>
              <a:t>의 보수를 이용해 표현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ko-KR" altLang="en-US" sz="160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B27C705-29EA-ED4D-95E6-1DB71B2D6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6548"/>
            <a:ext cx="3410825" cy="182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7796D8E-2AD0-32CE-BCAD-852BF251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0" y="795337"/>
            <a:ext cx="161925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61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648</Words>
  <Application>Microsoft Office PowerPoint</Application>
  <PresentationFormat>와이드스크린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1. 2의 보수와 Sign-magnitude 형식</vt:lpstr>
      <vt:lpstr>1. Sign-magnitude</vt:lpstr>
      <vt:lpstr>1. 문제점</vt:lpstr>
      <vt:lpstr>1. 문제점</vt:lpstr>
      <vt:lpstr>1. 1의 보수</vt:lpstr>
      <vt:lpstr>1. 1의 보수 - 문제점</vt:lpstr>
      <vt:lpstr>2의 보수</vt:lpstr>
      <vt:lpstr>2. 2의 보수 형식에서의 BFA 수행</vt:lpstr>
      <vt:lpstr>2. BFA - Bit Grad</vt:lpstr>
      <vt:lpstr>2. 2의 보수 형식에서의 BFA 수행</vt:lpstr>
      <vt:lpstr>2. 2의 보수 형식에서의 BFA 수행</vt:lpstr>
      <vt:lpstr>3. Bit Gradient 비교</vt:lpstr>
      <vt:lpstr>4. 진행 상황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jiyun kim</cp:lastModifiedBy>
  <cp:revision>41</cp:revision>
  <dcterms:created xsi:type="dcterms:W3CDTF">2024-01-26T03:24:43Z</dcterms:created>
  <dcterms:modified xsi:type="dcterms:W3CDTF">2024-01-31T05:25:52Z</dcterms:modified>
</cp:coreProperties>
</file>