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85" r:id="rId5"/>
    <p:sldId id="284" r:id="rId6"/>
    <p:sldId id="273" r:id="rId7"/>
    <p:sldId id="260" r:id="rId8"/>
    <p:sldId id="261" r:id="rId9"/>
    <p:sldId id="262" r:id="rId10"/>
    <p:sldId id="264" r:id="rId11"/>
    <p:sldId id="272" r:id="rId12"/>
    <p:sldId id="265" r:id="rId13"/>
    <p:sldId id="266" r:id="rId14"/>
    <p:sldId id="267" r:id="rId15"/>
    <p:sldId id="268" r:id="rId16"/>
    <p:sldId id="269" r:id="rId17"/>
    <p:sldId id="270" r:id="rId18"/>
    <p:sldId id="275" r:id="rId19"/>
    <p:sldId id="286" r:id="rId20"/>
    <p:sldId id="274" r:id="rId21"/>
    <p:sldId id="276" r:id="rId22"/>
    <p:sldId id="271" r:id="rId23"/>
    <p:sldId id="278" r:id="rId24"/>
    <p:sldId id="279" r:id="rId25"/>
    <p:sldId id="282" r:id="rId26"/>
    <p:sldId id="283" r:id="rId2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21D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03" autoAdjust="0"/>
    <p:restoredTop sz="73479" autoAdjust="0"/>
  </p:normalViewPr>
  <p:slideViewPr>
    <p:cSldViewPr snapToGrid="0">
      <p:cViewPr varScale="1">
        <p:scale>
          <a:sx n="46" d="100"/>
          <a:sy n="46" d="100"/>
        </p:scale>
        <p:origin x="48" y="68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E1F140-C1C6-42D2-B646-91F6872DA1D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0C619-106D-458A-AEDD-776478A76C9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20094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54689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88125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6108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82144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5446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9189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43315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9632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36936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34404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4895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7912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8793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5111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5457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7450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797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10694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902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0C619-106D-458A-AEDD-776478A76C99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781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194369" y="5471983"/>
            <a:ext cx="3659776" cy="9597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ko-KR" altLang="en-US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C135283</a:t>
            </a:r>
            <a:r>
              <a:rPr lang="ko-KR" altLang="en-US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이수현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389" y="426257"/>
            <a:ext cx="925285" cy="93158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7106196" y="5448056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76711" y="2029207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6</a:t>
            </a:r>
            <a:r>
              <a:rPr lang="ko-KR" altLang="en-US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26</a:t>
            </a:r>
            <a:r>
              <a:rPr lang="ko-KR" altLang="en-US" sz="1600" b="1" dirty="0">
                <a:solidFill>
                  <a:srgbClr val="002C62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일</a:t>
            </a:r>
            <a:endParaRPr lang="en-US" altLang="ko-KR" sz="1600" b="1" dirty="0">
              <a:solidFill>
                <a:srgbClr val="002C62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1258077" y="3198166"/>
            <a:ext cx="96758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>
                <a:solidFill>
                  <a:schemeClr val="bg1"/>
                </a:solidFill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Basics of Neural Network</a:t>
            </a:r>
            <a:endParaRPr lang="ko-KR" altLang="en-US" sz="3600" dirty="0">
              <a:solidFill>
                <a:schemeClr val="bg1"/>
              </a:solidFill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610664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Convolution Layer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E385D9-CD32-5F3E-EFA0-E21888AB3997}"/>
              </a:ext>
            </a:extLst>
          </p:cNvPr>
          <p:cNvSpPr txBox="1"/>
          <p:nvPr/>
        </p:nvSpPr>
        <p:spPr>
          <a:xfrm>
            <a:off x="1103969" y="1755181"/>
            <a:ext cx="11657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2D input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6D5BA9-C682-68D2-2572-82D4C3AE0A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695594"/>
              </p:ext>
            </p:extLst>
          </p:nvPr>
        </p:nvGraphicFramePr>
        <p:xfrm>
          <a:off x="1182028" y="2709747"/>
          <a:ext cx="2921620" cy="2910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12195405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4206675730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6674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40160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F38FCC-E2B1-DF46-6BDE-91CBD0947D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5084248"/>
              </p:ext>
            </p:extLst>
          </p:nvPr>
        </p:nvGraphicFramePr>
        <p:xfrm>
          <a:off x="5483797" y="3291869"/>
          <a:ext cx="1752972" cy="1746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</a:tbl>
          </a:graphicData>
        </a:graphic>
      </p:graphicFrame>
      <p:graphicFrame>
        <p:nvGraphicFramePr>
          <p:cNvPr id="13" name="표 12">
            <a:extLst>
              <a:ext uri="{FF2B5EF4-FFF2-40B4-BE49-F238E27FC236}">
                <a16:creationId xmlns:a16="http://schemas.microsoft.com/office/drawing/2014/main" id="{E9F7F21D-38E4-2382-124F-AD5B7676F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3736551"/>
              </p:ext>
            </p:extLst>
          </p:nvPr>
        </p:nvGraphicFramePr>
        <p:xfrm>
          <a:off x="8616919" y="3291869"/>
          <a:ext cx="1752972" cy="1746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28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7B35EF50-D014-2195-95BF-6810F4AFB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3900632"/>
              </p:ext>
            </p:extLst>
          </p:nvPr>
        </p:nvGraphicFramePr>
        <p:xfrm>
          <a:off x="1182027" y="2731240"/>
          <a:ext cx="1752972" cy="1746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03543" marR="103543" marT="51771" marB="51771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10973D13-DE33-866F-918A-FB5D018D12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9170063"/>
              </p:ext>
            </p:extLst>
          </p:nvPr>
        </p:nvGraphicFramePr>
        <p:xfrm>
          <a:off x="8616918" y="3314700"/>
          <a:ext cx="581637" cy="579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79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193879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193879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</a:tblGrid>
              <a:tr h="19314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4355" marR="34355" marT="17178" marB="17178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0635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Padding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C6D5BA9-C682-68D2-2572-82D4C3AE0A07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1344417105"/>
              </p:ext>
            </p:extLst>
          </p:nvPr>
        </p:nvGraphicFramePr>
        <p:xfrm>
          <a:off x="745825" y="2127625"/>
          <a:ext cx="4047897" cy="407485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8271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2121954055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4206675730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931503478"/>
                    </a:ext>
                  </a:extLst>
                </a:gridCol>
                <a:gridCol w="578271">
                  <a:extLst>
                    <a:ext uri="{9D8B030D-6E8A-4147-A177-3AD203B41FA5}">
                      <a16:colId xmlns:a16="http://schemas.microsoft.com/office/drawing/2014/main" val="3173598440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6674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40160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7551705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203943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0CF38FCC-E2B1-DF46-6BDE-91CBD0947D20}"/>
              </a:ext>
            </a:extLst>
          </p:cNvPr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562510912"/>
              </p:ext>
            </p:extLst>
          </p:nvPr>
        </p:nvGraphicFramePr>
        <p:xfrm>
          <a:off x="5745669" y="3279589"/>
          <a:ext cx="1752972" cy="1746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739A97C0-1598-A9F7-825E-7101317123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091324"/>
              </p:ext>
            </p:extLst>
          </p:nvPr>
        </p:nvGraphicFramePr>
        <p:xfrm>
          <a:off x="8350227" y="2821259"/>
          <a:ext cx="2921620" cy="2910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12195405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4206675730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16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6674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40160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3F76E5C-9031-1815-3736-F2CA9F89A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8370314"/>
              </p:ext>
            </p:extLst>
          </p:nvPr>
        </p:nvGraphicFramePr>
        <p:xfrm>
          <a:off x="8350227" y="2821259"/>
          <a:ext cx="581637" cy="579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79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193879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193879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</a:tblGrid>
              <a:tr h="19314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4355" marR="34355" marT="17178" marB="17178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69507BB-F147-A854-AD6B-B1E55EFCF3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669843"/>
              </p:ext>
            </p:extLst>
          </p:nvPr>
        </p:nvGraphicFramePr>
        <p:xfrm>
          <a:off x="745825" y="2127625"/>
          <a:ext cx="1752972" cy="1746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03543" marR="103543" marT="51771" marB="51771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00359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5.55112E-17 L 0.04896 0.00162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8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2.22222E-6 L 0.04766 -0.00023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Stride(2)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DC4E2C3-53CB-6224-5546-6E7C97F9B6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272655"/>
              </p:ext>
            </p:extLst>
          </p:nvPr>
        </p:nvGraphicFramePr>
        <p:xfrm>
          <a:off x="1182028" y="2709747"/>
          <a:ext cx="2921620" cy="291061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12195405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4206675730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6674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640160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6A6E973-3A34-275D-1FF6-A29AE4CAD7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428639"/>
              </p:ext>
            </p:extLst>
          </p:nvPr>
        </p:nvGraphicFramePr>
        <p:xfrm>
          <a:off x="5483797" y="3291869"/>
          <a:ext cx="1752972" cy="1746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6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C0628D2-C1CE-1E2B-CE75-1017E44E7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347646"/>
              </p:ext>
            </p:extLst>
          </p:nvPr>
        </p:nvGraphicFramePr>
        <p:xfrm>
          <a:off x="8616919" y="3291869"/>
          <a:ext cx="1168648" cy="116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28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CE11A275-7A4A-BB70-D8EB-8C16D4AE46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1977375"/>
              </p:ext>
            </p:extLst>
          </p:nvPr>
        </p:nvGraphicFramePr>
        <p:xfrm>
          <a:off x="1182027" y="2731240"/>
          <a:ext cx="1752972" cy="174636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endParaRPr lang="ko-KR" altLang="en-US" sz="2000"/>
                    </a:p>
                  </a:txBody>
                  <a:tcPr marL="103543" marR="103543" marT="51771" marB="51771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103543" marR="103543" marT="51771" marB="51771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4">
                        <a:lumMod val="20000"/>
                        <a:lumOff val="80000"/>
                        <a:alpha val="34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7A26165-36D8-DE9F-7D36-FBFE6CB3F6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3984298"/>
              </p:ext>
            </p:extLst>
          </p:nvPr>
        </p:nvGraphicFramePr>
        <p:xfrm>
          <a:off x="8616918" y="3314700"/>
          <a:ext cx="581637" cy="57944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93879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193879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193879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</a:tblGrid>
              <a:tr h="19314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193149">
                <a:tc>
                  <a:txBody>
                    <a:bodyPr/>
                    <a:lstStyle/>
                    <a:p>
                      <a:pPr algn="ctr" latinLnBrk="1"/>
                      <a:endParaRPr lang="ko-KR" altLang="en-US" sz="700"/>
                    </a:p>
                  </a:txBody>
                  <a:tcPr marL="34355" marR="34355" marT="17178" marB="17178" anchor="ctr">
                    <a:lnL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700" dirty="0"/>
                    </a:p>
                  </a:txBody>
                  <a:tcPr marL="34355" marR="34355" marT="17178" marB="17178" anchor="ctr">
                    <a:lnL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571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5715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</a:tbl>
          </a:graphicData>
        </a:graphic>
      </p:graphicFrame>
      <p:sp>
        <p:nvSpPr>
          <p:cNvPr id="11" name="막힌 원호 10">
            <a:extLst>
              <a:ext uri="{FF2B5EF4-FFF2-40B4-BE49-F238E27FC236}">
                <a16:creationId xmlns:a16="http://schemas.microsoft.com/office/drawing/2014/main" id="{A2B79A69-7B4D-401A-A3DC-94B1469EA08C}"/>
              </a:ext>
            </a:extLst>
          </p:cNvPr>
          <p:cNvSpPr/>
          <p:nvPr/>
        </p:nvSpPr>
        <p:spPr>
          <a:xfrm>
            <a:off x="1182027" y="2317585"/>
            <a:ext cx="1159729" cy="479503"/>
          </a:xfrm>
          <a:prstGeom prst="blockArc">
            <a:avLst>
              <a:gd name="adj1" fmla="val 10800000"/>
              <a:gd name="adj2" fmla="val 46553"/>
              <a:gd name="adj3" fmla="val 1103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7A6AE02-B811-26C9-17EA-EC4AD06C94EC}"/>
              </a:ext>
            </a:extLst>
          </p:cNvPr>
          <p:cNvSpPr txBox="1"/>
          <p:nvPr/>
        </p:nvSpPr>
        <p:spPr>
          <a:xfrm>
            <a:off x="1616927" y="1973766"/>
            <a:ext cx="401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821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2.96296E-6 L 0.0945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727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2.96296E-6 L 0.04766 -0.00092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83" y="-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Grouped Convolution Layer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18ACA3D-04EA-B079-0616-F02718D882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25" y="2032981"/>
            <a:ext cx="8743950" cy="335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9236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Depthwise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Convolution Layer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31A7E1FA-417E-7C18-E5A2-475842EAD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3328" y="3056400"/>
            <a:ext cx="2724150" cy="2009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84578C9F-A55D-ACDA-95F0-7A715E250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900" y="2063050"/>
            <a:ext cx="3952875" cy="3996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8811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Pooling Layer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580A9D-36FC-0A1A-E7F9-BDBC2626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019"/>
            <a:ext cx="10515600" cy="4351338"/>
          </a:xfrm>
        </p:spPr>
        <p:txBody>
          <a:bodyPr/>
          <a:lstStyle/>
          <a:p>
            <a:r>
              <a:rPr lang="en-US" altLang="ko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Downsample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A5132A6-1B62-3C5B-E0A1-075BB83B32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4456523"/>
              </p:ext>
            </p:extLst>
          </p:nvPr>
        </p:nvGraphicFramePr>
        <p:xfrm>
          <a:off x="3092851" y="3021733"/>
          <a:ext cx="2337296" cy="232848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1747833695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121954055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0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4668159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1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2166747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F699B0E6-4F4E-7F51-43DB-A64A4A3A6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1382866"/>
              </p:ext>
            </p:extLst>
          </p:nvPr>
        </p:nvGraphicFramePr>
        <p:xfrm>
          <a:off x="8154450" y="2661438"/>
          <a:ext cx="1168648" cy="116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5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7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8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D118E08A-6683-EC44-041E-EF4F27A507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8569990"/>
              </p:ext>
            </p:extLst>
          </p:nvPr>
        </p:nvGraphicFramePr>
        <p:xfrm>
          <a:off x="8154450" y="4884478"/>
          <a:ext cx="1168648" cy="11642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4324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84324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</a:tblGrid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4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8212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3</a:t>
                      </a:r>
                      <a:endParaRPr lang="ko-KR" altLang="en-US" sz="2000" dirty="0"/>
                    </a:p>
                  </a:txBody>
                  <a:tcPr marL="103543" marR="103543" marT="51771" marB="51771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/>
                        <a:t>2</a:t>
                      </a:r>
                    </a:p>
                  </a:txBody>
                  <a:tcPr marL="103543" marR="103543" marT="51771" marB="51771"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</a:tbl>
          </a:graphicData>
        </a:graphic>
      </p:graphicFrame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DED971DD-5486-F511-64D9-EB73AC8E4B22}"/>
              </a:ext>
            </a:extLst>
          </p:cNvPr>
          <p:cNvSpPr txBox="1">
            <a:spLocks/>
          </p:cNvSpPr>
          <p:nvPr/>
        </p:nvSpPr>
        <p:spPr>
          <a:xfrm>
            <a:off x="7684798" y="1938823"/>
            <a:ext cx="2849880" cy="198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Max-pooling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내용 개체 틀 2">
            <a:extLst>
              <a:ext uri="{FF2B5EF4-FFF2-40B4-BE49-F238E27FC236}">
                <a16:creationId xmlns:a16="http://schemas.microsoft.com/office/drawing/2014/main" id="{16FD3434-35A8-C456-C60E-A4A5692191D7}"/>
              </a:ext>
            </a:extLst>
          </p:cNvPr>
          <p:cNvSpPr txBox="1">
            <a:spLocks/>
          </p:cNvSpPr>
          <p:nvPr/>
        </p:nvSpPr>
        <p:spPr>
          <a:xfrm>
            <a:off x="7684798" y="4226569"/>
            <a:ext cx="2849880" cy="1988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Average-pooling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390034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Normalization Layer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580A9D-36FC-0A1A-E7F9-BDBC2626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1454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0~1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사이의 값들로 모든 데이터의 스케일을 동일하게 정규화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F974EA-E79C-9E08-146F-8C5C2E2C9B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9296" y="2933197"/>
            <a:ext cx="8058880" cy="2453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6470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Popular CNN architectures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580A9D-36FC-0A1A-E7F9-BDBC2626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altLang="ko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AlexNet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14350" indent="-514350">
              <a:buAutoNum type="arabicPeriod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VGG-16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ResNet-50</a:t>
            </a:r>
          </a:p>
          <a:p>
            <a:pPr marL="514350" indent="-514350">
              <a:buAutoNum type="arabicPeriod"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MobileNetV2</a:t>
            </a:r>
          </a:p>
          <a:p>
            <a:pPr marL="514350" indent="-514350">
              <a:buAutoNum type="arabicPeriod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289805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AlexNet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C871BAC-A916-EE75-6454-0590F39081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1079"/>
          <a:stretch/>
        </p:blipFill>
        <p:spPr>
          <a:xfrm>
            <a:off x="3299697" y="1471454"/>
            <a:ext cx="5592606" cy="463580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181B37-7681-3929-7273-DBFE8DC5BA6C}"/>
              </a:ext>
            </a:extLst>
          </p:cNvPr>
          <p:cNvSpPr txBox="1"/>
          <p:nvPr/>
        </p:nvSpPr>
        <p:spPr>
          <a:xfrm>
            <a:off x="2405743" y="6225910"/>
            <a:ext cx="10741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ImageNet Classification with Deep Convolutional Neural Networks [</a:t>
            </a:r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Krizhevsky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et al., </a:t>
            </a:r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NeurIPS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2012]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905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AlexNet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81B37-7681-3929-7273-DBFE8DC5BA6C}"/>
              </a:ext>
            </a:extLst>
          </p:cNvPr>
          <p:cNvSpPr txBox="1"/>
          <p:nvPr/>
        </p:nvSpPr>
        <p:spPr>
          <a:xfrm>
            <a:off x="2405743" y="6225910"/>
            <a:ext cx="10741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ImageNet Classification with Deep Convolutional Neural Networks [</a:t>
            </a:r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Krizhevsky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et al., </a:t>
            </a:r>
            <a:r>
              <a:rPr lang="en-US" altLang="ko-KR" sz="1400" dirty="0" err="1">
                <a:solidFill>
                  <a:schemeClr val="bg2">
                    <a:lumMod val="75000"/>
                  </a:schemeClr>
                </a:solidFill>
              </a:rPr>
              <a:t>NeurIPS</a:t>
            </a:r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 2012]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1CC1CD9-CED2-1768-56C3-F9F48D71FD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4568" y="1617345"/>
            <a:ext cx="9062864" cy="4426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802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Contents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752BD-ED27-4E29-258E-A832225C8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0900"/>
            <a:ext cx="10515600" cy="479474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 single neuron</a:t>
            </a:r>
          </a:p>
          <a:p>
            <a:pPr lvl="1">
              <a:lnSpc>
                <a:spcPct val="150000"/>
              </a:lnSpc>
            </a:pPr>
            <a:r>
              <a:rPr lang="en-US" altLang="ko-KR" sz="2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Basic terminology: weight, bias, activation function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Neural Network layer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Fully-connected Layer, Convolution Layer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Pooling, Normalization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CNN </a:t>
            </a:r>
            <a:r>
              <a:rPr lang="en-US" altLang="ko-KR" sz="15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 Convolutional Neural Networks 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Alexnet</a:t>
            </a:r>
            <a:r>
              <a:rPr lang="en-US" altLang="ko-KR" sz="20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, VGG-16, ResNet-50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Efficiency metrics</a:t>
            </a:r>
          </a:p>
          <a:p>
            <a:pPr lvl="1">
              <a:lnSpc>
                <a:spcPct val="150000"/>
              </a:lnSpc>
            </a:pPr>
            <a:r>
              <a:rPr lang="en-US" altLang="ko-KR" sz="21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Latency and Throughput, Energy Consumption, Number of Parameters</a:t>
            </a:r>
          </a:p>
          <a:p>
            <a:pPr>
              <a:lnSpc>
                <a:spcPct val="150000"/>
              </a:lnSpc>
            </a:pPr>
            <a:endParaRPr lang="en-US" altLang="ko-KR" sz="2100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lvl="1"/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4149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VGG-16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42F748F-970A-84C1-9E84-35A76DA05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7668" y="1312151"/>
            <a:ext cx="5758187" cy="535031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1BC8A7-458D-4166-8CA0-A79AF13E2D7B}"/>
              </a:ext>
            </a:extLst>
          </p:cNvPr>
          <p:cNvSpPr txBox="1"/>
          <p:nvPr/>
        </p:nvSpPr>
        <p:spPr>
          <a:xfrm>
            <a:off x="2405743" y="6225910"/>
            <a:ext cx="107412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bg2">
                    <a:lumMod val="75000"/>
                  </a:schemeClr>
                </a:solidFill>
              </a:rPr>
              <a:t>Very Deep Convolutional Networks for Large-Scale Image Recognition [Simonyan et al., ICLR 2015]</a:t>
            </a:r>
            <a:endParaRPr lang="ko-KR" altLang="en-US" sz="1400" dirty="0">
              <a:solidFill>
                <a:schemeClr val="bg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74783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ResNet-50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B1057E-26FD-C28F-CBE0-9058738B23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015" y="1871274"/>
            <a:ext cx="8543904" cy="4097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2268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Efficiency Metrics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580A9D-36FC-0A1A-E7F9-BDBC2626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Latency and Throughput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Energy Consumption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Number of Parameters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Model Size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Number of Activations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Number of Multiply-Accumulate Operations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OP, FLOP</a:t>
            </a:r>
          </a:p>
        </p:txBody>
      </p:sp>
      <p:sp>
        <p:nvSpPr>
          <p:cNvPr id="3" name="막힌 원호 2">
            <a:extLst>
              <a:ext uri="{FF2B5EF4-FFF2-40B4-BE49-F238E27FC236}">
                <a16:creationId xmlns:a16="http://schemas.microsoft.com/office/drawing/2014/main" id="{791E1683-F7E4-6B7E-2C7E-F757D17B81CA}"/>
              </a:ext>
            </a:extLst>
          </p:cNvPr>
          <p:cNvSpPr/>
          <p:nvPr/>
        </p:nvSpPr>
        <p:spPr>
          <a:xfrm rot="5400000">
            <a:off x="5015127" y="3360321"/>
            <a:ext cx="1159729" cy="479503"/>
          </a:xfrm>
          <a:prstGeom prst="blockArc">
            <a:avLst>
              <a:gd name="adj1" fmla="val 10800000"/>
              <a:gd name="adj2" fmla="val 46553"/>
              <a:gd name="adj3" fmla="val 1103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" name="막힌 원호 5">
            <a:extLst>
              <a:ext uri="{FF2B5EF4-FFF2-40B4-BE49-F238E27FC236}">
                <a16:creationId xmlns:a16="http://schemas.microsoft.com/office/drawing/2014/main" id="{8BCDE46D-07EF-D209-CF51-962C30AE1754}"/>
              </a:ext>
            </a:extLst>
          </p:cNvPr>
          <p:cNvSpPr/>
          <p:nvPr/>
        </p:nvSpPr>
        <p:spPr>
          <a:xfrm rot="5400000">
            <a:off x="8215527" y="4780048"/>
            <a:ext cx="1159729" cy="479503"/>
          </a:xfrm>
          <a:prstGeom prst="blockArc">
            <a:avLst>
              <a:gd name="adj1" fmla="val 10800000"/>
              <a:gd name="adj2" fmla="val 46553"/>
              <a:gd name="adj3" fmla="val 11031"/>
            </a:avLst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760B6-8955-46D2-E4A7-33960B7AB5E0}"/>
              </a:ext>
            </a:extLst>
          </p:cNvPr>
          <p:cNvSpPr txBox="1"/>
          <p:nvPr/>
        </p:nvSpPr>
        <p:spPr>
          <a:xfrm>
            <a:off x="6096000" y="3415406"/>
            <a:ext cx="18839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Memory-related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5B1809-4801-56AD-3D1C-CEB354C612DD}"/>
              </a:ext>
            </a:extLst>
          </p:cNvPr>
          <p:cNvSpPr txBox="1"/>
          <p:nvPr/>
        </p:nvSpPr>
        <p:spPr>
          <a:xfrm>
            <a:off x="9305807" y="4835133"/>
            <a:ext cx="24156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Computation-related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484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Metrics(1)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957A5E-5466-DFCC-EE14-A01FD852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Latency: delay</a:t>
            </a:r>
            <a:r>
              <a:rPr lang="ko-KR" altLang="en-US" dirty="0"/>
              <a:t> </a:t>
            </a:r>
            <a:r>
              <a:rPr lang="en-US" altLang="ko-KR" dirty="0"/>
              <a:t>for</a:t>
            </a:r>
            <a:r>
              <a:rPr lang="ko-KR" altLang="en-US" dirty="0"/>
              <a:t> </a:t>
            </a:r>
            <a:r>
              <a:rPr lang="en-US" altLang="ko-KR" dirty="0"/>
              <a:t>a</a:t>
            </a:r>
            <a:r>
              <a:rPr lang="ko-KR" altLang="en-US" dirty="0"/>
              <a:t> </a:t>
            </a:r>
            <a:r>
              <a:rPr lang="en-US" altLang="ko-KR" dirty="0"/>
              <a:t>specific</a:t>
            </a:r>
            <a:r>
              <a:rPr lang="ko-KR" altLang="en-US" dirty="0"/>
              <a:t> </a:t>
            </a:r>
            <a:r>
              <a:rPr lang="en-US" altLang="ko-KR" dirty="0"/>
              <a:t>task</a:t>
            </a:r>
          </a:p>
          <a:p>
            <a:r>
              <a:rPr lang="en-US" altLang="ko-KR" dirty="0"/>
              <a:t>Throughput: rate at which data is processed </a:t>
            </a:r>
          </a:p>
          <a:p>
            <a:r>
              <a:rPr lang="en-US" altLang="ko-KR" dirty="0"/>
              <a:t>Energy consumption: data movement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12077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Metrics(2) - m</a:t>
            </a:r>
            <a:r>
              <a:rPr lang="en-US" altLang="ko-KR" dirty="0"/>
              <a:t>emory-related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957A5E-5466-DFCC-EE14-A01FD852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Number of Parameters: </a:t>
            </a:r>
            <a:r>
              <a:rPr lang="en-US" altLang="ko-KR" dirty="0"/>
              <a:t># of elements in the weight tensors</a:t>
            </a:r>
          </a:p>
          <a:p>
            <a:endParaRPr lang="en-US" altLang="ko-KR" dirty="0"/>
          </a:p>
          <a:p>
            <a:r>
              <a:rPr lang="en-US" altLang="ko-KR" dirty="0"/>
              <a:t>Model Size = Storage for the weights (MB, KB..)</a:t>
            </a:r>
          </a:p>
          <a:p>
            <a:pPr marL="0" indent="0">
              <a:buNone/>
            </a:pPr>
            <a:r>
              <a:rPr lang="en-US" altLang="ko-KR" dirty="0"/>
              <a:t>		  = #parameters*bit width</a:t>
            </a:r>
          </a:p>
          <a:p>
            <a:pPr lvl="1"/>
            <a:r>
              <a:rPr lang="en-US" altLang="ko-KR" dirty="0" err="1"/>
              <a:t>AlexNet</a:t>
            </a:r>
            <a:r>
              <a:rPr lang="en-US" altLang="ko-KR" dirty="0"/>
              <a:t> = 61M parameters</a:t>
            </a:r>
          </a:p>
          <a:p>
            <a:pPr lvl="1"/>
            <a:r>
              <a:rPr lang="en-US" altLang="ko-KR" dirty="0"/>
              <a:t>If all weights stored with 32-bit #s.</a:t>
            </a:r>
          </a:p>
          <a:p>
            <a:pPr lvl="2"/>
            <a:r>
              <a:rPr lang="en-US" altLang="ko-KR" dirty="0"/>
              <a:t>Model size = 61M * 4 Bytes = 224 MB</a:t>
            </a:r>
          </a:p>
          <a:p>
            <a:pPr marL="914400" lvl="2" indent="0">
              <a:buNone/>
            </a:pPr>
            <a:endParaRPr lang="en-US" altLang="ko-KR" dirty="0"/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Number of Activations: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291395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2" y="145891"/>
            <a:ext cx="11615057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Metrics(3) – computation-related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957A5E-5466-DFCC-EE14-A01FD852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Number of Multiply-Accumulate Operations</a:t>
            </a:r>
          </a:p>
          <a:p>
            <a:r>
              <a:rPr lang="en-US" altLang="ko-KR" dirty="0"/>
              <a:t>MAC</a:t>
            </a:r>
          </a:p>
          <a:p>
            <a:pPr lvl="1"/>
            <a:r>
              <a:rPr lang="en-US" altLang="ko-KR" dirty="0"/>
              <a:t>a &lt;-  a </a:t>
            </a:r>
            <a:r>
              <a:rPr lang="en-US" altLang="ko-KR" dirty="0">
                <a:highlight>
                  <a:srgbClr val="FFFF00"/>
                </a:highlight>
              </a:rPr>
              <a:t>+</a:t>
            </a:r>
            <a:r>
              <a:rPr lang="en-US" altLang="ko-KR" dirty="0"/>
              <a:t> b</a:t>
            </a:r>
            <a:r>
              <a:rPr lang="en-US" altLang="ko-KR" dirty="0">
                <a:highlight>
                  <a:srgbClr val="FFFF00"/>
                </a:highlight>
              </a:rPr>
              <a:t>*</a:t>
            </a:r>
            <a:r>
              <a:rPr lang="en-US" altLang="ko-KR" dirty="0"/>
              <a:t>c</a:t>
            </a:r>
          </a:p>
          <a:p>
            <a:r>
              <a:rPr lang="en-US" altLang="ko-KR" dirty="0"/>
              <a:t>Matrix-Vector Multiplication (MV)</a:t>
            </a:r>
          </a:p>
          <a:p>
            <a:pPr lvl="1"/>
            <a:r>
              <a:rPr lang="en-US" altLang="ko-KR" dirty="0"/>
              <a:t>MACs = m*n</a:t>
            </a:r>
          </a:p>
          <a:p>
            <a:r>
              <a:rPr lang="en-US" altLang="ko-KR" dirty="0"/>
              <a:t>General Matrix-Matrix Multiplication (GEMM)</a:t>
            </a:r>
          </a:p>
          <a:p>
            <a:pPr lvl="1"/>
            <a:r>
              <a:rPr lang="en-US" altLang="ko-KR" dirty="0"/>
              <a:t>MACs = m*n*k</a:t>
            </a:r>
          </a:p>
        </p:txBody>
      </p:sp>
    </p:spTree>
    <p:extLst>
      <p:ext uri="{BB962C8B-B14F-4D97-AF65-F5344CB8AC3E}">
        <p14:creationId xmlns:p14="http://schemas.microsoft.com/office/powerpoint/2010/main" val="39125634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Metrics(4) – computation-related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A957A5E-5466-DFCC-EE14-A01FD8526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Number of OP, FLOP</a:t>
            </a:r>
          </a:p>
          <a:p>
            <a:pPr marL="0" indent="0">
              <a:buNone/>
            </a:pPr>
            <a:endParaRPr lang="en-US" altLang="ko-KR" dirty="0"/>
          </a:p>
          <a:p>
            <a:r>
              <a:rPr lang="en-US" altLang="ko-KR" dirty="0"/>
              <a:t>OP: operation</a:t>
            </a:r>
          </a:p>
          <a:p>
            <a:pPr lvl="1"/>
            <a:r>
              <a:rPr lang="en-US" altLang="ko-KR" dirty="0"/>
              <a:t>OPS: operations per second</a:t>
            </a:r>
          </a:p>
          <a:p>
            <a:r>
              <a:rPr lang="en-US" altLang="ko-KR" dirty="0"/>
              <a:t>FLOP: floating point operation</a:t>
            </a:r>
          </a:p>
          <a:p>
            <a:pPr lvl="1"/>
            <a:r>
              <a:rPr lang="en-US" altLang="ko-KR" dirty="0"/>
              <a:t>FLOPS: FLOP per second	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9629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Artificial Neuron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94CED0-A306-EB75-954B-9737A529CD4A}"/>
              </a:ext>
            </a:extLst>
          </p:cNvPr>
          <p:cNvSpPr txBox="1"/>
          <p:nvPr/>
        </p:nvSpPr>
        <p:spPr>
          <a:xfrm>
            <a:off x="5636941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p:pic>
        <p:nvPicPr>
          <p:cNvPr id="39" name="그림 38">
            <a:extLst>
              <a:ext uri="{FF2B5EF4-FFF2-40B4-BE49-F238E27FC236}">
                <a16:creationId xmlns:a16="http://schemas.microsoft.com/office/drawing/2014/main" id="{94D29957-38E3-73EE-5211-67D470D96A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195" y="1329214"/>
            <a:ext cx="10269609" cy="4542484"/>
          </a:xfrm>
          <a:prstGeom prst="rect">
            <a:avLst/>
          </a:prstGeom>
        </p:spPr>
      </p:pic>
      <p:graphicFrame>
        <p:nvGraphicFramePr>
          <p:cNvPr id="54" name="표 53">
            <a:extLst>
              <a:ext uri="{FF2B5EF4-FFF2-40B4-BE49-F238E27FC236}">
                <a16:creationId xmlns:a16="http://schemas.microsoft.com/office/drawing/2014/main" id="{508B78A0-BF35-AD2A-7E37-37143187D7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036067"/>
              </p:ext>
            </p:extLst>
          </p:nvPr>
        </p:nvGraphicFramePr>
        <p:xfrm>
          <a:off x="10570605" y="4807178"/>
          <a:ext cx="1068546" cy="106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273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34273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</a:tblGrid>
              <a:tr h="5322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4674" marR="94674" marT="47337" marB="47337"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4674" marR="94674" marT="47337" marB="47337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322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94674" marR="94674" marT="47337" marB="47337"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4674" marR="94674" marT="47337" marB="47337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</a:tbl>
          </a:graphicData>
        </a:graphic>
      </p:graphicFrame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56B77B2A-6709-79C3-2E0D-F57924BA174B}"/>
              </a:ext>
            </a:extLst>
          </p:cNvPr>
          <p:cNvCxnSpPr>
            <a:cxnSpLocks/>
          </p:cNvCxnSpPr>
          <p:nvPr/>
        </p:nvCxnSpPr>
        <p:spPr>
          <a:xfrm>
            <a:off x="10570605" y="5339438"/>
            <a:ext cx="534273" cy="0"/>
          </a:xfrm>
          <a:prstGeom prst="line">
            <a:avLst/>
          </a:prstGeom>
          <a:ln w="38100">
            <a:solidFill>
              <a:srgbClr val="A21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연결선 55">
            <a:extLst>
              <a:ext uri="{FF2B5EF4-FFF2-40B4-BE49-F238E27FC236}">
                <a16:creationId xmlns:a16="http://schemas.microsoft.com/office/drawing/2014/main" id="{0872CF38-A3EF-28C2-B1F2-5C89BFCF936B}"/>
              </a:ext>
            </a:extLst>
          </p:cNvPr>
          <p:cNvCxnSpPr>
            <a:cxnSpLocks/>
          </p:cNvCxnSpPr>
          <p:nvPr/>
        </p:nvCxnSpPr>
        <p:spPr>
          <a:xfrm>
            <a:off x="11104878" y="4807178"/>
            <a:ext cx="534273" cy="0"/>
          </a:xfrm>
          <a:prstGeom prst="line">
            <a:avLst/>
          </a:prstGeom>
          <a:ln w="38100">
            <a:solidFill>
              <a:srgbClr val="A21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ED38DA99-DF06-CA46-9F05-148F26093F4D}"/>
              </a:ext>
            </a:extLst>
          </p:cNvPr>
          <p:cNvCxnSpPr>
            <a:cxnSpLocks/>
          </p:cNvCxnSpPr>
          <p:nvPr/>
        </p:nvCxnSpPr>
        <p:spPr>
          <a:xfrm flipV="1">
            <a:off x="11104878" y="4798865"/>
            <a:ext cx="0" cy="558000"/>
          </a:xfrm>
          <a:prstGeom prst="line">
            <a:avLst/>
          </a:prstGeom>
          <a:ln w="38100">
            <a:solidFill>
              <a:srgbClr val="A21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87EF13-3C34-9A4A-F05B-0A6FBC9E4E89}"/>
                  </a:ext>
                </a:extLst>
              </p:cNvPr>
              <p:cNvSpPr txBox="1"/>
              <p:nvPr/>
            </p:nvSpPr>
            <p:spPr>
              <a:xfrm>
                <a:off x="10097965" y="6266764"/>
                <a:ext cx="2094035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&amp;1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C787EF13-3C34-9A4A-F05B-0A6FBC9E4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97965" y="6266764"/>
                <a:ext cx="2094035" cy="480581"/>
              </a:xfrm>
              <a:prstGeom prst="rect">
                <a:avLst/>
              </a:prstGeom>
              <a:blipFill>
                <a:blip r:embed="rId4"/>
                <a:stretch>
                  <a:fillRect l="-2035" t="-222785" b="-325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B967450B-F6C7-B408-C815-00401A77DC41}"/>
              </a:ext>
            </a:extLst>
          </p:cNvPr>
          <p:cNvSpPr txBox="1"/>
          <p:nvPr/>
        </p:nvSpPr>
        <p:spPr>
          <a:xfrm>
            <a:off x="10218796" y="468634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B769F0B-1F4F-42A5-1B1E-65D57D23A36C}"/>
              </a:ext>
            </a:extLst>
          </p:cNvPr>
          <p:cNvSpPr txBox="1"/>
          <p:nvPr/>
        </p:nvSpPr>
        <p:spPr>
          <a:xfrm>
            <a:off x="10218796" y="5202976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5F9AE4E-D040-DDDC-1413-AEEE690669BE}"/>
              </a:ext>
            </a:extLst>
          </p:cNvPr>
          <p:cNvSpPr txBox="1"/>
          <p:nvPr/>
        </p:nvSpPr>
        <p:spPr>
          <a:xfrm>
            <a:off x="10176264" y="5719604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9A620E47-DC8E-263F-0EE1-8A3406C1655A}"/>
              </a:ext>
            </a:extLst>
          </p:cNvPr>
          <p:cNvSpPr txBox="1"/>
          <p:nvPr/>
        </p:nvSpPr>
        <p:spPr>
          <a:xfrm>
            <a:off x="10319804" y="5907892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-10</a:t>
            </a:r>
            <a:endParaRPr lang="ko-KR" altLang="en-US" sz="1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F7FAE16-624E-9694-E723-7A5D3063A910}"/>
              </a:ext>
            </a:extLst>
          </p:cNvPr>
          <p:cNvSpPr txBox="1"/>
          <p:nvPr/>
        </p:nvSpPr>
        <p:spPr>
          <a:xfrm>
            <a:off x="10984205" y="5907892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B2D5FA6-E56F-3C62-069F-3D49965E5A20}"/>
              </a:ext>
            </a:extLst>
          </p:cNvPr>
          <p:cNvSpPr txBox="1"/>
          <p:nvPr/>
        </p:nvSpPr>
        <p:spPr>
          <a:xfrm>
            <a:off x="11445027" y="5907892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</a:t>
            </a:r>
          </a:p>
          <a:p>
            <a:endParaRPr lang="ko-KR" altLang="en-US" sz="14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8E6C6D6-2FB1-BD20-C3E5-FEF26CCB9342}"/>
              </a:ext>
            </a:extLst>
          </p:cNvPr>
          <p:cNvSpPr txBox="1"/>
          <p:nvPr/>
        </p:nvSpPr>
        <p:spPr>
          <a:xfrm>
            <a:off x="10414678" y="4393339"/>
            <a:ext cx="17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Binary Step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0847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/>
      <p:bldP spid="59" grpId="0"/>
      <p:bldP spid="60" grpId="0"/>
      <p:bldP spid="61" grpId="0"/>
      <p:bldP spid="62" grpId="0"/>
      <p:bldP spid="63" grpId="0"/>
      <p:bldP spid="64" grpId="0"/>
      <p:bldP spid="6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Deep Neural Network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B047EEE-945B-A681-9B20-3AC72111E1E5}"/>
              </a:ext>
            </a:extLst>
          </p:cNvPr>
          <p:cNvGrpSpPr/>
          <p:nvPr/>
        </p:nvGrpSpPr>
        <p:grpSpPr>
          <a:xfrm>
            <a:off x="4665757" y="2243786"/>
            <a:ext cx="709967" cy="771349"/>
            <a:chOff x="3796145" y="2763980"/>
            <a:chExt cx="709967" cy="771349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E509F4B-A277-3887-4CF7-E40F2C395096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8D09186-14C5-BAE0-DCAE-8313A0DF72BE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18759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78D09186-14C5-BAE0-DCAE-8313A0DF7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18759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F29D30D0-B5C7-DBE5-18BF-B08B5F2E53B6}"/>
              </a:ext>
            </a:extLst>
          </p:cNvPr>
          <p:cNvGrpSpPr/>
          <p:nvPr/>
        </p:nvGrpSpPr>
        <p:grpSpPr>
          <a:xfrm>
            <a:off x="3601061" y="2243786"/>
            <a:ext cx="728434" cy="771349"/>
            <a:chOff x="3796145" y="2763980"/>
            <a:chExt cx="728434" cy="77134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07C5B9AC-0C0B-5145-AEE1-1DC7B0966559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4044BB2-FF02-4D91-041D-2E6F23C8ACAB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37226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4044BB2-FF02-4D91-041D-2E6F23C8AC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37226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D219839-E5E0-DD21-B41A-918973FCF872}"/>
              </a:ext>
            </a:extLst>
          </p:cNvPr>
          <p:cNvGrpSpPr/>
          <p:nvPr/>
        </p:nvGrpSpPr>
        <p:grpSpPr>
          <a:xfrm>
            <a:off x="5711986" y="2243786"/>
            <a:ext cx="728434" cy="771349"/>
            <a:chOff x="3796145" y="2763980"/>
            <a:chExt cx="728434" cy="77134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C482C771-750F-2114-7CC0-6596724710D3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AF4C3E0-8BEF-0381-B49A-D68824122C69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37226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AF4C3E0-8BEF-0381-B49A-D68824122C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37226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B1F0A92-439B-9708-1F6C-EEFFA179143E}"/>
              </a:ext>
            </a:extLst>
          </p:cNvPr>
          <p:cNvGrpSpPr/>
          <p:nvPr/>
        </p:nvGrpSpPr>
        <p:grpSpPr>
          <a:xfrm>
            <a:off x="4611711" y="3566649"/>
            <a:ext cx="720547" cy="771349"/>
            <a:chOff x="3796145" y="2763980"/>
            <a:chExt cx="720547" cy="77134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712D53F4-D0BD-8CD1-4336-A6E2915F7AB3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39F85D-FA1F-94C1-880C-C8C30F31618F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29339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439F85D-FA1F-94C1-880C-C8C30F3161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29339" cy="677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0763FD8-C6BC-CEB4-CD46-76B41DA1A727}"/>
              </a:ext>
            </a:extLst>
          </p:cNvPr>
          <p:cNvCxnSpPr>
            <a:cxnSpLocks/>
          </p:cNvCxnSpPr>
          <p:nvPr/>
        </p:nvCxnSpPr>
        <p:spPr>
          <a:xfrm flipH="1">
            <a:off x="4958530" y="3015135"/>
            <a:ext cx="2800" cy="435580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25C871D-5610-32EF-61B9-64EF13E7B4E9}"/>
              </a:ext>
            </a:extLst>
          </p:cNvPr>
          <p:cNvCxnSpPr>
            <a:cxnSpLocks/>
          </p:cNvCxnSpPr>
          <p:nvPr/>
        </p:nvCxnSpPr>
        <p:spPr>
          <a:xfrm flipH="1">
            <a:off x="4958530" y="3010333"/>
            <a:ext cx="1073652" cy="440382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E90BDA2F-35EA-87CD-05A6-844790CD0313}"/>
              </a:ext>
            </a:extLst>
          </p:cNvPr>
          <p:cNvCxnSpPr>
            <a:cxnSpLocks/>
          </p:cNvCxnSpPr>
          <p:nvPr/>
        </p:nvCxnSpPr>
        <p:spPr>
          <a:xfrm>
            <a:off x="3887678" y="3015135"/>
            <a:ext cx="1070852" cy="435580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B7C9F92-34AD-D656-0EA5-2D1A545E98B6}"/>
              </a:ext>
            </a:extLst>
          </p:cNvPr>
          <p:cNvCxnSpPr>
            <a:cxnSpLocks/>
          </p:cNvCxnSpPr>
          <p:nvPr/>
        </p:nvCxnSpPr>
        <p:spPr>
          <a:xfrm flipH="1">
            <a:off x="4953454" y="4347602"/>
            <a:ext cx="2800" cy="435580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57C86B1-C667-EAFF-057D-5E1362597DE7}"/>
              </a:ext>
            </a:extLst>
          </p:cNvPr>
          <p:cNvGrpSpPr/>
          <p:nvPr/>
        </p:nvGrpSpPr>
        <p:grpSpPr>
          <a:xfrm>
            <a:off x="7780567" y="2235718"/>
            <a:ext cx="665019" cy="771349"/>
            <a:chOff x="3796145" y="2763980"/>
            <a:chExt cx="665019" cy="771349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29A35734-F722-D896-0E2E-970D835B82C5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84A7D91E-EC47-E4D0-1C4F-01F5A14C6A99}"/>
                </a:ext>
              </a:extLst>
            </p:cNvPr>
            <p:cNvSpPr txBox="1"/>
            <p:nvPr/>
          </p:nvSpPr>
          <p:spPr>
            <a:xfrm>
              <a:off x="3887353" y="2858221"/>
              <a:ext cx="18473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000" b="0" dirty="0"/>
            </a:p>
            <a:p>
              <a:endParaRPr lang="ko-KR" altLang="en-US" dirty="0"/>
            </a:p>
          </p:txBody>
        </p:sp>
      </p:grp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2AE3E6C1-4D29-5624-DE49-6DD175AC039E}"/>
              </a:ext>
            </a:extLst>
          </p:cNvPr>
          <p:cNvCxnSpPr>
            <a:cxnSpLocks/>
          </p:cNvCxnSpPr>
          <p:nvPr/>
        </p:nvCxnSpPr>
        <p:spPr>
          <a:xfrm flipH="1">
            <a:off x="7116736" y="3007067"/>
            <a:ext cx="2800" cy="435580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7AE5071C-D0CD-F102-6603-1590A0ED4B42}"/>
              </a:ext>
            </a:extLst>
          </p:cNvPr>
          <p:cNvCxnSpPr>
            <a:cxnSpLocks/>
          </p:cNvCxnSpPr>
          <p:nvPr/>
        </p:nvCxnSpPr>
        <p:spPr>
          <a:xfrm flipH="1">
            <a:off x="7116736" y="3002265"/>
            <a:ext cx="1073652" cy="440382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71269DA8-DEF9-5298-80BC-8D576227CAD7}"/>
              </a:ext>
            </a:extLst>
          </p:cNvPr>
          <p:cNvCxnSpPr>
            <a:cxnSpLocks/>
          </p:cNvCxnSpPr>
          <p:nvPr/>
        </p:nvCxnSpPr>
        <p:spPr>
          <a:xfrm>
            <a:off x="6045884" y="3007067"/>
            <a:ext cx="1070852" cy="435580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4C322807-E81C-BD9C-41B2-84B90D5A4C26}"/>
              </a:ext>
            </a:extLst>
          </p:cNvPr>
          <p:cNvGrpSpPr/>
          <p:nvPr/>
        </p:nvGrpSpPr>
        <p:grpSpPr>
          <a:xfrm>
            <a:off x="6779287" y="2245322"/>
            <a:ext cx="665019" cy="771349"/>
            <a:chOff x="3796145" y="2763980"/>
            <a:chExt cx="665019" cy="771349"/>
          </a:xfrm>
        </p:grpSpPr>
        <p:sp>
          <p:nvSpPr>
            <p:cNvPr id="49" name="타원 48">
              <a:extLst>
                <a:ext uri="{FF2B5EF4-FFF2-40B4-BE49-F238E27FC236}">
                  <a16:creationId xmlns:a16="http://schemas.microsoft.com/office/drawing/2014/main" id="{2FB6C921-E34C-F9DF-679B-7EF9089AF0C5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568D8803-D7F0-BC98-8FFB-0FF8DCD3D015}"/>
                </a:ext>
              </a:extLst>
            </p:cNvPr>
            <p:cNvSpPr txBox="1"/>
            <p:nvPr/>
          </p:nvSpPr>
          <p:spPr>
            <a:xfrm>
              <a:off x="3887353" y="2858221"/>
              <a:ext cx="18473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000" b="0" dirty="0"/>
            </a:p>
            <a:p>
              <a:endParaRPr lang="ko-KR" altLang="en-US" dirty="0"/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550AD9E9-6109-8ADA-B422-4F25B3674815}"/>
              </a:ext>
            </a:extLst>
          </p:cNvPr>
          <p:cNvCxnSpPr>
            <a:cxnSpLocks/>
          </p:cNvCxnSpPr>
          <p:nvPr/>
        </p:nvCxnSpPr>
        <p:spPr>
          <a:xfrm flipH="1">
            <a:off x="6056586" y="3016671"/>
            <a:ext cx="2800" cy="435580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4C879789-A943-58DD-A283-39597C300ADD}"/>
              </a:ext>
            </a:extLst>
          </p:cNvPr>
          <p:cNvCxnSpPr>
            <a:cxnSpLocks/>
          </p:cNvCxnSpPr>
          <p:nvPr/>
        </p:nvCxnSpPr>
        <p:spPr>
          <a:xfrm flipH="1">
            <a:off x="6056586" y="3011869"/>
            <a:ext cx="1073652" cy="440382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75FD477-1D3A-7E1C-D2E5-1A4AA3EA0C5F}"/>
              </a:ext>
            </a:extLst>
          </p:cNvPr>
          <p:cNvGrpSpPr/>
          <p:nvPr/>
        </p:nvGrpSpPr>
        <p:grpSpPr>
          <a:xfrm>
            <a:off x="6698618" y="3587449"/>
            <a:ext cx="665019" cy="771349"/>
            <a:chOff x="3796145" y="2763980"/>
            <a:chExt cx="665019" cy="771349"/>
          </a:xfrm>
        </p:grpSpPr>
        <p:sp>
          <p:nvSpPr>
            <p:cNvPr id="55" name="타원 54">
              <a:extLst>
                <a:ext uri="{FF2B5EF4-FFF2-40B4-BE49-F238E27FC236}">
                  <a16:creationId xmlns:a16="http://schemas.microsoft.com/office/drawing/2014/main" id="{DF35ABEC-7C3C-9A0B-F539-6B8438C307FE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8BFAA51B-0660-7989-DA60-F071AA93E0D9}"/>
                </a:ext>
              </a:extLst>
            </p:cNvPr>
            <p:cNvSpPr txBox="1"/>
            <p:nvPr/>
          </p:nvSpPr>
          <p:spPr>
            <a:xfrm>
              <a:off x="3887353" y="2858221"/>
              <a:ext cx="18473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000" b="0" dirty="0"/>
            </a:p>
            <a:p>
              <a:endParaRPr lang="ko-KR" altLang="en-US" dirty="0"/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D20332BE-903E-FC39-DBDC-2ABE70C3BF46}"/>
              </a:ext>
            </a:extLst>
          </p:cNvPr>
          <p:cNvCxnSpPr>
            <a:cxnSpLocks/>
          </p:cNvCxnSpPr>
          <p:nvPr/>
        </p:nvCxnSpPr>
        <p:spPr>
          <a:xfrm flipH="1">
            <a:off x="6034787" y="4358798"/>
            <a:ext cx="2800" cy="435580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F2956EE3-A6B5-C768-07E0-461129129AFA}"/>
              </a:ext>
            </a:extLst>
          </p:cNvPr>
          <p:cNvCxnSpPr>
            <a:cxnSpLocks/>
          </p:cNvCxnSpPr>
          <p:nvPr/>
        </p:nvCxnSpPr>
        <p:spPr>
          <a:xfrm flipH="1">
            <a:off x="6034787" y="4353996"/>
            <a:ext cx="1073652" cy="440382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8A8BA172-37FD-0A17-DFBD-7437A742C364}"/>
              </a:ext>
            </a:extLst>
          </p:cNvPr>
          <p:cNvCxnSpPr>
            <a:cxnSpLocks/>
          </p:cNvCxnSpPr>
          <p:nvPr/>
        </p:nvCxnSpPr>
        <p:spPr>
          <a:xfrm>
            <a:off x="4963935" y="4358798"/>
            <a:ext cx="1070852" cy="435580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B73922A4-72F4-889B-199C-F2B4B3E69234}"/>
              </a:ext>
            </a:extLst>
          </p:cNvPr>
          <p:cNvGrpSpPr/>
          <p:nvPr/>
        </p:nvGrpSpPr>
        <p:grpSpPr>
          <a:xfrm>
            <a:off x="5703678" y="3587449"/>
            <a:ext cx="665019" cy="771349"/>
            <a:chOff x="3796145" y="2763980"/>
            <a:chExt cx="665019" cy="771349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6C602FF2-500D-178B-6E10-3C84233D88F6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BEBAA88D-40F6-7232-6765-E4112FDB6D39}"/>
                </a:ext>
              </a:extLst>
            </p:cNvPr>
            <p:cNvSpPr txBox="1"/>
            <p:nvPr/>
          </p:nvSpPr>
          <p:spPr>
            <a:xfrm>
              <a:off x="3887353" y="2858221"/>
              <a:ext cx="18473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000" b="0" dirty="0"/>
            </a:p>
            <a:p>
              <a:endParaRPr lang="ko-KR" altLang="en-US" dirty="0"/>
            </a:p>
          </p:txBody>
        </p:sp>
      </p:grp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E4F56FA2-B072-A2CA-91C8-E7A4ADFFAB2F}"/>
              </a:ext>
            </a:extLst>
          </p:cNvPr>
          <p:cNvCxnSpPr>
            <a:cxnSpLocks/>
          </p:cNvCxnSpPr>
          <p:nvPr/>
        </p:nvCxnSpPr>
        <p:spPr>
          <a:xfrm flipH="1">
            <a:off x="6043084" y="5708342"/>
            <a:ext cx="2800" cy="435580"/>
          </a:xfrm>
          <a:prstGeom prst="straightConnector1">
            <a:avLst/>
          </a:prstGeom>
          <a:ln w="3429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9" name="그룹 78">
            <a:extLst>
              <a:ext uri="{FF2B5EF4-FFF2-40B4-BE49-F238E27FC236}">
                <a16:creationId xmlns:a16="http://schemas.microsoft.com/office/drawing/2014/main" id="{BA02F225-E0B3-E773-AC95-271468A4DBB1}"/>
              </a:ext>
            </a:extLst>
          </p:cNvPr>
          <p:cNvGrpSpPr/>
          <p:nvPr/>
        </p:nvGrpSpPr>
        <p:grpSpPr>
          <a:xfrm>
            <a:off x="5722677" y="4961435"/>
            <a:ext cx="665019" cy="771349"/>
            <a:chOff x="3796145" y="2763980"/>
            <a:chExt cx="665019" cy="771349"/>
          </a:xfrm>
        </p:grpSpPr>
        <p:sp>
          <p:nvSpPr>
            <p:cNvPr id="80" name="타원 79">
              <a:extLst>
                <a:ext uri="{FF2B5EF4-FFF2-40B4-BE49-F238E27FC236}">
                  <a16:creationId xmlns:a16="http://schemas.microsoft.com/office/drawing/2014/main" id="{3D672853-CE3C-4165-94A8-AC232771DEAC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9CBB2427-E654-4A03-009A-EC4A756E9EEA}"/>
                </a:ext>
              </a:extLst>
            </p:cNvPr>
            <p:cNvSpPr txBox="1"/>
            <p:nvPr/>
          </p:nvSpPr>
          <p:spPr>
            <a:xfrm>
              <a:off x="3887353" y="2858221"/>
              <a:ext cx="184731" cy="6771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altLang="ko-KR" sz="2000" b="0" dirty="0"/>
            </a:p>
            <a:p>
              <a:endParaRPr lang="ko-KR" altLang="en-US" dirty="0"/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AF3D83D2-6B9F-386C-19C8-C99F34326757}"/>
              </a:ext>
            </a:extLst>
          </p:cNvPr>
          <p:cNvSpPr txBox="1"/>
          <p:nvPr/>
        </p:nvSpPr>
        <p:spPr>
          <a:xfrm>
            <a:off x="2016492" y="2317845"/>
            <a:ext cx="111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입력 층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F4C88CA4-3E34-9420-E2DC-6B89C7A4E836}"/>
              </a:ext>
            </a:extLst>
          </p:cNvPr>
          <p:cNvSpPr txBox="1"/>
          <p:nvPr/>
        </p:nvSpPr>
        <p:spPr>
          <a:xfrm>
            <a:off x="2016492" y="3681690"/>
            <a:ext cx="111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은닉 층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CDE4BA53-F5F4-F328-2254-D5BB367F1DAB}"/>
              </a:ext>
            </a:extLst>
          </p:cNvPr>
          <p:cNvSpPr txBox="1"/>
          <p:nvPr/>
        </p:nvSpPr>
        <p:spPr>
          <a:xfrm>
            <a:off x="2016492" y="5045535"/>
            <a:ext cx="1119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출력 층</a:t>
            </a:r>
          </a:p>
        </p:txBody>
      </p:sp>
    </p:spTree>
    <p:extLst>
      <p:ext uri="{BB962C8B-B14F-4D97-AF65-F5344CB8AC3E}">
        <p14:creationId xmlns:p14="http://schemas.microsoft.com/office/powerpoint/2010/main" val="1353697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83" grpId="0"/>
      <p:bldP spid="8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Back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Propagation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역전파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580A9D-36FC-0A1A-E7F9-BDBC2626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8553"/>
            <a:ext cx="9652462" cy="4353630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arenR"/>
            </a:pP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순전파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입력 데이터가 레이어를 통과하면서 최종 출력을 생성하는 과정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14350" indent="-514350">
              <a:buAutoNum type="arabicParenR"/>
            </a:pP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역전파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네트워크의 예측 값과 실제 값 간의 오차를 계산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역방향으로 각 층을 거치면서 각 연결이 오차에 기여한 정도 측정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14350" indent="-514350">
              <a:buAutoNum type="arabicParenR"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경사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하강법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오차함수의 낮은 지점을 찾아가는 최적화 방법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457200" lvl="1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오차가 감소하도록 가중치와 편향을 조정</a:t>
            </a: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514350" indent="-514350">
              <a:buAutoNum type="arabicParenR"/>
            </a:pPr>
            <a:endParaRPr lang="en-US" altLang="ko-KR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  <a:p>
            <a:pPr marL="0" indent="0">
              <a:buNone/>
            </a:pP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이 경사 </a:t>
            </a:r>
            <a:r>
              <a:rPr lang="ko-KR" altLang="en-US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하강법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-&gt; 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기울기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(gradient)</a:t>
            </a:r>
            <a:r>
              <a:rPr lang="ko-KR" altLang="en-US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가 필요한데 계단 함수는 없음</a:t>
            </a:r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. 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161971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Activation Functions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36E40EE-1C64-9BF6-FC27-8C78B0449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3159" y="1190920"/>
            <a:ext cx="7091062" cy="5361704"/>
          </a:xfrm>
          <a:prstGeom prst="rect">
            <a:avLst/>
          </a:prstGeom>
        </p:spPr>
      </p:pic>
      <p:graphicFrame>
        <p:nvGraphicFramePr>
          <p:cNvPr id="26" name="표 25">
            <a:extLst>
              <a:ext uri="{FF2B5EF4-FFF2-40B4-BE49-F238E27FC236}">
                <a16:creationId xmlns:a16="http://schemas.microsoft.com/office/drawing/2014/main" id="{372AEFC4-2AFE-E896-51C4-2E8C0D346A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704202"/>
              </p:ext>
            </p:extLst>
          </p:nvPr>
        </p:nvGraphicFramePr>
        <p:xfrm>
          <a:off x="1570644" y="2896740"/>
          <a:ext cx="1068546" cy="1064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4273">
                  <a:extLst>
                    <a:ext uri="{9D8B030D-6E8A-4147-A177-3AD203B41FA5}">
                      <a16:colId xmlns:a16="http://schemas.microsoft.com/office/drawing/2014/main" val="795983040"/>
                    </a:ext>
                  </a:extLst>
                </a:gridCol>
                <a:gridCol w="534273">
                  <a:extLst>
                    <a:ext uri="{9D8B030D-6E8A-4147-A177-3AD203B41FA5}">
                      <a16:colId xmlns:a16="http://schemas.microsoft.com/office/drawing/2014/main" val="295705081"/>
                    </a:ext>
                  </a:extLst>
                </a:gridCol>
              </a:tblGrid>
              <a:tr h="5322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4674" marR="94674" marT="47337" marB="47337"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4674" marR="94674" marT="47337" marB="47337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024457"/>
                  </a:ext>
                </a:extLst>
              </a:tr>
              <a:tr h="532260">
                <a:tc>
                  <a:txBody>
                    <a:bodyPr/>
                    <a:lstStyle/>
                    <a:p>
                      <a:pPr algn="ctr" latinLnBrk="1"/>
                      <a:endParaRPr lang="ko-KR" altLang="en-US" sz="1800"/>
                    </a:p>
                  </a:txBody>
                  <a:tcPr marL="94674" marR="94674" marT="47337" marB="47337" anchor="ctr">
                    <a:lnR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/>
                    </a:p>
                  </a:txBody>
                  <a:tcPr marL="94674" marR="94674" marT="47337" marB="47337" anchor="ctr">
                    <a:lnL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5661967"/>
                  </a:ext>
                </a:extLst>
              </a:tr>
            </a:tbl>
          </a:graphicData>
        </a:graphic>
      </p:graphicFrame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DC40451-D341-BB85-3935-19D237C3FD38}"/>
              </a:ext>
            </a:extLst>
          </p:cNvPr>
          <p:cNvCxnSpPr>
            <a:cxnSpLocks/>
          </p:cNvCxnSpPr>
          <p:nvPr/>
        </p:nvCxnSpPr>
        <p:spPr>
          <a:xfrm>
            <a:off x="1570644" y="3429000"/>
            <a:ext cx="534273" cy="0"/>
          </a:xfrm>
          <a:prstGeom prst="line">
            <a:avLst/>
          </a:prstGeom>
          <a:ln w="38100">
            <a:solidFill>
              <a:srgbClr val="A21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710FC16A-EB68-C063-4899-852EAD953E75}"/>
              </a:ext>
            </a:extLst>
          </p:cNvPr>
          <p:cNvCxnSpPr>
            <a:cxnSpLocks/>
          </p:cNvCxnSpPr>
          <p:nvPr/>
        </p:nvCxnSpPr>
        <p:spPr>
          <a:xfrm>
            <a:off x="2104917" y="2896740"/>
            <a:ext cx="534273" cy="0"/>
          </a:xfrm>
          <a:prstGeom prst="line">
            <a:avLst/>
          </a:prstGeom>
          <a:ln w="38100">
            <a:solidFill>
              <a:srgbClr val="A21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A375DA5F-89B7-F76B-B71C-A6111BFA5C22}"/>
              </a:ext>
            </a:extLst>
          </p:cNvPr>
          <p:cNvCxnSpPr>
            <a:cxnSpLocks/>
          </p:cNvCxnSpPr>
          <p:nvPr/>
        </p:nvCxnSpPr>
        <p:spPr>
          <a:xfrm flipV="1">
            <a:off x="2104917" y="2888427"/>
            <a:ext cx="0" cy="558000"/>
          </a:xfrm>
          <a:prstGeom prst="line">
            <a:avLst/>
          </a:prstGeom>
          <a:ln w="38100">
            <a:solidFill>
              <a:srgbClr val="A21D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A71A0D0-8BA6-6DD2-5268-D468521EE2EF}"/>
              </a:ext>
            </a:extLst>
          </p:cNvPr>
          <p:cNvSpPr txBox="1"/>
          <p:nvPr/>
        </p:nvSpPr>
        <p:spPr>
          <a:xfrm>
            <a:off x="5638800" y="2971800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4BCFE1-536D-3AF5-1A32-B1FB2BD441E8}"/>
                  </a:ext>
                </a:extLst>
              </p:cNvPr>
              <p:cNvSpPr txBox="1"/>
              <p:nvPr/>
            </p:nvSpPr>
            <p:spPr>
              <a:xfrm>
                <a:off x="1098004" y="4356326"/>
                <a:ext cx="2094035" cy="4805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&lt;0</m:t>
                              </m:r>
                            </m:e>
                            <m:e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&amp;1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𝑓𝑜𝑟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ko-KR" sz="1400" b="0" i="1" smtClean="0">
                                  <a:latin typeface="Cambria Math" panose="02040503050406030204" pitchFamily="18" charset="0"/>
                                </a:rPr>
                                <m:t>≥0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54BCFE1-536D-3AF5-1A32-B1FB2BD441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8004" y="4356326"/>
                <a:ext cx="2094035" cy="480581"/>
              </a:xfrm>
              <a:prstGeom prst="rect">
                <a:avLst/>
              </a:prstGeom>
              <a:blipFill>
                <a:blip r:embed="rId4"/>
                <a:stretch>
                  <a:fillRect l="-2035" t="-226923" b="-32948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4D43A188-D018-428F-25D6-F080ADB67DF9}"/>
              </a:ext>
            </a:extLst>
          </p:cNvPr>
          <p:cNvSpPr txBox="1"/>
          <p:nvPr/>
        </p:nvSpPr>
        <p:spPr>
          <a:xfrm>
            <a:off x="1218835" y="2775910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</a:t>
            </a:r>
            <a:endParaRPr lang="ko-KR" altLang="en-US" sz="14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D203D2C-C155-3089-BE93-118F3CA4F78B}"/>
              </a:ext>
            </a:extLst>
          </p:cNvPr>
          <p:cNvSpPr txBox="1"/>
          <p:nvPr/>
        </p:nvSpPr>
        <p:spPr>
          <a:xfrm>
            <a:off x="1218835" y="3292538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CD52C58-8535-DC85-F6B5-BA9F32AC69F8}"/>
              </a:ext>
            </a:extLst>
          </p:cNvPr>
          <p:cNvSpPr txBox="1"/>
          <p:nvPr/>
        </p:nvSpPr>
        <p:spPr>
          <a:xfrm>
            <a:off x="1176303" y="3809166"/>
            <a:ext cx="3882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-1</a:t>
            </a:r>
            <a:endParaRPr lang="ko-KR" altLang="en-US" sz="14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A8EF740-12C5-8CF2-77B3-E3F8A0B3DF95}"/>
              </a:ext>
            </a:extLst>
          </p:cNvPr>
          <p:cNvSpPr txBox="1"/>
          <p:nvPr/>
        </p:nvSpPr>
        <p:spPr>
          <a:xfrm>
            <a:off x="1319843" y="3997454"/>
            <a:ext cx="4892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-10</a:t>
            </a:r>
            <a:endParaRPr lang="ko-KR" altLang="en-US" sz="14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73C6C7B-CC48-F0CE-E6FC-E8A67E91E229}"/>
              </a:ext>
            </a:extLst>
          </p:cNvPr>
          <p:cNvSpPr txBox="1"/>
          <p:nvPr/>
        </p:nvSpPr>
        <p:spPr>
          <a:xfrm>
            <a:off x="1984244" y="3997454"/>
            <a:ext cx="28565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0</a:t>
            </a:r>
            <a:endParaRPr lang="ko-KR" altLang="en-US" sz="1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17A9A63-F1AD-BB5A-8EA3-40DC497B8633}"/>
              </a:ext>
            </a:extLst>
          </p:cNvPr>
          <p:cNvSpPr txBox="1"/>
          <p:nvPr/>
        </p:nvSpPr>
        <p:spPr>
          <a:xfrm>
            <a:off x="2445066" y="3997454"/>
            <a:ext cx="3866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10</a:t>
            </a:r>
          </a:p>
          <a:p>
            <a:endParaRPr lang="ko-KR" altLang="en-US" sz="14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FE48E04-DD86-B679-FF15-7026536DD330}"/>
              </a:ext>
            </a:extLst>
          </p:cNvPr>
          <p:cNvSpPr txBox="1"/>
          <p:nvPr/>
        </p:nvSpPr>
        <p:spPr>
          <a:xfrm>
            <a:off x="1414717" y="2402422"/>
            <a:ext cx="17103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Binary Step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912901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Neural Network Layers</a:t>
            </a: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580A9D-36FC-0A1A-E7F9-BDBC2626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Fully-Connected Layer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Convolution Layer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Pooling Layer</a:t>
            </a:r>
          </a:p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Normalization Layer</a:t>
            </a:r>
          </a:p>
          <a:p>
            <a:pPr marL="514350" indent="-514350">
              <a:buAutoNum type="arabicPeriod"/>
            </a:pPr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81584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Fully-Connected Layer </a:t>
            </a:r>
            <a:r>
              <a:rPr lang="ko-KR" altLang="en-US" sz="23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완전연결층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6D94A436-FD00-C09D-468C-AF9FA0145EE0}"/>
              </a:ext>
            </a:extLst>
          </p:cNvPr>
          <p:cNvGrpSpPr/>
          <p:nvPr/>
        </p:nvGrpSpPr>
        <p:grpSpPr>
          <a:xfrm>
            <a:off x="4824093" y="3288182"/>
            <a:ext cx="709967" cy="771349"/>
            <a:chOff x="3796145" y="2763980"/>
            <a:chExt cx="709967" cy="771349"/>
          </a:xfrm>
        </p:grpSpPr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22995839-9C57-16E1-23B4-10D643229263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79629FE-9CEA-FCAD-C4E1-7D7915537E12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18759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979629FE-9CEA-FCAD-C4E1-7D7915537E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18759" cy="677108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743CF5D-3E96-0DC6-913A-2E1381B97983}"/>
              </a:ext>
            </a:extLst>
          </p:cNvPr>
          <p:cNvGrpSpPr/>
          <p:nvPr/>
        </p:nvGrpSpPr>
        <p:grpSpPr>
          <a:xfrm>
            <a:off x="3813443" y="3288182"/>
            <a:ext cx="728434" cy="771349"/>
            <a:chOff x="3796145" y="2763980"/>
            <a:chExt cx="728434" cy="771349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A8D37D4-EFFD-E7E0-A530-99BF9B685EF2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7F51BEB-895F-6F90-DBB8-D8860646CFCC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37226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97F51BEB-895F-6F90-DBB8-D8860646CF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37226" cy="67710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13D71B8-06C8-DDF1-27CE-FC149F208F2A}"/>
              </a:ext>
            </a:extLst>
          </p:cNvPr>
          <p:cNvGrpSpPr/>
          <p:nvPr/>
        </p:nvGrpSpPr>
        <p:grpSpPr>
          <a:xfrm>
            <a:off x="5834743" y="3288182"/>
            <a:ext cx="728434" cy="771349"/>
            <a:chOff x="3796145" y="2763980"/>
            <a:chExt cx="728434" cy="771349"/>
          </a:xfrm>
        </p:grpSpPr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0155171-B5E0-96DF-7661-83A064B1F993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D46203F-5D6E-D296-5BC7-C52582C45929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37226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1D46203F-5D6E-D296-5BC7-C52582C459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37226" cy="67710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E4A1130A-5B42-497F-43BA-D1FDD04B5537}"/>
              </a:ext>
            </a:extLst>
          </p:cNvPr>
          <p:cNvGrpSpPr/>
          <p:nvPr/>
        </p:nvGrpSpPr>
        <p:grpSpPr>
          <a:xfrm>
            <a:off x="6845393" y="3288182"/>
            <a:ext cx="728434" cy="771349"/>
            <a:chOff x="3796145" y="2763980"/>
            <a:chExt cx="728434" cy="771349"/>
          </a:xfrm>
        </p:grpSpPr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6E99DB83-153C-370F-4796-89BABE787B7E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EFF3FF-A35A-1CD2-3C8F-721677EA58AB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37226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AEFF3FF-A35A-1CD2-3C8F-721677EA5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37226" cy="677108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6B1E1048-987F-B14C-13DB-8F89F0246CEA}"/>
              </a:ext>
            </a:extLst>
          </p:cNvPr>
          <p:cNvGrpSpPr/>
          <p:nvPr/>
        </p:nvGrpSpPr>
        <p:grpSpPr>
          <a:xfrm>
            <a:off x="7856045" y="3288182"/>
            <a:ext cx="709967" cy="771349"/>
            <a:chOff x="3796145" y="2763980"/>
            <a:chExt cx="709967" cy="771349"/>
          </a:xfrm>
        </p:grpSpPr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44983A72-2F62-0562-3A2A-34637E3ED4B5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EFF35C4-E01A-B65E-C1CF-208F73907AAB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18759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EFF35C4-E01A-B65E-C1CF-208F73907A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18759" cy="677108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1EDD6BB-F966-4498-5137-22ED33738F17}"/>
              </a:ext>
            </a:extLst>
          </p:cNvPr>
          <p:cNvGrpSpPr/>
          <p:nvPr/>
        </p:nvGrpSpPr>
        <p:grpSpPr>
          <a:xfrm>
            <a:off x="4824093" y="4583842"/>
            <a:ext cx="720547" cy="771349"/>
            <a:chOff x="3796145" y="2763980"/>
            <a:chExt cx="720547" cy="771349"/>
          </a:xfrm>
        </p:grpSpPr>
        <p:sp>
          <p:nvSpPr>
            <p:cNvPr id="31" name="타원 30">
              <a:extLst>
                <a:ext uri="{FF2B5EF4-FFF2-40B4-BE49-F238E27FC236}">
                  <a16:creationId xmlns:a16="http://schemas.microsoft.com/office/drawing/2014/main" id="{3EA2017E-0A23-4994-CA4C-B701755CEB8F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DA70BB8-1629-C3E7-D36C-BE8FC01BB45C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29339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2DA70BB8-1629-C3E7-D36C-BE8FC01BB4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29339" cy="677108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그룹 32">
            <a:extLst>
              <a:ext uri="{FF2B5EF4-FFF2-40B4-BE49-F238E27FC236}">
                <a16:creationId xmlns:a16="http://schemas.microsoft.com/office/drawing/2014/main" id="{43B09976-E063-AC2E-C98C-9F5EAC108485}"/>
              </a:ext>
            </a:extLst>
          </p:cNvPr>
          <p:cNvGrpSpPr/>
          <p:nvPr/>
        </p:nvGrpSpPr>
        <p:grpSpPr>
          <a:xfrm>
            <a:off x="5834743" y="4583842"/>
            <a:ext cx="711121" cy="771349"/>
            <a:chOff x="3796145" y="2763980"/>
            <a:chExt cx="711121" cy="771349"/>
          </a:xfrm>
        </p:grpSpPr>
        <p:sp>
          <p:nvSpPr>
            <p:cNvPr id="34" name="타원 33">
              <a:extLst>
                <a:ext uri="{FF2B5EF4-FFF2-40B4-BE49-F238E27FC236}">
                  <a16:creationId xmlns:a16="http://schemas.microsoft.com/office/drawing/2014/main" id="{477FBCFB-50DA-C3DC-765D-1883079641C6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038A8AE-9F41-71D4-7D34-B0B9D044A02F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19913" cy="67710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2038A8AE-9F41-71D4-7D34-B0B9D044A0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19913" cy="677108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8A476D5C-29C5-806C-A1B4-D80F1513392F}"/>
              </a:ext>
            </a:extLst>
          </p:cNvPr>
          <p:cNvGrpSpPr/>
          <p:nvPr/>
        </p:nvGrpSpPr>
        <p:grpSpPr>
          <a:xfrm>
            <a:off x="6845393" y="4583842"/>
            <a:ext cx="710095" cy="1079126"/>
            <a:chOff x="3796145" y="2763980"/>
            <a:chExt cx="710095" cy="1079126"/>
          </a:xfrm>
        </p:grpSpPr>
        <p:sp>
          <p:nvSpPr>
            <p:cNvPr id="37" name="타원 36">
              <a:extLst>
                <a:ext uri="{FF2B5EF4-FFF2-40B4-BE49-F238E27FC236}">
                  <a16:creationId xmlns:a16="http://schemas.microsoft.com/office/drawing/2014/main" id="{D72BDFFE-D778-E8B2-3D04-A03C48030C66}"/>
                </a:ext>
              </a:extLst>
            </p:cNvPr>
            <p:cNvSpPr/>
            <p:nvPr/>
          </p:nvSpPr>
          <p:spPr>
            <a:xfrm>
              <a:off x="3796145" y="2763980"/>
              <a:ext cx="665019" cy="665019"/>
            </a:xfrm>
            <a:prstGeom prst="ellipse">
              <a:avLst/>
            </a:prstGeom>
            <a:noFill/>
            <a:ln w="34290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ysClr val="windowText" lastClr="00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6EB6EC5-5E14-5F23-D3F2-98BA8A59DA78}"/>
                    </a:ext>
                  </a:extLst>
                </p:cNvPr>
                <p:cNvSpPr txBox="1"/>
                <p:nvPr/>
              </p:nvSpPr>
              <p:spPr>
                <a:xfrm>
                  <a:off x="3887353" y="2858221"/>
                  <a:ext cx="618887" cy="98488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ko-KR" sz="2000" b="0" dirty="0"/>
                </a:p>
                <a:p>
                  <a:endParaRPr lang="en-US" altLang="ko-KR" sz="2000" b="0" dirty="0"/>
                </a:p>
                <a:p>
                  <a:endParaRPr lang="ko-KR" alt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76EB6EC5-5E14-5F23-D3F2-98BA8A59DA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7353" y="2858221"/>
                  <a:ext cx="618887" cy="98488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BF048952-91C8-9EF1-E3B6-005574D1CF05}"/>
              </a:ext>
            </a:extLst>
          </p:cNvPr>
          <p:cNvCxnSpPr>
            <a:cxnSpLocks/>
          </p:cNvCxnSpPr>
          <p:nvPr/>
        </p:nvCxnSpPr>
        <p:spPr>
          <a:xfrm flipH="1">
            <a:off x="5119165" y="4048218"/>
            <a:ext cx="2800" cy="43558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291B49-0CA0-8F79-A0E8-6438B2E7DCCF}"/>
              </a:ext>
            </a:extLst>
          </p:cNvPr>
          <p:cNvCxnSpPr>
            <a:cxnSpLocks/>
          </p:cNvCxnSpPr>
          <p:nvPr/>
        </p:nvCxnSpPr>
        <p:spPr>
          <a:xfrm flipH="1">
            <a:off x="5119165" y="4048218"/>
            <a:ext cx="1073652" cy="44038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D9F7FBE8-A6C9-6744-0B68-CB08A89C0457}"/>
              </a:ext>
            </a:extLst>
          </p:cNvPr>
          <p:cNvCxnSpPr>
            <a:cxnSpLocks/>
          </p:cNvCxnSpPr>
          <p:nvPr/>
        </p:nvCxnSpPr>
        <p:spPr>
          <a:xfrm>
            <a:off x="4048313" y="4048218"/>
            <a:ext cx="1070852" cy="43558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AC1A5123-725A-9FAA-5086-9C7F748E8EA9}"/>
              </a:ext>
            </a:extLst>
          </p:cNvPr>
          <p:cNvCxnSpPr>
            <a:cxnSpLocks/>
          </p:cNvCxnSpPr>
          <p:nvPr/>
        </p:nvCxnSpPr>
        <p:spPr>
          <a:xfrm flipH="1">
            <a:off x="6190017" y="4048218"/>
            <a:ext cx="2800" cy="43558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FFDF28-1D51-AA24-B1DB-9A8E801E2CA5}"/>
              </a:ext>
            </a:extLst>
          </p:cNvPr>
          <p:cNvCxnSpPr>
            <a:cxnSpLocks/>
          </p:cNvCxnSpPr>
          <p:nvPr/>
        </p:nvCxnSpPr>
        <p:spPr>
          <a:xfrm flipH="1">
            <a:off x="6190017" y="4048218"/>
            <a:ext cx="1073652" cy="44038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0B754D8-B57D-289C-BC2A-31B552EB325B}"/>
              </a:ext>
            </a:extLst>
          </p:cNvPr>
          <p:cNvCxnSpPr>
            <a:cxnSpLocks/>
          </p:cNvCxnSpPr>
          <p:nvPr/>
        </p:nvCxnSpPr>
        <p:spPr>
          <a:xfrm>
            <a:off x="5119165" y="4048218"/>
            <a:ext cx="1070852" cy="43558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D03276F5-79F7-A9BC-0114-96606A82E7BE}"/>
              </a:ext>
            </a:extLst>
          </p:cNvPr>
          <p:cNvCxnSpPr>
            <a:cxnSpLocks/>
          </p:cNvCxnSpPr>
          <p:nvPr/>
        </p:nvCxnSpPr>
        <p:spPr>
          <a:xfrm flipH="1">
            <a:off x="7258069" y="4048218"/>
            <a:ext cx="2800" cy="43558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7B69DD6E-6F1A-F345-EA47-92932E84C116}"/>
              </a:ext>
            </a:extLst>
          </p:cNvPr>
          <p:cNvCxnSpPr>
            <a:cxnSpLocks/>
          </p:cNvCxnSpPr>
          <p:nvPr/>
        </p:nvCxnSpPr>
        <p:spPr>
          <a:xfrm flipH="1">
            <a:off x="7258069" y="4048218"/>
            <a:ext cx="1073652" cy="440382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화살표 연결선 49">
            <a:extLst>
              <a:ext uri="{FF2B5EF4-FFF2-40B4-BE49-F238E27FC236}">
                <a16:creationId xmlns:a16="http://schemas.microsoft.com/office/drawing/2014/main" id="{8C0A471C-A4B2-1F9F-4588-6A5E924B34BA}"/>
              </a:ext>
            </a:extLst>
          </p:cNvPr>
          <p:cNvCxnSpPr>
            <a:cxnSpLocks/>
          </p:cNvCxnSpPr>
          <p:nvPr/>
        </p:nvCxnSpPr>
        <p:spPr>
          <a:xfrm>
            <a:off x="6196548" y="4048218"/>
            <a:ext cx="1070852" cy="43558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7F7975A-0749-288F-2F47-2041E4B3C396}"/>
              </a:ext>
            </a:extLst>
          </p:cNvPr>
          <p:cNvCxnSpPr>
            <a:cxnSpLocks/>
            <a:stCxn id="17" idx="2"/>
          </p:cNvCxnSpPr>
          <p:nvPr/>
        </p:nvCxnSpPr>
        <p:spPr>
          <a:xfrm flipH="1">
            <a:off x="5102263" y="4059531"/>
            <a:ext cx="2152951" cy="41798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BDF5144E-162D-282E-B746-6A14826F47A7}"/>
              </a:ext>
            </a:extLst>
          </p:cNvPr>
          <p:cNvCxnSpPr>
            <a:cxnSpLocks/>
          </p:cNvCxnSpPr>
          <p:nvPr/>
        </p:nvCxnSpPr>
        <p:spPr>
          <a:xfrm flipH="1">
            <a:off x="5210620" y="4048218"/>
            <a:ext cx="3120566" cy="41798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51CF4CDE-3D1B-1A72-F2D0-7A91C4BDB64F}"/>
              </a:ext>
            </a:extLst>
          </p:cNvPr>
          <p:cNvCxnSpPr>
            <a:cxnSpLocks/>
          </p:cNvCxnSpPr>
          <p:nvPr/>
        </p:nvCxnSpPr>
        <p:spPr>
          <a:xfrm>
            <a:off x="4109299" y="4054729"/>
            <a:ext cx="3120566" cy="417981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TextBox 62">
            <a:extLst>
              <a:ext uri="{FF2B5EF4-FFF2-40B4-BE49-F238E27FC236}">
                <a16:creationId xmlns:a16="http://schemas.microsoft.com/office/drawing/2014/main" id="{5A5FB68F-5A64-1EF3-8260-B30FE6FE9809}"/>
              </a:ext>
            </a:extLst>
          </p:cNvPr>
          <p:cNvSpPr txBox="1"/>
          <p:nvPr/>
        </p:nvSpPr>
        <p:spPr>
          <a:xfrm>
            <a:off x="813362" y="1407456"/>
            <a:ext cx="4200189" cy="14619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300" dirty="0"/>
              <a:t>출력 뉴런은 모든 입력 뉴런에 연결</a:t>
            </a:r>
            <a:endParaRPr lang="en-US" altLang="ko-KR" sz="2300" dirty="0"/>
          </a:p>
          <a:p>
            <a:r>
              <a:rPr lang="en-US" altLang="ko-KR" sz="2300" dirty="0"/>
              <a:t>1D input</a:t>
            </a:r>
          </a:p>
          <a:p>
            <a:r>
              <a:rPr lang="en-US" altLang="ko-KR" sz="2300" dirty="0"/>
              <a:t>= linear layer, dense layer</a:t>
            </a:r>
          </a:p>
          <a:p>
            <a:endParaRPr lang="en-US" altLang="ko-KR" sz="2000" dirty="0"/>
          </a:p>
        </p:txBody>
      </p: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CF964B41-3D94-CDB2-957C-2462D126724D}"/>
              </a:ext>
            </a:extLst>
          </p:cNvPr>
          <p:cNvCxnSpPr>
            <a:cxnSpLocks/>
          </p:cNvCxnSpPr>
          <p:nvPr/>
        </p:nvCxnSpPr>
        <p:spPr>
          <a:xfrm>
            <a:off x="4109299" y="4054729"/>
            <a:ext cx="2080718" cy="411470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F29A8B4A-1701-E910-6A59-AF155DB4A6DE}"/>
              </a:ext>
            </a:extLst>
          </p:cNvPr>
          <p:cNvCxnSpPr>
            <a:cxnSpLocks/>
          </p:cNvCxnSpPr>
          <p:nvPr/>
        </p:nvCxnSpPr>
        <p:spPr>
          <a:xfrm>
            <a:off x="5102263" y="4036905"/>
            <a:ext cx="2161406" cy="427357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2243B9E5-B640-32BB-EE63-1F1B94EF8F0B}"/>
              </a:ext>
            </a:extLst>
          </p:cNvPr>
          <p:cNvCxnSpPr>
            <a:cxnSpLocks/>
          </p:cNvCxnSpPr>
          <p:nvPr/>
        </p:nvCxnSpPr>
        <p:spPr>
          <a:xfrm flipH="1">
            <a:off x="6218221" y="4065817"/>
            <a:ext cx="2097662" cy="398445"/>
          </a:xfrm>
          <a:prstGeom prst="straightConnector1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86054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117394AE-2A12-FC24-09D5-DDE802300BBD}"/>
              </a:ext>
            </a:extLst>
          </p:cNvPr>
          <p:cNvSpPr/>
          <p:nvPr/>
        </p:nvSpPr>
        <p:spPr>
          <a:xfrm>
            <a:off x="0" y="0"/>
            <a:ext cx="12192000" cy="1045029"/>
          </a:xfrm>
          <a:prstGeom prst="rect">
            <a:avLst/>
          </a:prstGeom>
          <a:solidFill>
            <a:srgbClr val="002C62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>
              <a:latin typeface="KoPub돋움체 Medium" panose="02020603020101020101" pitchFamily="18" charset="-127"/>
              <a:ea typeface="KoPub돋움체 Medium" panose="02020603020101020101" pitchFamily="18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5B4F22B-6922-BBF8-F0B0-92FBEAFBA4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943" y="145891"/>
            <a:ext cx="10515600" cy="1325563"/>
          </a:xfrm>
        </p:spPr>
        <p:txBody>
          <a:bodyPr/>
          <a:lstStyle/>
          <a:p>
            <a:r>
              <a:rPr lang="en-US" altLang="ko-KR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Convolution Layer </a:t>
            </a:r>
            <a:r>
              <a:rPr lang="ko-KR" altLang="en-US" sz="23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합성곱</a:t>
            </a:r>
            <a:r>
              <a:rPr lang="ko-KR" altLang="en-US" sz="23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층</a:t>
            </a:r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65580A9D-36FC-0A1A-E7F9-BDBC2626F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537" y="1273458"/>
            <a:ext cx="7357946" cy="8172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3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출력 </a:t>
            </a:r>
            <a:r>
              <a:rPr lang="ko-KR" altLang="en-US" sz="2300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뉴련은</a:t>
            </a:r>
            <a:r>
              <a:rPr lang="ko-KR" altLang="en-US" sz="23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</a:t>
            </a:r>
            <a:r>
              <a:rPr lang="ko-KR" altLang="en-US" sz="2300" b="1" dirty="0" err="1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수용장</a:t>
            </a:r>
            <a:r>
              <a:rPr lang="ko-KR" altLang="en-US" sz="2300" dirty="0">
                <a:latin typeface="KoPub돋움체 Medium" panose="02020603020101020101" pitchFamily="18" charset="-127"/>
                <a:ea typeface="KoPub돋움체 Medium" panose="02020603020101020101" pitchFamily="18" charset="-127"/>
              </a:rPr>
              <a:t> 안에 있는 입력 뉴런에 연결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4877E9-BA00-05F7-6A61-E1F9741E65AA}"/>
              </a:ext>
            </a:extLst>
          </p:cNvPr>
          <p:cNvSpPr txBox="1"/>
          <p:nvPr/>
        </p:nvSpPr>
        <p:spPr>
          <a:xfrm>
            <a:off x="3048000" y="324764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E2159A-C6CD-C4C2-B017-DDFFE05776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8488" y="2806448"/>
            <a:ext cx="8459857" cy="2778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245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1">
      <a:majorFont>
        <a:latin typeface="KoPub돋움체 Medium"/>
        <a:ea typeface="KoPub돋움체 Medium"/>
        <a:cs typeface=""/>
      </a:majorFont>
      <a:minorFont>
        <a:latin typeface="KoPub돋움체 Medium"/>
        <a:ea typeface="KoPub돋움체 Medium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5352</TotalTime>
  <Words>660</Words>
  <Application>Microsoft Office PowerPoint</Application>
  <PresentationFormat>와이드스크린</PresentationFormat>
  <Paragraphs>312</Paragraphs>
  <Slides>26</Slides>
  <Notes>20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26</vt:i4>
      </vt:variant>
    </vt:vector>
  </HeadingPairs>
  <TitlesOfParts>
    <vt:vector size="31" baseType="lpstr">
      <vt:lpstr>KoPub돋움체 Medium</vt:lpstr>
      <vt:lpstr>맑은 고딕</vt:lpstr>
      <vt:lpstr>Arial</vt:lpstr>
      <vt:lpstr>Cambria Math</vt:lpstr>
      <vt:lpstr>Office 테마</vt:lpstr>
      <vt:lpstr>PowerPoint 프레젠테이션</vt:lpstr>
      <vt:lpstr>Contents</vt:lpstr>
      <vt:lpstr>Artificial Neuron</vt:lpstr>
      <vt:lpstr>Deep Neural Network</vt:lpstr>
      <vt:lpstr>Back Propagation 역전파</vt:lpstr>
      <vt:lpstr>Activation Functions</vt:lpstr>
      <vt:lpstr>Neural Network Layers</vt:lpstr>
      <vt:lpstr>Fully-Connected Layer 완전연결층</vt:lpstr>
      <vt:lpstr>Convolution Layer 합성곱 층</vt:lpstr>
      <vt:lpstr>Convolution Layer</vt:lpstr>
      <vt:lpstr>Padding</vt:lpstr>
      <vt:lpstr>Stride(2)</vt:lpstr>
      <vt:lpstr>Grouped Convolution Layer</vt:lpstr>
      <vt:lpstr>Depthwise Convolution Layer</vt:lpstr>
      <vt:lpstr>Pooling Layer</vt:lpstr>
      <vt:lpstr>Normalization Layer</vt:lpstr>
      <vt:lpstr>Popular CNN architectures</vt:lpstr>
      <vt:lpstr>AlexNet</vt:lpstr>
      <vt:lpstr>AlexNet</vt:lpstr>
      <vt:lpstr>VGG-16</vt:lpstr>
      <vt:lpstr>ResNet-50</vt:lpstr>
      <vt:lpstr>Efficiency Metrics</vt:lpstr>
      <vt:lpstr>Metrics(1)</vt:lpstr>
      <vt:lpstr>Metrics(2) - memory-related</vt:lpstr>
      <vt:lpstr>Metrics(3) – computation-related</vt:lpstr>
      <vt:lpstr>Metrics(4) – computation-related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SamSung</cp:lastModifiedBy>
  <cp:revision>44</cp:revision>
  <dcterms:created xsi:type="dcterms:W3CDTF">2024-01-20T13:16:05Z</dcterms:created>
  <dcterms:modified xsi:type="dcterms:W3CDTF">2024-06-26T03:16:59Z</dcterms:modified>
</cp:coreProperties>
</file>