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719" r:id="rId3"/>
    <p:sldId id="725" r:id="rId4"/>
    <p:sldId id="726" r:id="rId5"/>
    <p:sldId id="727" r:id="rId6"/>
    <p:sldId id="69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84" d="100"/>
          <a:sy n="84" d="100"/>
        </p:scale>
        <p:origin x="108" y="16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Complexity of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Linear Cryptanalysis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Keliher, L. T. (2003). </a:t>
            </a:r>
            <a:r>
              <a:rPr lang="en-US" altLang="ko-KR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 cryptanalysis of substitution-permutation networks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02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04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5CC9-6916-59FE-BB83-E5B8B94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7B960-9EBE-700F-A676-36B3EE2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3B64-0B0E-3100-588B-21DD252EA2C1}"/>
              </a:ext>
            </a:extLst>
          </p:cNvPr>
          <p:cNvSpPr txBox="1"/>
          <p:nvPr/>
        </p:nvSpPr>
        <p:spPr>
          <a:xfrm>
            <a:off x="170551" y="1289983"/>
            <a:ext cx="12021437" cy="463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MALHP(</a:t>
            </a:r>
            <a:r>
              <a:rPr lang="ko-KR" altLang="en-US" sz="2400" b="1" dirty="0"/>
              <a:t>최대 평균 선형 경로 확률</a:t>
            </a:r>
            <a:r>
              <a:rPr lang="en-US" altLang="ko-KR" sz="2400" b="1" dirty="0"/>
              <a:t>, Maximum Average Linear Hull Probability)</a:t>
            </a:r>
            <a:r>
              <a:rPr lang="ko-KR" altLang="en-US" sz="2400" b="1" dirty="0"/>
              <a:t>의 상한 계산</a:t>
            </a:r>
            <a:endParaRPr lang="en-US" altLang="ko-KR" sz="2400" b="1" dirty="0"/>
          </a:p>
          <a:p>
            <a:pPr>
              <a:lnSpc>
                <a:spcPct val="200000"/>
              </a:lnSpc>
              <a:defRPr/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KMT1, KMT2 : </a:t>
            </a:r>
            <a:r>
              <a:rPr lang="ko-KR" altLang="en-US" sz="2400" b="1" dirty="0"/>
              <a:t>고정된 </a:t>
            </a:r>
            <a:r>
              <a:rPr lang="en-US" altLang="ko-KR" sz="2400" b="1" dirty="0"/>
              <a:t>S-box</a:t>
            </a:r>
            <a:r>
              <a:rPr lang="ko-KR" altLang="en-US" sz="2400" b="1" dirty="0"/>
              <a:t>를 사용하는 </a:t>
            </a:r>
            <a:r>
              <a:rPr lang="en-US" altLang="ko-KR" sz="2400" b="1" dirty="0"/>
              <a:t>SPN</a:t>
            </a:r>
            <a:r>
              <a:rPr lang="ko-KR" altLang="en-US" sz="2400" b="1" dirty="0"/>
              <a:t>에 대한 </a:t>
            </a:r>
            <a:r>
              <a:rPr lang="en-US" altLang="ko-KR" sz="2400" b="1" dirty="0"/>
              <a:t>linear cryptanalysis </a:t>
            </a:r>
            <a:r>
              <a:rPr lang="ko-KR" altLang="en-US" sz="2400" b="1" dirty="0"/>
              <a:t>보안성 평가 알고리즘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일반적으로 </a:t>
            </a:r>
            <a:r>
              <a:rPr lang="en-US" altLang="ko-KR" sz="2400" b="1" dirty="0"/>
              <a:t>KMT2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KMT1</a:t>
            </a:r>
            <a:r>
              <a:rPr lang="ko-KR" altLang="en-US" sz="2400" b="1" dirty="0"/>
              <a:t>보다 더 타이트한 상한 제공하지만 </a:t>
            </a:r>
            <a:r>
              <a:rPr lang="ko-KR" altLang="en-US" sz="2400" b="1" dirty="0" err="1"/>
              <a:t>계산량</a:t>
            </a:r>
            <a:r>
              <a:rPr lang="ko-KR" altLang="en-US" sz="2400" b="1" dirty="0"/>
              <a:t>↑↑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핵심 암호화 라운드</a:t>
            </a:r>
            <a:r>
              <a:rPr lang="en-US" altLang="ko-KR" sz="2400" b="1" dirty="0"/>
              <a:t>(core encryption rounds) </a:t>
            </a:r>
            <a:r>
              <a:rPr lang="ko-KR" altLang="en-US" sz="2400" b="1" dirty="0"/>
              <a:t>수의 함수로 상한 제공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9717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D3E28-9A94-5A50-9375-50B928308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EDC92-EE7C-F7B2-4D0F-3AF6F411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MALHP(Maximum Average Linear Hull Probability)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59582-3443-DA77-39FE-8432575A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4D875-9414-6144-3206-22D62D387DEF}"/>
              </a:ext>
            </a:extLst>
          </p:cNvPr>
          <p:cNvSpPr txBox="1"/>
          <p:nvPr/>
        </p:nvSpPr>
        <p:spPr>
          <a:xfrm>
            <a:off x="170551" y="1245822"/>
            <a:ext cx="12021437" cy="371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선형 경로</a:t>
            </a:r>
            <a:r>
              <a:rPr lang="en-US" altLang="ko-KR" sz="2400" b="1" dirty="0"/>
              <a:t>(Linear Hull) : </a:t>
            </a:r>
            <a:r>
              <a:rPr lang="ko-KR" altLang="en-US" sz="2400" b="1" dirty="0"/>
              <a:t>같은 입력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출력 관계를 가지는 모든 선형 근사의 집합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특정한 입력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출력 쌍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: a, b)</a:t>
            </a:r>
            <a:r>
              <a:rPr lang="ko-KR" altLang="en-US" sz="2400" b="1" dirty="0"/>
              <a:t>에 대해 암호가 얼마나 강하게 확산되는지</a:t>
            </a:r>
            <a:r>
              <a:rPr lang="en-US" altLang="ko-KR" sz="2400" b="1" dirty="0"/>
              <a:t>(diffusion)</a:t>
            </a:r>
            <a:br>
              <a:rPr lang="en-US" altLang="ko-KR" sz="2400" b="1" dirty="0"/>
            </a:br>
            <a:r>
              <a:rPr lang="ko-KR" altLang="en-US" sz="2400" b="1" dirty="0"/>
              <a:t>평가하는 값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/>
              <a:t>입력값이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출력값에</a:t>
            </a:r>
            <a:r>
              <a:rPr lang="ko-KR" altLang="en-US" sz="2400" b="1" dirty="0"/>
              <a:t> 얼마나 잘 퍼져서 영향을 주는지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클수록 암호의 안전성이 낮다고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평가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585036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4D0CA-D88A-F537-0EB7-55B1AB605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82FA-1436-0434-E022-21578A38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MALHP(Maximum Average Linear Hull Probability)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B3C1A-A222-765B-F89E-70B6A1C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C35B9-9FAD-ED1B-A1D2-96AF13206D27}"/>
                  </a:ext>
                </a:extLst>
              </p:cNvPr>
              <p:cNvSpPr txBox="1"/>
              <p:nvPr/>
            </p:nvSpPr>
            <p:spPr>
              <a:xfrm>
                <a:off x="170551" y="2857207"/>
                <a:ext cx="12021437" cy="3590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𝑬𝑳𝑷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입력 </a:t>
                </a:r>
                <a:r>
                  <a:rPr lang="en-US" altLang="ko-KR" sz="2400" b="1" dirty="0"/>
                  <a:t>a</a:t>
                </a:r>
                <a:r>
                  <a:rPr lang="ko-KR" altLang="en-US" sz="2400" b="1" dirty="0"/>
                  <a:t>와 출력 </a:t>
                </a:r>
                <a:r>
                  <a:rPr lang="en-US" altLang="ko-KR" sz="2400" b="1" dirty="0"/>
                  <a:t>b</a:t>
                </a:r>
                <a:r>
                  <a:rPr lang="ko-KR" altLang="en-US" sz="2400" b="1" dirty="0"/>
                  <a:t>에 대해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특정한 라운드 구간 </a:t>
                </a:r>
                <a:r>
                  <a:rPr lang="en-US" altLang="ko-KR" sz="2400" b="1" dirty="0"/>
                  <a:t>[1...T] </a:t>
                </a:r>
                <a:r>
                  <a:rPr lang="ko-KR" altLang="en-US" sz="2400" b="1" dirty="0"/>
                  <a:t>동안의 기대 선형 확률</a:t>
                </a:r>
                <a:r>
                  <a:rPr lang="en-US" altLang="ko-KR" sz="2400" b="1" dirty="0"/>
                  <a:t>(ELP)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b="1" dirty="0"/>
                  <a:t>ELP(</a:t>
                </a:r>
                <a:r>
                  <a:rPr lang="ko-KR" altLang="en-US" sz="2400" b="1" dirty="0"/>
                  <a:t>기대 선형 확률</a:t>
                </a:r>
                <a:r>
                  <a:rPr lang="en-US" altLang="ko-KR" sz="2400" b="1" dirty="0"/>
                  <a:t>, Expected Linear Probability)</a:t>
                </a:r>
                <a:br>
                  <a:rPr lang="en-US" altLang="ko-KR" sz="2400" b="1" dirty="0"/>
                </a:b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특정한 입력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출력 관계가 선형적으로 유지될 확률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/>
                  <a:t>BUT </a:t>
                </a:r>
                <a:r>
                  <a:rPr lang="ko-KR" altLang="en-US" sz="2400" b="1" dirty="0"/>
                  <a:t>모든 가능한 입력</a:t>
                </a:r>
                <a:r>
                  <a:rPr lang="en-US" altLang="ko-KR" sz="24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)</a:t>
                </a:r>
                <a:r>
                  <a:rPr lang="ko-KR" altLang="en-US" sz="2400" b="1" dirty="0"/>
                  <a:t>에 대해 </a:t>
                </a:r>
                <a:r>
                  <a:rPr lang="en-US" altLang="ko-KR" sz="2400" b="1" dirty="0"/>
                  <a:t>T</a:t>
                </a:r>
                <a:r>
                  <a:rPr lang="ko-KR" altLang="en-US" sz="2400" b="1" dirty="0"/>
                  <a:t>개의 라운드 암호화 → 실제로는 불가능</a:t>
                </a:r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C35B9-9FAD-ED1B-A1D2-96AF13206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1" y="2857207"/>
                <a:ext cx="12021437" cy="3590598"/>
              </a:xfrm>
              <a:prstGeom prst="rect">
                <a:avLst/>
              </a:prstGeom>
              <a:blipFill>
                <a:blip r:embed="rId2"/>
                <a:stretch>
                  <a:fillRect l="-811" b="-3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EFC079D-F5F7-AB3E-8FD4-892D6263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78" y="1449705"/>
            <a:ext cx="6822582" cy="11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4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B2FEF-5258-EF4C-56E3-BFD41A767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5E71-F21C-6F2D-062B-BFE15F2E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b="1" dirty="0"/>
              <a:t>Nyberg linear hull theorem(</a:t>
            </a:r>
            <a:r>
              <a:rPr lang="ko-KR" altLang="en-US" b="1" dirty="0"/>
              <a:t>선형 선체 정리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6D277-D2B3-2B9F-B905-0902EEDF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35CFA-AAC4-9F30-3AEB-2B7F4F39B2CF}"/>
              </a:ext>
            </a:extLst>
          </p:cNvPr>
          <p:cNvSpPr txBox="1"/>
          <p:nvPr/>
        </p:nvSpPr>
        <p:spPr>
          <a:xfrm>
            <a:off x="170549" y="3083672"/>
            <a:ext cx="12021437" cy="297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ALH(Approximate Linear Hull, </a:t>
            </a:r>
            <a:r>
              <a:rPr lang="ko-KR" altLang="en-US" sz="2400" b="1" dirty="0"/>
              <a:t>근사 선형 선체</a:t>
            </a:r>
            <a:r>
              <a:rPr lang="en-US" altLang="ko-KR" sz="24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: </a:t>
            </a:r>
            <a:r>
              <a:rPr lang="ko-KR" altLang="en-US" sz="2400" b="1" dirty="0"/>
              <a:t>입력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와 출력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를 연결하는 가능한 모든 선형 특성</a:t>
            </a:r>
            <a:r>
              <a:rPr lang="en-US" altLang="ko-KR" sz="2400" b="1" dirty="0"/>
              <a:t>(linear </a:t>
            </a:r>
            <a:r>
              <a:rPr lang="en-US" altLang="ko-KR" sz="2400" b="1" dirty="0" err="1"/>
              <a:t>characheristics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집합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ELCP(</a:t>
            </a:r>
            <a:r>
              <a:rPr lang="el-GR" altLang="ko-KR" sz="2400" b="1" dirty="0"/>
              <a:t>Ω</a:t>
            </a:r>
            <a:r>
              <a:rPr lang="en-US" altLang="ko-KR" sz="2400" b="1" dirty="0"/>
              <a:t>) </a:t>
            </a:r>
            <a:br>
              <a:rPr lang="en-US" altLang="ko-KR" sz="2400" b="1" dirty="0"/>
            </a:br>
            <a:r>
              <a:rPr lang="en-US" altLang="ko-KR" sz="2400" b="1" dirty="0"/>
              <a:t>: </a:t>
            </a:r>
            <a:r>
              <a:rPr lang="ko-KR" altLang="en-US" sz="2400" b="1" dirty="0"/>
              <a:t>특성 </a:t>
            </a:r>
            <a:r>
              <a:rPr lang="el-GR" altLang="ko-KR" sz="2400" b="1" dirty="0"/>
              <a:t>Ω</a:t>
            </a:r>
            <a:r>
              <a:rPr lang="ko-KR" altLang="en-US" sz="2400" b="1" dirty="0" err="1"/>
              <a:t>에</a:t>
            </a:r>
            <a:r>
              <a:rPr lang="ko-KR" altLang="en-US" sz="2400" b="1" dirty="0"/>
              <a:t> 대한 </a:t>
            </a:r>
            <a:r>
              <a:rPr lang="en-US" altLang="ko-KR" sz="2400" b="1" dirty="0"/>
              <a:t>Expected Linear Characteristic Probability (</a:t>
            </a:r>
            <a:r>
              <a:rPr lang="ko-KR" altLang="en-US" sz="2400" b="1" dirty="0"/>
              <a:t>기대 선형 특성 확률</a:t>
            </a:r>
            <a:r>
              <a:rPr lang="en-US" altLang="ko-KR" sz="2400" b="1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2F5170-F92A-EABD-F7B6-61330398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346" y="1791302"/>
            <a:ext cx="6555841" cy="1292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17AA0-6D24-DE01-3281-7B2BCE004A10}"/>
              </a:ext>
            </a:extLst>
          </p:cNvPr>
          <p:cNvSpPr txBox="1"/>
          <p:nvPr/>
        </p:nvSpPr>
        <p:spPr>
          <a:xfrm>
            <a:off x="170549" y="863604"/>
            <a:ext cx="12021437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전체 경우 직접 계산</a:t>
            </a:r>
            <a:r>
              <a:rPr lang="en-US" altLang="ko-KR" sz="2400" b="1" dirty="0"/>
              <a:t>X → </a:t>
            </a:r>
            <a:r>
              <a:rPr lang="ko-KR" altLang="en-US" sz="2400" b="1" dirty="0"/>
              <a:t>일부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중요한 패턴</a:t>
            </a:r>
            <a:r>
              <a:rPr lang="en-US" altLang="ko-KR" sz="2400" b="1" dirty="0"/>
              <a:t>(</a:t>
            </a:r>
            <a:r>
              <a:rPr lang="el-GR" altLang="ko-KR" sz="2400" b="1" dirty="0"/>
              <a:t>Ω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만 계산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8901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3" y="1162195"/>
            <a:ext cx="9967793" cy="219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KMT1, KMT2 </a:t>
            </a:r>
            <a:r>
              <a:rPr lang="ko-KR" altLang="en-US" sz="2400" b="1" dirty="0"/>
              <a:t>알고리즘 분석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AES-128 </a:t>
            </a:r>
            <a:r>
              <a:rPr lang="ko-KR" altLang="en-US" sz="2400" b="1" dirty="0"/>
              <a:t>적용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MEDP(Maximum Expected Differential Probability) </a:t>
            </a:r>
            <a:r>
              <a:rPr lang="ko-KR" altLang="en-US" sz="2400" b="1" dirty="0"/>
              <a:t>계산 방식 분석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32633</TotalTime>
  <Words>321</Words>
  <Application>Microsoft Office PowerPoint</Application>
  <PresentationFormat>와이드스크린</PresentationFormat>
  <Paragraphs>38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Wingdings</vt:lpstr>
      <vt:lpstr>Office 테마</vt:lpstr>
      <vt:lpstr>Complexity of Linear Cryptanalysis Keliher, L. T. (2003). Linear cryptanalysis of substitution-permutation networks</vt:lpstr>
      <vt:lpstr>Linear Cryptanalysis</vt:lpstr>
      <vt:lpstr>MALHP(Maximum Average Linear Hull Probability)</vt:lpstr>
      <vt:lpstr>MALHP(Maximum Average Linear Hull Probability)</vt:lpstr>
      <vt:lpstr>Nyberg linear hull theorem(선형 선체 정리)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1266</cp:revision>
  <dcterms:created xsi:type="dcterms:W3CDTF">2023-03-06T16:32:37Z</dcterms:created>
  <dcterms:modified xsi:type="dcterms:W3CDTF">2025-02-04T05:48:44Z</dcterms:modified>
</cp:coreProperties>
</file>