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0" r:id="rId1"/>
  </p:sldMasterIdLst>
  <p:notesMasterIdLst>
    <p:notesMasterId r:id="rId2"/>
  </p:notesMasterIdLst>
  <p:sldIdLst>
    <p:sldId id="256" r:id="rId3"/>
    <p:sldId id="264" r:id="rId4"/>
    <p:sldId id="267" r:id="rId5"/>
    <p:sldId id="257" r:id="rId6"/>
    <p:sldId id="273" r:id="rId7"/>
    <p:sldId id="274" r:id="rId8"/>
    <p:sldId id="268" r:id="rId9"/>
    <p:sldId id="269" r:id="rId10"/>
    <p:sldId id="270" r:id="rId11"/>
    <p:sldId id="275" r:id="rId12"/>
    <p:sldId id="272" r:id="rId13"/>
    <p:sldId id="276" r:id="rId14"/>
    <p:sldId id="280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234" autoAdjust="0"/>
    <p:restoredTop sz="97468" autoAdjust="0"/>
  </p:normalViewPr>
  <p:slideViewPr>
    <p:cSldViewPr snapToGrid="0">
      <p:cViewPr>
        <p:scale>
          <a:sx n="60" d="100"/>
          <a:sy n="60" d="100"/>
        </p:scale>
        <p:origin x="89" y="254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 latinLnBrk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0F939A6-D8A1-4A3E-B1AF-CF6B86DE165A}" type="datetime1">
              <a:rPr lang="ko-KR" altLang="en-US"/>
              <a:pPr lvl="0">
                <a:defRPr/>
              </a:pPr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 latinLnBrk="1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 latinLnBrk="1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3032124-6EC6-43C3-BD2F-F4850F49A65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ko-KR" altLang="en-US" b="1">
                <a:solidFill>
                  <a:srgbClr val="002c62"/>
                </a:solidFill>
              </a:rPr>
              <a:t>홍익대학교 자율전공학부</a:t>
            </a:r>
            <a:r>
              <a:rPr lang="en-US" altLang="ko-KR" b="1">
                <a:solidFill>
                  <a:srgbClr val="002c62"/>
                </a:solidFill>
              </a:rPr>
              <a:t>(</a:t>
            </a:r>
            <a:r>
              <a:rPr lang="ko-KR" altLang="en-US" b="1">
                <a:solidFill>
                  <a:srgbClr val="002c62"/>
                </a:solidFill>
              </a:rPr>
              <a:t>컴퓨터전공</a:t>
            </a:r>
            <a:r>
              <a:rPr lang="en-US" altLang="ko-KR" b="1">
                <a:solidFill>
                  <a:srgbClr val="002c62"/>
                </a:solidFill>
              </a:rPr>
              <a:t>)</a:t>
            </a:r>
            <a:endParaRPr lang="en-US" altLang="ko-KR" b="1">
              <a:solidFill>
                <a:srgbClr val="002c62"/>
              </a:solidFill>
            </a:endParaRPr>
          </a:p>
          <a:p>
            <a:pPr algn="r">
              <a:defRPr/>
            </a:pPr>
            <a:r>
              <a:rPr lang="en-US" altLang="ko-KR" b="1">
                <a:solidFill>
                  <a:srgbClr val="002c62"/>
                </a:solidFill>
              </a:rPr>
              <a:t>B835298 </a:t>
            </a:r>
            <a:r>
              <a:rPr lang="ko-KR" altLang="en-US" b="1">
                <a:solidFill>
                  <a:srgbClr val="002c62"/>
                </a:solidFill>
              </a:rPr>
              <a:t>이수학</a:t>
            </a:r>
            <a:endParaRPr lang="ko-KR" altLang="en-US" b="1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xmlns:mc="http://schemas.openxmlformats.org/markup-compatibility/2006" xmlns:hp="http://schemas.haansoft.com/office/presentation/8.0" lang="en-US" altLang="ko-KR" sz="4400" b="1" mc:Ignorable="hp" hp:hslEmbossed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40"/>
                    </a:srgbClr>
                  </a:outerShdw>
                </a:effectLst>
              </a:rPr>
              <a:t>Linear Cryptanalysis</a:t>
            </a:r>
            <a:endParaRPr xmlns:mc="http://schemas.openxmlformats.org/markup-compatibility/2006" xmlns:hp="http://schemas.haansoft.com/office/presentation/8.0" lang="en-US" altLang="ko-KR" sz="4400" b="1" mc:Ignorable="hp" hp:hslEmbossed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35029" y="6361569"/>
            <a:ext cx="793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2c62"/>
                </a:solidFill>
              </a:rPr>
              <a:t>Source: </a:t>
            </a:r>
            <a:r>
              <a:rPr lang="en-US" altLang="ko-KR">
                <a:solidFill>
                  <a:srgbClr val="002c62"/>
                </a:solidFill>
              </a:rPr>
              <a:t>Howard M. Heys, A Tutorial on Linear and Differential Cryptanalysis</a:t>
            </a:r>
            <a:endParaRPr lang="en-US" altLang="ko-KR">
              <a:solidFill>
                <a:srgbClr val="002c62"/>
              </a:solidFill>
            </a:endParaRPr>
          </a:p>
        </p:txBody>
      </p:sp>
      <p:sp>
        <p:nvSpPr>
          <p:cNvPr id="1029" name="부제목 2"/>
          <p:cNvSpPr txBox="1"/>
          <p:nvPr/>
        </p:nvSpPr>
        <p:spPr>
          <a:xfrm>
            <a:off x="10409737" y="1774317"/>
            <a:ext cx="3659776" cy="4036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algn="l">
              <a:defRPr/>
            </a:pPr>
            <a:r>
              <a:rPr lang="en-US" altLang="ko-KR" sz="1600" b="1">
                <a:solidFill>
                  <a:srgbClr val="002c62"/>
                </a:solidFill>
              </a:rPr>
              <a:t>2024</a:t>
            </a:r>
            <a:r>
              <a:rPr lang="ko-KR" altLang="en-US" sz="1600" b="1">
                <a:solidFill>
                  <a:srgbClr val="002c62"/>
                </a:solidFill>
              </a:rPr>
              <a:t>년 </a:t>
            </a:r>
            <a:r>
              <a:rPr lang="en-US" altLang="ko-KR" sz="1600" b="1">
                <a:solidFill>
                  <a:srgbClr val="002c62"/>
                </a:solidFill>
              </a:rPr>
              <a:t>8</a:t>
            </a:r>
            <a:r>
              <a:rPr lang="ko-KR" altLang="en-US" sz="1600" b="1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19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ko-KR" altLang="en-US" sz="1600" b="1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Linear Cryptanalysis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8" name=""/>
          <p:cNvSpPr txBox="1"/>
          <p:nvPr/>
        </p:nvSpPr>
        <p:spPr>
          <a:xfrm>
            <a:off x="676274" y="1847850"/>
            <a:ext cx="9563101" cy="1455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Input X = [                               ]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Output Y = [			]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49" y="1229590"/>
            <a:ext cx="7550728" cy="416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S-box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의 선형 취약성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"/>
              <p:cNvSpPr/>
              <p:nvPr/>
            </p:nvSpPr>
            <p:spPr>
              <a:xfrm>
                <a:off x="1884589" y="1843087"/>
                <a:ext cx="1752600" cy="5810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 xml:space="preserve">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 xml:space="preserve">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 xml:space="preserve">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b>
                          <m:eqArr>
                            <m:eqArr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4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1" name=""/>
              <p:cNvSpPr txBox="1"/>
              <p:nvPr/>
            </p:nvSpPr>
            <p:spPr>
              <a:xfrm>
                <a:off x="1884589" y="1843087"/>
                <a:ext cx="1752600" cy="5810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"/>
              <p:cNvSpPr/>
              <p:nvPr/>
            </p:nvSpPr>
            <p:spPr>
              <a:xfrm>
                <a:off x="2273753" y="2400980"/>
                <a:ext cx="1714500" cy="5810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𝑌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 xml:space="preserve">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𝑌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 xml:space="preserve">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𝑌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 xml:space="preserve">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𝑌</m:t>
                          </m:r>
                        </m:e>
                        <m:sub>
                          <m:eqArr>
                            <m:eqArr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4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2" name=""/>
              <p:cNvSpPr txBox="1"/>
              <p:nvPr/>
            </p:nvSpPr>
            <p:spPr>
              <a:xfrm>
                <a:off x="2273753" y="2400980"/>
                <a:ext cx="1714500" cy="581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5999" y="1301398"/>
            <a:ext cx="2435482" cy="2524477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65077" y="3479778"/>
            <a:ext cx="3637705" cy="44771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07944" y="3959197"/>
            <a:ext cx="3245951" cy="587629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93715" y="4608486"/>
            <a:ext cx="1971133" cy="530167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23728" y="5248252"/>
            <a:ext cx="2549772" cy="520921"/>
          </a:xfrm>
          <a:prstGeom prst="rect">
            <a:avLst/>
          </a:prstGeom>
        </p:spPr>
      </p:pic>
      <p:sp>
        <p:nvSpPr>
          <p:cNvPr id="18" name=""/>
          <p:cNvSpPr txBox="1"/>
          <p:nvPr/>
        </p:nvSpPr>
        <p:spPr>
          <a:xfrm>
            <a:off x="669925" y="3467100"/>
            <a:ext cx="9563101" cy="3663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Ex)					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선형 표현식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4727571" y="3984625"/>
            <a:ext cx="5213353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16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 중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 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⇒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확률 편향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1/4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4832346" y="4629150"/>
            <a:ext cx="5213353" cy="3632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확률 편향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4810122" y="5226049"/>
            <a:ext cx="5213353" cy="3632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확률 편향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-3/8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5875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Linear Cryptanalysis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0850" y="1152173"/>
            <a:ext cx="8632123" cy="5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6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Linear Cryptanalysis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8459" y="933012"/>
            <a:ext cx="8433806" cy="57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8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Linear Cryptanalysis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8" name=""/>
          <p:cNvSpPr txBox="1"/>
          <p:nvPr/>
        </p:nvSpPr>
        <p:spPr>
          <a:xfrm>
            <a:off x="676274" y="1847850"/>
            <a:ext cx="9563101" cy="6362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round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의 암호에서 충분히 큰 선형 확률 편향을 가진 것을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R-1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라운드 선형 근사 발견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⇒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마지막 서브키 비트를 복구하여 암호 공격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476249" y="1229590"/>
            <a:ext cx="7550728" cy="416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Bit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추출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69925" y="2724150"/>
            <a:ext cx="10563226" cy="31032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Ex)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총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라운드 암호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라운드에 선형 근사를 사용 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	      에서 비트 추출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Target Partial Subkey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마지막 서브키에서 복구할 비트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모든 알려진 평문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암호문 샘플에 대해서 수행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target partial subkey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의 각 값에 대해 카운트 유지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샘플 수의 절반에서 가장 많이 벗어난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count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를 가진다면 올바른 부분의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subkey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를 내포하고 있을 것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"/>
              <p:cNvSpPr/>
              <p:nvPr/>
            </p:nvSpPr>
            <p:spPr>
              <a:xfrm>
                <a:off x="6096000" y="2668588"/>
                <a:ext cx="53340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𝐾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23" name=""/>
              <p:cNvSpPr txBox="1"/>
              <p:nvPr/>
            </p:nvSpPr>
            <p:spPr>
              <a:xfrm>
                <a:off x="6096000" y="2668588"/>
                <a:ext cx="533400" cy="4000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</p:spTree>
    <p:extLst>
      <p:ext uri="{BB962C8B-B14F-4D97-AF65-F5344CB8AC3E}">
        <p14:creationId xmlns:p14="http://schemas.microsoft.com/office/powerpoint/2010/main" val="94784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Linear Cryptanalysis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895" y="1081680"/>
            <a:ext cx="8752959" cy="469464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844550" y="6130290"/>
            <a:ext cx="9563101" cy="3638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partial subkey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로 유추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260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6792"/>
          </a:xfrm>
        </p:spPr>
        <p:txBody>
          <a:bodyPr/>
          <a:p>
            <a:pPr>
              <a:defRPr/>
            </a:pPr>
            <a:r>
              <a:rPr lang="en-US" altLang="ko-KR"/>
              <a:t>SPN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Linear</a:t>
            </a:r>
            <a:r>
              <a:rPr lang="ko-KR" altLang="en-US"/>
              <a:t> </a:t>
            </a:r>
            <a:r>
              <a:rPr lang="en-US" altLang="ko-KR"/>
              <a:t>Cryptanalysis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78736E57-F90E-408A-B1D8-FC5493EAAE16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23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SPN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8" name=""/>
          <p:cNvSpPr txBox="1"/>
          <p:nvPr/>
        </p:nvSpPr>
        <p:spPr>
          <a:xfrm>
            <a:off x="476249" y="1229590"/>
            <a:ext cx="7550728" cy="4163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 b="1"/>
              <a:t>SPN(Substitution-Permutation Network) Cipher</a:t>
            </a:r>
            <a:endParaRPr lang="en-US" altLang="ko-KR" sz="2200" b="1"/>
          </a:p>
        </p:txBody>
      </p:sp>
      <p:sp>
        <p:nvSpPr>
          <p:cNvPr id="9" name=""/>
          <p:cNvSpPr txBox="1"/>
          <p:nvPr/>
        </p:nvSpPr>
        <p:spPr>
          <a:xfrm>
            <a:off x="857250" y="1905000"/>
            <a:ext cx="9265225" cy="2007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Substitution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2. Transposition of bits (Permutation of bit position)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 Key Mixing</a:t>
            </a:r>
            <a:r>
              <a:rPr lang="ko-KR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28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SPN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08657" y="1914313"/>
            <a:ext cx="2829319" cy="302937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76249" y="1229590"/>
            <a:ext cx="7550728" cy="416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Substitution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49432" y="1939636"/>
            <a:ext cx="7741226" cy="201133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비트 블록을 받아 고정된 매핑 기반으로 다른 블록으로 치환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Output bit</a:t>
            </a:r>
            <a:r>
              <a:rPr lang="ko-KR" altLang="en-US"/>
              <a:t>는 </a:t>
            </a:r>
            <a:r>
              <a:rPr lang="en-US" altLang="ko-KR"/>
              <a:t>Input bit</a:t>
            </a:r>
            <a:r>
              <a:rPr lang="ko-KR" altLang="en-US"/>
              <a:t>의 선형 연산으로 나타낼 수 없음</a:t>
            </a:r>
            <a:r>
              <a:rPr lang="en-US" altLang="ko-KR"/>
              <a:t>(</a:t>
            </a:r>
            <a:r>
              <a:rPr lang="ko-KR" altLang="en-US"/>
              <a:t>비선형 매핑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-&gt;</a:t>
            </a:r>
            <a:r>
              <a:rPr lang="ko-KR" altLang="en-US"/>
              <a:t> 선형 함수로 근사화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SPN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6" name=""/>
          <p:cNvSpPr txBox="1"/>
          <p:nvPr/>
        </p:nvSpPr>
        <p:spPr>
          <a:xfrm>
            <a:off x="476249" y="1229590"/>
            <a:ext cx="7550728" cy="416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Permutation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649432" y="1939636"/>
            <a:ext cx="7741226" cy="9064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Transposition of Bits </a:t>
            </a:r>
            <a:r>
              <a:rPr lang="ko-KR" altLang="en-US"/>
              <a:t>혹은 </a:t>
            </a:r>
            <a:r>
              <a:rPr lang="en-US" altLang="ko-KR"/>
              <a:t>Permutation of bit positions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19133" y="813743"/>
            <a:ext cx="4753638" cy="3048425"/>
          </a:xfrm>
          <a:prstGeom prst="rect">
            <a:avLst/>
          </a:prstGeom>
        </p:spPr>
      </p:pic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240470" y="4148665"/>
          <a:ext cx="11609994" cy="12877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45498"/>
                <a:gridCol w="596175"/>
                <a:gridCol w="648129"/>
                <a:gridCol w="648130"/>
                <a:gridCol w="682766"/>
                <a:gridCol w="665448"/>
                <a:gridCol w="682766"/>
                <a:gridCol w="682766"/>
                <a:gridCol w="648130"/>
                <a:gridCol w="630811"/>
                <a:gridCol w="682766"/>
                <a:gridCol w="682766"/>
                <a:gridCol w="682766"/>
                <a:gridCol w="682766"/>
                <a:gridCol w="682766"/>
                <a:gridCol w="682766"/>
                <a:gridCol w="682766"/>
              </a:tblGrid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297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SPN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6" name=""/>
          <p:cNvSpPr txBox="1"/>
          <p:nvPr/>
        </p:nvSpPr>
        <p:spPr>
          <a:xfrm>
            <a:off x="476249" y="1229590"/>
            <a:ext cx="7550728" cy="416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Key-Mixing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8500" y="199159"/>
            <a:ext cx="7979412" cy="64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2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Linear Cryptanalysis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6" name=""/>
          <p:cNvSpPr txBox="1"/>
          <p:nvPr/>
        </p:nvSpPr>
        <p:spPr>
          <a:xfrm>
            <a:off x="632113" y="1385453"/>
            <a:ext cx="10564091" cy="33846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평문 비트</a:t>
            </a:r>
            <a:r>
              <a:rPr lang="en-US" altLang="ko-KR"/>
              <a:t>,</a:t>
            </a:r>
            <a:r>
              <a:rPr lang="ko-KR" altLang="en-US"/>
              <a:t> 암호문 비트</a:t>
            </a:r>
            <a:r>
              <a:rPr lang="en-US" altLang="ko-KR"/>
              <a:t>,</a:t>
            </a:r>
            <a:r>
              <a:rPr lang="ko-KR" altLang="en-US"/>
              <a:t> 서브키 비트를 포함하는 선형 표현의 높은 확률 발생을 이용해서 공격 시도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암호의 일부 연산을 선형으로 근사</a:t>
            </a:r>
            <a:r>
              <a:rPr lang="en-US" altLang="ko-KR"/>
              <a:t>(</a:t>
            </a:r>
            <a:r>
              <a:rPr lang="ko-KR" altLang="en-US"/>
              <a:t>선형성 </a:t>
            </a:r>
            <a:r>
              <a:rPr lang="en-US" altLang="ko-KR"/>
              <a:t>=</a:t>
            </a:r>
            <a:r>
              <a:rPr lang="ko-KR" altLang="en-US"/>
              <a:t> </a:t>
            </a:r>
            <a:r>
              <a:rPr lang="en-US" altLang="ko-KR"/>
              <a:t>⊕)</a:t>
            </a:r>
            <a:endParaRPr lang="en-US" altLang="ko-KR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전제 </a:t>
            </a:r>
            <a:r>
              <a:rPr lang="en-US" altLang="ko-KR"/>
              <a:t>:</a:t>
            </a:r>
            <a:r>
              <a:rPr lang="ko-KR" altLang="en-US"/>
              <a:t> 선택된 평문의 집합과 그에 해당하는 암호문에 대한 정보를 가지고 있음</a:t>
            </a:r>
            <a:r>
              <a:rPr lang="en-US" altLang="ko-KR"/>
              <a:t>(</a:t>
            </a:r>
            <a:r>
              <a:rPr lang="ko-KR" altLang="en-US"/>
              <a:t>선택</a:t>
            </a:r>
            <a:r>
              <a:rPr lang="en-US" altLang="ko-KR"/>
              <a:t>X)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139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Linear Cryptanalysis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1162" y="1287576"/>
            <a:ext cx="9470128" cy="68066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1019175" y="2533650"/>
            <a:ext cx="9563100" cy="1179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- u</a:t>
            </a:r>
            <a:r>
              <a:rPr lang="ko-KR" altLang="en-US"/>
              <a:t>개의 </a:t>
            </a:r>
            <a:r>
              <a:rPr lang="en-US" altLang="ko-KR"/>
              <a:t>input bits, X = [X1, X2, ...] </a:t>
            </a:r>
            <a:r>
              <a:rPr lang="ko-KR" altLang="en-US"/>
              <a:t>의 </a:t>
            </a:r>
            <a:r>
              <a:rPr lang="en-US" altLang="ko-KR"/>
              <a:t>i</a:t>
            </a:r>
            <a:r>
              <a:rPr lang="ko-KR" altLang="en-US"/>
              <a:t> 번째 </a:t>
            </a:r>
            <a:r>
              <a:rPr lang="en-US" altLang="ko-KR"/>
              <a:t>bit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v</a:t>
            </a:r>
            <a:r>
              <a:rPr lang="ko-KR" altLang="en-US"/>
              <a:t>개의 </a:t>
            </a:r>
            <a:r>
              <a:rPr lang="en-US" altLang="ko-KR"/>
              <a:t>output bits, Y=  [Y1, Y2, ...]</a:t>
            </a:r>
            <a:r>
              <a:rPr lang="ko-KR" altLang="en-US"/>
              <a:t> 의 </a:t>
            </a:r>
            <a:r>
              <a:rPr lang="en-US" altLang="ko-KR"/>
              <a:t>j</a:t>
            </a:r>
            <a:r>
              <a:rPr lang="ko-KR" altLang="en-US"/>
              <a:t> 번째 </a:t>
            </a:r>
            <a:r>
              <a:rPr lang="en-US" altLang="ko-KR"/>
              <a:t>bit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1095375" y="4267200"/>
            <a:ext cx="9563101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u + v bits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 대해 무작위로 값 선택 후 방정식에 대입할 경우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표현식이 성립할 확률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"/>
              <p:cNvSpPr/>
              <p:nvPr/>
            </p:nvSpPr>
            <p:spPr>
              <a:xfrm>
                <a:off x="9648824" y="4129087"/>
                <a:ext cx="514350" cy="9620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</m:f>
                      <m:eqArr>
                        <m:eqArr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eqArr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e/>
                      </m:eqArr>
                    </m:oMath>
                  </m:oMathPara>
                </a14:m>
              </a:p>
            </p:txBody>
          </p:sp>
        </mc:Choice>
        <mc:Fallback>
          <p:sp>
            <p:nvSpPr>
              <p:cNvPr id="8" name=""/>
              <p:cNvSpPr txBox="1"/>
              <p:nvPr/>
            </p:nvSpPr>
            <p:spPr>
              <a:xfrm>
                <a:off x="9648824" y="4129087"/>
                <a:ext cx="514350" cy="9620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"/>
              <p:cNvSpPr/>
              <p:nvPr/>
            </p:nvSpPr>
            <p:spPr>
              <a:xfrm>
                <a:off x="1114422" y="4891087"/>
                <a:ext cx="514350" cy="9620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</m:f>
                      <m:eqArr>
                        <m:eqArr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eqArr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e>
                        <m:e/>
                      </m:eqArr>
                    </m:oMath>
                  </m:oMathPara>
                </a14:m>
              </a:p>
            </p:txBody>
          </p:sp>
        </mc:Choice>
        <mc:Fallback>
          <p:sp>
            <p:nvSpPr>
              <p:cNvPr id="9" name=""/>
              <p:cNvSpPr txBox="1"/>
              <p:nvPr/>
            </p:nvSpPr>
            <p:spPr>
              <a:xfrm>
                <a:off x="1114422" y="4891087"/>
                <a:ext cx="514350" cy="9620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0" name=""/>
          <p:cNvSpPr txBox="1"/>
          <p:nvPr/>
        </p:nvSpPr>
        <p:spPr>
          <a:xfrm>
            <a:off x="1609724" y="5086350"/>
            <a:ext cx="9563101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에서 벗어나는 정도인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Bias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Linear  Cryptanalysis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 이용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⇒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Linear Probability Bias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93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Linear Cryptanalysis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5" name=""/>
          <p:cNvSpPr txBox="1"/>
          <p:nvPr/>
        </p:nvSpPr>
        <p:spPr>
          <a:xfrm>
            <a:off x="476249" y="1229590"/>
            <a:ext cx="7550728" cy="416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Pilling-Up Lemma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7556" y="2014417"/>
            <a:ext cx="3734187" cy="231468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51801" y="4551695"/>
            <a:ext cx="6615548" cy="181110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428625" y="1695450"/>
            <a:ext cx="9563101" cy="360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독립적인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Random Binary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변수 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"/>
              <p:cNvSpPr/>
              <p:nvPr/>
            </p:nvSpPr>
            <p:spPr>
              <a:xfrm>
                <a:off x="3590925" y="1700212"/>
                <a:ext cx="590550" cy="5810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b>
                          <m:eqArr>
                            <m:eqArr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e>
                            <m:e/>
                          </m:eqAr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9" name=""/>
              <p:cNvSpPr txBox="1"/>
              <p:nvPr/>
            </p:nvSpPr>
            <p:spPr>
              <a:xfrm>
                <a:off x="3590925" y="1700212"/>
                <a:ext cx="590550" cy="5810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  <p:extLst>
      <p:ext uri="{BB962C8B-B14F-4D97-AF65-F5344CB8AC3E}">
        <p14:creationId xmlns:p14="http://schemas.microsoft.com/office/powerpoint/2010/main" val="70181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296</ep:Words>
  <ep:PresentationFormat>와이드스크린</ep:PresentationFormat>
  <ep:Paragraphs>103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Linear Cryptanalysis</vt:lpstr>
      <vt:lpstr>목차</vt:lpstr>
      <vt:lpstr>SPN</vt:lpstr>
      <vt:lpstr>SPN</vt:lpstr>
      <vt:lpstr>SPN</vt:lpstr>
      <vt:lpstr>SPN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2023-03-06T16:32:37.000</dcterms:created>
  <dc:creator>konwoo</dc:creator>
  <cp:lastModifiedBy>shsh7</cp:lastModifiedBy>
  <dcterms:modified xsi:type="dcterms:W3CDTF">2024-08-18T22:21:20.539</dcterms:modified>
  <cp:revision>1200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