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13"/>
  </p:notesMasterIdLst>
  <p:sldIdLst>
    <p:sldId id="256" r:id="rId2"/>
    <p:sldId id="719" r:id="rId3"/>
    <p:sldId id="733" r:id="rId4"/>
    <p:sldId id="725" r:id="rId5"/>
    <p:sldId id="726" r:id="rId6"/>
    <p:sldId id="727" r:id="rId7"/>
    <p:sldId id="728" r:id="rId8"/>
    <p:sldId id="729" r:id="rId9"/>
    <p:sldId id="730" r:id="rId10"/>
    <p:sldId id="731" r:id="rId11"/>
    <p:sldId id="691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2C62"/>
    <a:srgbClr val="CC99FF"/>
    <a:srgbClr val="2156A4"/>
    <a:srgbClr val="336699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906" autoAdjust="0"/>
    <p:restoredTop sz="93848" autoAdjust="0"/>
  </p:normalViewPr>
  <p:slideViewPr>
    <p:cSldViewPr snapToGrid="0">
      <p:cViewPr varScale="1">
        <p:scale>
          <a:sx n="84" d="100"/>
          <a:sy n="84" d="100"/>
        </p:scale>
        <p:origin x="108" y="16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032124-6EC6-43C3-BD2F-F4850F49A65E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74135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2025-02-04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/>
          </a:bodyPr>
          <a:lstStyle/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Su-Hak Lee, </a:t>
            </a:r>
            <a:r>
              <a:rPr lang="en-US" altLang="ko-KR" b="1" dirty="0" err="1">
                <a:solidFill>
                  <a:srgbClr val="002C62"/>
                </a:solidFill>
              </a:rPr>
              <a:t>Hee</a:t>
            </a:r>
            <a:r>
              <a:rPr lang="en-US" altLang="ko-KR" b="1" dirty="0">
                <a:solidFill>
                  <a:srgbClr val="002C62"/>
                </a:solidFill>
              </a:rPr>
              <a:t>-Ju Yeo</a:t>
            </a:r>
          </a:p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757" y="2320752"/>
            <a:ext cx="11135699" cy="1604508"/>
          </a:xfrm>
        </p:spPr>
        <p:txBody>
          <a:bodyPr>
            <a:norm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Complexity of</a:t>
            </a:r>
            <a:r>
              <a:rPr lang="ko-KR" altLang="en-US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Linear Cryptanalysis</a:t>
            </a:r>
            <a:b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altLang="ko-KR" sz="180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Keliher, L. T. (2003). </a:t>
            </a:r>
            <a:r>
              <a:rPr lang="en-US" altLang="ko-KR" sz="180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Linear cryptanalysis of substitution-permutation networks</a:t>
            </a:r>
            <a:endParaRPr lang="ko-KR" altLang="en-US" sz="16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854119" y="1666695"/>
            <a:ext cx="2040337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2025</a:t>
            </a:r>
            <a:r>
              <a:rPr lang="ko-KR" altLang="en-US" b="1" dirty="0">
                <a:solidFill>
                  <a:srgbClr val="002C62"/>
                </a:solidFill>
              </a:rPr>
              <a:t>년 </a:t>
            </a:r>
            <a:r>
              <a:rPr lang="en-US" altLang="ko-KR" b="1" dirty="0">
                <a:solidFill>
                  <a:srgbClr val="002C62"/>
                </a:solidFill>
              </a:rPr>
              <a:t>02</a:t>
            </a:r>
            <a:r>
              <a:rPr lang="ko-KR" altLang="en-US" b="1" dirty="0">
                <a:solidFill>
                  <a:srgbClr val="002C62"/>
                </a:solidFill>
              </a:rPr>
              <a:t>월 </a:t>
            </a:r>
            <a:r>
              <a:rPr lang="en-US" altLang="ko-KR" b="1" dirty="0">
                <a:solidFill>
                  <a:srgbClr val="002C62"/>
                </a:solidFill>
              </a:rPr>
              <a:t>04</a:t>
            </a:r>
            <a:r>
              <a:rPr lang="ko-KR" altLang="en-US" b="1" dirty="0">
                <a:solidFill>
                  <a:srgbClr val="002C62"/>
                </a:solidFill>
              </a:rPr>
              <a:t>일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ADCDDA-4D7A-2CFD-C4E6-364EB6359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11BEE6-E6A9-AD48-3FDD-E098F0CCE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KMT1 </a:t>
            </a:r>
            <a:r>
              <a:rPr lang="ko-KR" altLang="en-US" dirty="0"/>
              <a:t>및 </a:t>
            </a:r>
            <a:r>
              <a:rPr lang="en-US" altLang="ko-KR" dirty="0"/>
              <a:t>KMT2 </a:t>
            </a:r>
            <a:r>
              <a:rPr lang="ko-KR" altLang="en-US" dirty="0"/>
              <a:t>알고리즘 개념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073651-66F6-2175-7E03-FA9C31C21F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10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F85CD0-60B7-E2F2-6DFF-C5004A92B5E4}"/>
                  </a:ext>
                </a:extLst>
              </p:cNvPr>
              <p:cNvSpPr txBox="1"/>
              <p:nvPr/>
            </p:nvSpPr>
            <p:spPr>
              <a:xfrm>
                <a:off x="364873" y="3157144"/>
                <a:ext cx="12021437" cy="22098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/>
                  <a:t>약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p>
                    </m:sSup>
                  </m:oMath>
                </a14:m>
                <a:r>
                  <a:rPr lang="ko-KR" altLang="en-US" sz="2400" b="1" dirty="0"/>
                  <a:t>개의 원소에 대해 계산</a:t>
                </a:r>
                <a:endParaRPr lang="en-US" altLang="ko-KR" sz="2400" b="1" dirty="0"/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2400" b="1" dirty="0"/>
                  <a:t>AES</a:t>
                </a:r>
                <a:r>
                  <a:rPr lang="ko-KR" altLang="en-US" sz="2400" b="1" dirty="0"/>
                  <a:t>의 경우 </a:t>
                </a:r>
                <a:r>
                  <a:rPr lang="en-US" altLang="ko-KR" sz="2400" b="1" dirty="0"/>
                  <a:t>M=16</a:t>
                </a:r>
              </a:p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ko-KR" altLang="en-US" sz="2400" b="1" dirty="0"/>
                  <a:t>충분히 실현 가능한 수준</a:t>
                </a:r>
                <a:endParaRPr lang="en-US" altLang="ko-KR" sz="24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FF85CD0-60B7-E2F2-6DFF-C5004A92B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4873" y="3157144"/>
                <a:ext cx="12021437" cy="2209836"/>
              </a:xfrm>
              <a:prstGeom prst="rect">
                <a:avLst/>
              </a:prstGeom>
              <a:blipFill>
                <a:blip r:embed="rId2"/>
                <a:stretch>
                  <a:fillRect l="-710" b="-55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38F3F1E0-CA21-03B3-669B-A96FCC7DA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9942" y="1715161"/>
            <a:ext cx="6312115" cy="90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53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3B4AA0-15FE-B9A4-36FA-C18CE015F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To-Do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7463B8E-9309-96A8-7465-120A9446C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38A7CF-2BB8-1538-67F6-D35324545E75}"/>
              </a:ext>
            </a:extLst>
          </p:cNvPr>
          <p:cNvSpPr txBox="1"/>
          <p:nvPr/>
        </p:nvSpPr>
        <p:spPr>
          <a:xfrm>
            <a:off x="650043" y="1162195"/>
            <a:ext cx="9967793" cy="2193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KMT1, KMT2 </a:t>
            </a:r>
            <a:r>
              <a:rPr lang="ko-KR" altLang="en-US" sz="2400" b="1" dirty="0"/>
              <a:t>알고리즘 분석</a:t>
            </a:r>
            <a:endParaRPr lang="en-US" altLang="ko-KR" sz="2400" b="1" dirty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sz="2400" b="1" dirty="0"/>
              <a:t>AES-128 </a:t>
            </a:r>
            <a:r>
              <a:rPr lang="ko-KR" altLang="en-US" sz="2400" b="1" dirty="0"/>
              <a:t>적용</a:t>
            </a:r>
            <a:endParaRPr lang="en-US" altLang="ko-KR" sz="24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MEDP(Maximum Expected Differential Probability) </a:t>
            </a:r>
            <a:r>
              <a:rPr lang="ko-KR" altLang="en-US" sz="2400" b="1" dirty="0"/>
              <a:t>계산 방식 분석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958126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525CC9-6916-59FE-BB83-E5B8B9476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Reference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ED7B960-9EBE-700F-A676-36B3EE29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8E3B64-0B0E-3100-588B-21DD252EA2C1}"/>
              </a:ext>
            </a:extLst>
          </p:cNvPr>
          <p:cNvSpPr txBox="1"/>
          <p:nvPr/>
        </p:nvSpPr>
        <p:spPr>
          <a:xfrm>
            <a:off x="170551" y="1289983"/>
            <a:ext cx="12021437" cy="4224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defRPr/>
            </a:pPr>
            <a:r>
              <a:rPr lang="en-US" altLang="ko-KR" sz="24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Keliher, L. T. (2003). </a:t>
            </a:r>
            <a:r>
              <a:rPr lang="en-US" altLang="ko-KR" sz="2400" b="1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Linear cryptanalysis of substitution-permutation networks</a:t>
            </a:r>
            <a:r>
              <a:rPr lang="en-US" altLang="ko-KR" sz="2400" b="1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Queen's University</a:t>
            </a:r>
          </a:p>
          <a:p>
            <a:pPr>
              <a:lnSpc>
                <a:spcPct val="200000"/>
              </a:lnSpc>
              <a:defRPr/>
            </a:pPr>
            <a:endParaRPr lang="en-US" altLang="ko-KR" sz="2400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ko-KR" alt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박사 학위 논문</a:t>
            </a:r>
            <a:endParaRPr lang="en-US" altLang="ko-KR" sz="2400" b="1" dirty="0">
              <a:solidFill>
                <a:srgbClr val="222222"/>
              </a:solidFill>
              <a:latin typeface="Arial" panose="020B0604020202020204" pitchFamily="34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>
                <a:solidFill>
                  <a:srgbClr val="222222"/>
                </a:solidFill>
                <a:latin typeface="Arial" panose="020B0604020202020204" pitchFamily="34" charset="0"/>
              </a:rPr>
              <a:t>SPN </a:t>
            </a:r>
            <a:r>
              <a:rPr lang="ko-KR" alt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구조 블록 암호에 대한 </a:t>
            </a:r>
            <a:r>
              <a:rPr lang="en-US" altLang="ko-KR" sz="2400" b="1" dirty="0">
                <a:solidFill>
                  <a:srgbClr val="222222"/>
                </a:solidFill>
                <a:latin typeface="Arial" panose="020B0604020202020204" pitchFamily="34" charset="0"/>
              </a:rPr>
              <a:t>Linear Cryptanalysis</a:t>
            </a:r>
          </a:p>
          <a:p>
            <a:pPr>
              <a:lnSpc>
                <a:spcPct val="200000"/>
              </a:lnSpc>
              <a:defRPr/>
            </a:pPr>
            <a:r>
              <a:rPr lang="ko-KR" altLang="en-US" sz="2400" dirty="0"/>
              <a:t>⇒</a:t>
            </a:r>
            <a:r>
              <a:rPr lang="en-US" altLang="ko-KR" sz="2400" b="1" dirty="0">
                <a:solidFill>
                  <a:srgbClr val="222222"/>
                </a:solidFill>
                <a:latin typeface="Arial" panose="020B0604020202020204" pitchFamily="34" charset="0"/>
              </a:rPr>
              <a:t> Linear Cryptanalysis</a:t>
            </a:r>
            <a:r>
              <a:rPr lang="ko-KR" altLang="en-US" sz="2400" b="1" dirty="0">
                <a:solidFill>
                  <a:srgbClr val="222222"/>
                </a:solidFill>
                <a:latin typeface="Arial" panose="020B0604020202020204" pitchFamily="34" charset="0"/>
              </a:rPr>
              <a:t>의 복잡도 계산</a:t>
            </a:r>
            <a:endParaRPr lang="en-US" altLang="ko-KR" sz="2400" b="1" dirty="0">
              <a:solidFill>
                <a:srgbClr val="222222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744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04421F-EC45-1788-FA9F-C431D2637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5B482F-423A-1DD5-FCC5-933874E00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Linear Cryptanalysis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B366ED9-C8EB-A907-08E0-1C1D85C6A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5A71A3-561D-CA62-C755-D7AB2E9D8537}"/>
              </a:ext>
            </a:extLst>
          </p:cNvPr>
          <p:cNvSpPr txBox="1"/>
          <p:nvPr/>
        </p:nvSpPr>
        <p:spPr>
          <a:xfrm>
            <a:off x="170551" y="1289983"/>
            <a:ext cx="12021437" cy="4639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/>
              <a:t>MALHP(</a:t>
            </a:r>
            <a:r>
              <a:rPr lang="ko-KR" altLang="en-US" sz="2400" b="1" dirty="0"/>
              <a:t>최대 평균 선형 경로 확률</a:t>
            </a:r>
            <a:r>
              <a:rPr lang="en-US" altLang="ko-KR" sz="2400" b="1" dirty="0"/>
              <a:t>, Maximum Average Linear Hull Probability)</a:t>
            </a:r>
            <a:r>
              <a:rPr lang="ko-KR" altLang="en-US" sz="2400" b="1" dirty="0"/>
              <a:t>의 상한 계산</a:t>
            </a:r>
            <a:endParaRPr lang="en-US" altLang="ko-KR" sz="2400" b="1" dirty="0"/>
          </a:p>
          <a:p>
            <a:pPr>
              <a:lnSpc>
                <a:spcPct val="200000"/>
              </a:lnSpc>
              <a:defRPr/>
            </a:pP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sz="2400" b="1" dirty="0"/>
              <a:t>KMT1, KMT2 : </a:t>
            </a:r>
            <a:r>
              <a:rPr lang="ko-KR" altLang="en-US" sz="2400" b="1" dirty="0"/>
              <a:t>고정된 </a:t>
            </a:r>
            <a:r>
              <a:rPr lang="en-US" altLang="ko-KR" sz="2400" b="1" dirty="0"/>
              <a:t>S-box</a:t>
            </a:r>
            <a:r>
              <a:rPr lang="ko-KR" altLang="en-US" sz="2400" b="1" dirty="0"/>
              <a:t>를 사용하는 </a:t>
            </a:r>
            <a:r>
              <a:rPr lang="en-US" altLang="ko-KR" sz="2400" b="1" dirty="0"/>
              <a:t>SPN</a:t>
            </a:r>
            <a:r>
              <a:rPr lang="ko-KR" altLang="en-US" sz="2400" b="1" dirty="0"/>
              <a:t>에 대한 </a:t>
            </a:r>
            <a:r>
              <a:rPr lang="en-US" altLang="ko-KR" sz="2400" b="1" dirty="0"/>
              <a:t>linear cryptanalysis </a:t>
            </a:r>
            <a:r>
              <a:rPr lang="ko-KR" altLang="en-US" sz="2400" b="1" dirty="0"/>
              <a:t>보안성 평가 알고리즘</a:t>
            </a:r>
            <a:endParaRPr lang="en-US" altLang="ko-KR" sz="2400" b="1" dirty="0"/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400" b="1" dirty="0"/>
              <a:t>일반적으로 </a:t>
            </a:r>
            <a:r>
              <a:rPr lang="en-US" altLang="ko-KR" sz="2400" b="1" dirty="0"/>
              <a:t>KMT2</a:t>
            </a:r>
            <a:r>
              <a:rPr lang="ko-KR" altLang="en-US" sz="2400" b="1" dirty="0"/>
              <a:t>는 </a:t>
            </a:r>
            <a:r>
              <a:rPr lang="en-US" altLang="ko-KR" sz="2400" b="1" dirty="0"/>
              <a:t>KMT1</a:t>
            </a:r>
            <a:r>
              <a:rPr lang="ko-KR" altLang="en-US" sz="2400" b="1" dirty="0"/>
              <a:t>보다 더 타이트한 상한 제공하지만 </a:t>
            </a:r>
            <a:r>
              <a:rPr lang="ko-KR" altLang="en-US" sz="2400" b="1" dirty="0" err="1"/>
              <a:t>계산량</a:t>
            </a:r>
            <a:r>
              <a:rPr lang="ko-KR" altLang="en-US" sz="2400" b="1" dirty="0"/>
              <a:t>↑↑</a:t>
            </a:r>
            <a:endParaRPr lang="en-US" altLang="ko-KR" sz="24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ko-KR" altLang="en-US" sz="2400" b="1" dirty="0"/>
              <a:t>핵심 암호화 라운드</a:t>
            </a:r>
            <a:r>
              <a:rPr lang="en-US" altLang="ko-KR" sz="2400" b="1" dirty="0"/>
              <a:t>(core encryption rounds) </a:t>
            </a:r>
            <a:r>
              <a:rPr lang="ko-KR" altLang="en-US" sz="2400" b="1" dirty="0"/>
              <a:t>수의 함수로 상한 제공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404120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D3E28-9A94-5A50-9375-50B928308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EDC92-EE7C-F7B2-4D0F-3AF6F411C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/>
              <a:t>MALHP(Maximum Average Linear Hull Probability)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759582-3443-DA77-39FE-8432575A8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B4D875-9414-6144-3206-22D62D387DEF}"/>
              </a:ext>
            </a:extLst>
          </p:cNvPr>
          <p:cNvSpPr txBox="1"/>
          <p:nvPr/>
        </p:nvSpPr>
        <p:spPr>
          <a:xfrm>
            <a:off x="170551" y="1245822"/>
            <a:ext cx="12021437" cy="3716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선형 경로</a:t>
            </a:r>
            <a:r>
              <a:rPr lang="en-US" altLang="ko-KR" sz="2400" b="1" dirty="0"/>
              <a:t>(Linear Hull) : </a:t>
            </a:r>
            <a:r>
              <a:rPr lang="ko-KR" altLang="en-US" sz="2400" b="1" dirty="0"/>
              <a:t>같은 입력</a:t>
            </a:r>
            <a:r>
              <a:rPr lang="en-US" altLang="ko-KR" sz="2400" b="1" dirty="0"/>
              <a:t>-</a:t>
            </a:r>
            <a:r>
              <a:rPr lang="ko-KR" altLang="en-US" sz="2400" b="1" dirty="0"/>
              <a:t>출력 관계를 가지는 모든 선형 근사의 집합</a:t>
            </a:r>
            <a:endParaRPr lang="en-US" altLang="ko-KR" sz="2400" b="1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특정한 입력</a:t>
            </a:r>
            <a:r>
              <a:rPr lang="en-US" altLang="ko-KR" sz="2400" b="1" dirty="0"/>
              <a:t>-</a:t>
            </a:r>
            <a:r>
              <a:rPr lang="ko-KR" altLang="en-US" sz="2400" b="1" dirty="0"/>
              <a:t>출력 쌍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예</a:t>
            </a:r>
            <a:r>
              <a:rPr lang="en-US" altLang="ko-KR" sz="2400" b="1" dirty="0"/>
              <a:t>: a, b)</a:t>
            </a:r>
            <a:r>
              <a:rPr lang="ko-KR" altLang="en-US" sz="2400" b="1" dirty="0"/>
              <a:t>에 대해 암호가 얼마나 강하게 확산되는지</a:t>
            </a:r>
            <a:r>
              <a:rPr lang="en-US" altLang="ko-KR" sz="2400" b="1" dirty="0"/>
              <a:t>(diffusion)</a:t>
            </a:r>
            <a:br>
              <a:rPr lang="en-US" altLang="ko-KR" sz="2400" b="1" dirty="0"/>
            </a:br>
            <a:r>
              <a:rPr lang="ko-KR" altLang="en-US" sz="2400" b="1" dirty="0"/>
              <a:t>평가하는 값</a:t>
            </a: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 err="1"/>
              <a:t>입력값이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출력값에</a:t>
            </a:r>
            <a:r>
              <a:rPr lang="ko-KR" altLang="en-US" sz="2400" b="1" dirty="0"/>
              <a:t> 얼마나 잘 퍼져서 영향을 주는지</a:t>
            </a:r>
            <a:endParaRPr lang="en-US" altLang="ko-KR" sz="2400" b="1" dirty="0"/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sz="2400" b="1" dirty="0"/>
              <a:t>클수록 암호의 안전성이 낮다고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평가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585036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C4D0CA-D88A-F537-0EB7-55B1AB605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52782FA-1436-0434-E022-21578A38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600" b="1" dirty="0"/>
              <a:t>MALHP(Maximum Average Linear Hull Probability)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1B3C1A-A222-765B-F89E-70B6A1C44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FC35B9-9FAD-ED1B-A1D2-96AF13206D27}"/>
                  </a:ext>
                </a:extLst>
              </p:cNvPr>
              <p:cNvSpPr txBox="1"/>
              <p:nvPr/>
            </p:nvSpPr>
            <p:spPr>
              <a:xfrm>
                <a:off x="170551" y="2857207"/>
                <a:ext cx="12021437" cy="359059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342900" indent="-34290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𝑬𝑳𝑷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</m:d>
                      </m:sup>
                    </m:sSup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b="1" dirty="0"/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400" b="1" dirty="0"/>
                  <a:t>: </a:t>
                </a:r>
                <a:r>
                  <a:rPr lang="ko-KR" altLang="en-US" sz="2400" b="1" dirty="0"/>
                  <a:t>입력 </a:t>
                </a:r>
                <a:r>
                  <a:rPr lang="en-US" altLang="ko-KR" sz="2400" b="1" dirty="0"/>
                  <a:t>a</a:t>
                </a:r>
                <a:r>
                  <a:rPr lang="ko-KR" altLang="en-US" sz="2400" b="1" dirty="0"/>
                  <a:t>와 출력 </a:t>
                </a:r>
                <a:r>
                  <a:rPr lang="en-US" altLang="ko-KR" sz="2400" b="1" dirty="0"/>
                  <a:t>b</a:t>
                </a:r>
                <a:r>
                  <a:rPr lang="ko-KR" altLang="en-US" sz="2400" b="1" dirty="0"/>
                  <a:t>에 대해</a:t>
                </a:r>
                <a:r>
                  <a:rPr lang="en-US" altLang="ko-KR" sz="2400" b="1" dirty="0"/>
                  <a:t>, </a:t>
                </a:r>
                <a:r>
                  <a:rPr lang="ko-KR" altLang="en-US" sz="2400" b="1" dirty="0"/>
                  <a:t>특정한 라운드 구간 </a:t>
                </a:r>
                <a:r>
                  <a:rPr lang="en-US" altLang="ko-KR" sz="2400" b="1" dirty="0"/>
                  <a:t>[1...T] </a:t>
                </a:r>
                <a:r>
                  <a:rPr lang="ko-KR" altLang="en-US" sz="2400" b="1" dirty="0"/>
                  <a:t>동안의 기대 선형 확률</a:t>
                </a:r>
                <a:r>
                  <a:rPr lang="en-US" altLang="ko-KR" sz="2400" b="1" dirty="0"/>
                  <a:t>(ELP)</a:t>
                </a:r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r>
                  <a:rPr lang="en-US" altLang="ko-KR" sz="2400" b="1" dirty="0"/>
                  <a:t>ELP(</a:t>
                </a:r>
                <a:r>
                  <a:rPr lang="ko-KR" altLang="en-US" sz="2400" b="1" dirty="0"/>
                  <a:t>기대 선형 확률</a:t>
                </a:r>
                <a:r>
                  <a:rPr lang="en-US" altLang="ko-KR" sz="2400" b="1" dirty="0"/>
                  <a:t>, Expected Linear Probability)</a:t>
                </a:r>
                <a:br>
                  <a:rPr lang="en-US" altLang="ko-KR" sz="2400" b="1" dirty="0"/>
                </a:br>
                <a:r>
                  <a:rPr lang="en-US" altLang="ko-KR" sz="2400" b="1" dirty="0"/>
                  <a:t>: </a:t>
                </a:r>
                <a:r>
                  <a:rPr lang="ko-KR" altLang="en-US" sz="2400" b="1" dirty="0"/>
                  <a:t>특정한 입력</a:t>
                </a:r>
                <a:r>
                  <a:rPr lang="en-US" altLang="ko-KR" sz="2400" b="1" dirty="0"/>
                  <a:t>-</a:t>
                </a:r>
                <a:r>
                  <a:rPr lang="ko-KR" altLang="en-US" sz="2400" b="1" dirty="0"/>
                  <a:t>출력 관계가 선형적으로 유지될 확률</a:t>
                </a:r>
                <a:endParaRPr lang="en-US" altLang="ko-KR" sz="2400" b="1" dirty="0"/>
              </a:p>
              <a:p>
                <a:pPr marL="800100" lvl="1" indent="-342900">
                  <a:lnSpc>
                    <a:spcPct val="150000"/>
                  </a:lnSpc>
                  <a:buFont typeface="Wingdings" panose="05000000000000000000" pitchFamily="2" charset="2"/>
                  <a:buChar char="§"/>
                </a:pPr>
                <a:endParaRPr lang="en-US" altLang="ko-KR" sz="2400" b="1" dirty="0"/>
              </a:p>
              <a:p>
                <a:pPr>
                  <a:lnSpc>
                    <a:spcPct val="150000"/>
                  </a:lnSpc>
                </a:pPr>
                <a:r>
                  <a:rPr lang="en-US" altLang="ko-KR" sz="2400" b="1" dirty="0"/>
                  <a:t>BUT </a:t>
                </a:r>
                <a:r>
                  <a:rPr lang="ko-KR" altLang="en-US" sz="2400" b="1" dirty="0"/>
                  <a:t>모든 가능한 입력</a:t>
                </a:r>
                <a:r>
                  <a:rPr lang="en-US" altLang="ko-KR" sz="2400" b="1" dirty="0"/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𝑵</m:t>
                        </m:r>
                      </m:sup>
                    </m:sSup>
                  </m:oMath>
                </a14:m>
                <a:r>
                  <a:rPr lang="en-US" altLang="ko-KR" sz="2400" b="1" dirty="0"/>
                  <a:t>)</a:t>
                </a:r>
                <a:r>
                  <a:rPr lang="ko-KR" altLang="en-US" sz="2400" b="1" dirty="0"/>
                  <a:t>에 대해 </a:t>
                </a:r>
                <a:r>
                  <a:rPr lang="en-US" altLang="ko-KR" sz="2400" b="1" dirty="0"/>
                  <a:t>T</a:t>
                </a:r>
                <a:r>
                  <a:rPr lang="ko-KR" altLang="en-US" sz="2400" b="1" dirty="0"/>
                  <a:t>개의 라운드 암호화 → 실제로는 불가능</a:t>
                </a:r>
                <a:endParaRPr lang="en-US" altLang="ko-KR" sz="2400" b="1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BFC35B9-9FAD-ED1B-A1D2-96AF13206D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51" y="2857207"/>
                <a:ext cx="12021437" cy="3590598"/>
              </a:xfrm>
              <a:prstGeom prst="rect">
                <a:avLst/>
              </a:prstGeom>
              <a:blipFill>
                <a:blip r:embed="rId2"/>
                <a:stretch>
                  <a:fillRect l="-811" b="-30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BEFC079D-F5F7-AB3E-8FD4-892D62630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9978" y="1449705"/>
            <a:ext cx="6822582" cy="1178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6944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B2FEF-5258-EF4C-56E3-BFD41A767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815E71-F21C-6F2D-062B-BFE15F2E4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b="1" dirty="0"/>
              <a:t>Nyberg linear hull theorem(</a:t>
            </a:r>
            <a:r>
              <a:rPr lang="ko-KR" altLang="en-US" b="1" dirty="0"/>
              <a:t>선형 선체 정리</a:t>
            </a:r>
            <a:r>
              <a:rPr lang="en-US" altLang="ko-KR" b="1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56D277-D2B3-2B9F-B905-0902EEDF3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435CFA-AAC4-9F30-3AEB-2B7F4F39B2CF}"/>
              </a:ext>
            </a:extLst>
          </p:cNvPr>
          <p:cNvSpPr txBox="1"/>
          <p:nvPr/>
        </p:nvSpPr>
        <p:spPr>
          <a:xfrm>
            <a:off x="170549" y="3083672"/>
            <a:ext cx="12021437" cy="2977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ALH(Approximate Linear Hull, </a:t>
            </a:r>
            <a:r>
              <a:rPr lang="ko-KR" altLang="en-US" sz="2400" b="1" dirty="0"/>
              <a:t>근사 선형 선체</a:t>
            </a:r>
            <a:r>
              <a:rPr lang="en-US" altLang="ko-KR" sz="2400" b="1" dirty="0"/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400" b="1" dirty="0"/>
              <a:t>: </a:t>
            </a:r>
            <a:r>
              <a:rPr lang="ko-KR" altLang="en-US" sz="2400" b="1" dirty="0"/>
              <a:t>입력 </a:t>
            </a:r>
            <a:r>
              <a:rPr lang="en-US" altLang="ko-KR" sz="2400" b="1" dirty="0"/>
              <a:t>a</a:t>
            </a:r>
            <a:r>
              <a:rPr lang="ko-KR" altLang="en-US" sz="2400" b="1" dirty="0"/>
              <a:t>와 출력 </a:t>
            </a:r>
            <a:r>
              <a:rPr lang="en-US" altLang="ko-KR" sz="2400" b="1" dirty="0"/>
              <a:t>b</a:t>
            </a:r>
            <a:r>
              <a:rPr lang="ko-KR" altLang="en-US" sz="2400" b="1" dirty="0"/>
              <a:t>를 연결하는 가능한 모든 선형 특성</a:t>
            </a:r>
            <a:r>
              <a:rPr lang="en-US" altLang="ko-KR" sz="2400" b="1" dirty="0"/>
              <a:t>(linear </a:t>
            </a:r>
            <a:r>
              <a:rPr lang="en-US" altLang="ko-KR" sz="2400" b="1" dirty="0" err="1"/>
              <a:t>characheristics</a:t>
            </a:r>
            <a:r>
              <a:rPr lang="en-US" altLang="ko-KR" sz="2400" b="1" dirty="0"/>
              <a:t>) </a:t>
            </a:r>
            <a:r>
              <a:rPr lang="ko-KR" altLang="en-US" sz="2400" b="1" dirty="0"/>
              <a:t>집합</a:t>
            </a:r>
            <a:endParaRPr lang="en-US" altLang="ko-KR" sz="2400" b="1" dirty="0"/>
          </a:p>
          <a:p>
            <a:pPr lvl="1">
              <a:lnSpc>
                <a:spcPct val="150000"/>
              </a:lnSpc>
            </a:pPr>
            <a:endParaRPr lang="en-US" altLang="ko-KR" sz="24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/>
              <a:t>ELCP(</a:t>
            </a:r>
            <a:r>
              <a:rPr lang="el-GR" altLang="ko-KR" sz="2400" b="1" dirty="0"/>
              <a:t>Ω</a:t>
            </a:r>
            <a:r>
              <a:rPr lang="en-US" altLang="ko-KR" sz="2400" b="1" dirty="0"/>
              <a:t>) </a:t>
            </a:r>
            <a:br>
              <a:rPr lang="en-US" altLang="ko-KR" sz="2400" b="1" dirty="0"/>
            </a:br>
            <a:r>
              <a:rPr lang="en-US" altLang="ko-KR" sz="2400" b="1" dirty="0"/>
              <a:t>: </a:t>
            </a:r>
            <a:r>
              <a:rPr lang="ko-KR" altLang="en-US" sz="2400" b="1" dirty="0"/>
              <a:t>특성 </a:t>
            </a:r>
            <a:r>
              <a:rPr lang="el-GR" altLang="ko-KR" sz="2400" b="1" dirty="0"/>
              <a:t>Ω</a:t>
            </a:r>
            <a:r>
              <a:rPr lang="ko-KR" altLang="en-US" sz="2400" b="1" dirty="0" err="1"/>
              <a:t>에</a:t>
            </a:r>
            <a:r>
              <a:rPr lang="ko-KR" altLang="en-US" sz="2400" b="1" dirty="0"/>
              <a:t> 대한 </a:t>
            </a:r>
            <a:r>
              <a:rPr lang="en-US" altLang="ko-KR" sz="2400" b="1" dirty="0"/>
              <a:t>Expected Linear Characteristic Probability (</a:t>
            </a:r>
            <a:r>
              <a:rPr lang="ko-KR" altLang="en-US" sz="2400" b="1" dirty="0"/>
              <a:t>기대 선형 특성 확률</a:t>
            </a:r>
            <a:r>
              <a:rPr lang="en-US" altLang="ko-KR" sz="2400" b="1" dirty="0"/>
              <a:t>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02F5170-F92A-EABD-F7B6-613303980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346" y="1791302"/>
            <a:ext cx="6555841" cy="12923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D817AA0-6D24-DE01-3281-7B2BCE004A10}"/>
              </a:ext>
            </a:extLst>
          </p:cNvPr>
          <p:cNvSpPr txBox="1"/>
          <p:nvPr/>
        </p:nvSpPr>
        <p:spPr>
          <a:xfrm>
            <a:off x="170549" y="863604"/>
            <a:ext cx="12021437" cy="716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/>
              <a:t>전체 경우 직접 계산</a:t>
            </a:r>
            <a:r>
              <a:rPr lang="en-US" altLang="ko-KR" sz="2400" b="1" dirty="0"/>
              <a:t>X → </a:t>
            </a:r>
            <a:r>
              <a:rPr lang="ko-KR" altLang="en-US" sz="2400" b="1" dirty="0"/>
              <a:t>일부</a:t>
            </a:r>
            <a:r>
              <a:rPr lang="en-US" altLang="ko-KR" sz="2400" b="1" dirty="0"/>
              <a:t> </a:t>
            </a:r>
            <a:r>
              <a:rPr lang="ko-KR" altLang="en-US" sz="2400" b="1" dirty="0"/>
              <a:t>중요한 패턴</a:t>
            </a:r>
            <a:r>
              <a:rPr lang="en-US" altLang="ko-KR" sz="2400" b="1" dirty="0"/>
              <a:t>(</a:t>
            </a:r>
            <a:r>
              <a:rPr lang="el-GR" altLang="ko-KR" sz="2400" b="1" dirty="0"/>
              <a:t>Ω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만 계산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3890170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377AC7-A258-F628-0042-CE63D1E46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9AE817-6A57-9F0A-3C55-459CBDAF8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KMT1 </a:t>
            </a:r>
            <a:r>
              <a:rPr lang="ko-KR" altLang="en-US" dirty="0"/>
              <a:t>및 </a:t>
            </a:r>
            <a:r>
              <a:rPr lang="en-US" altLang="ko-KR" dirty="0"/>
              <a:t>KMT2 </a:t>
            </a:r>
            <a:r>
              <a:rPr lang="ko-KR" altLang="en-US" dirty="0"/>
              <a:t>알고리즘 개념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B8AD56-C0FE-749A-C30C-B80BC26B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7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A0C93C-6C03-967D-3726-0521AFDC5565}"/>
                  </a:ext>
                </a:extLst>
              </p:cNvPr>
              <p:cNvSpPr txBox="1"/>
              <p:nvPr/>
            </p:nvSpPr>
            <p:spPr>
              <a:xfrm>
                <a:off x="170563" y="1403462"/>
                <a:ext cx="12021437" cy="30290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200000"/>
                  </a:lnSpc>
                  <a:buFont typeface="+mj-lt"/>
                  <a:buAutoNum type="arabicPeriod"/>
                </a:pPr>
                <a:r>
                  <a:rPr lang="ko-KR" altLang="en-US" sz="2400" b="1" dirty="0"/>
                  <a:t>모든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sup>
                    </m:sSup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∖{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2400" b="1" dirty="0"/>
                  <a:t>에</a:t>
                </a:r>
                <a:r>
                  <a:rPr lang="en-US" altLang="ko-KR" sz="2400" b="1" dirty="0"/>
                  <a:t> </a:t>
                </a:r>
                <a:r>
                  <a:rPr lang="ko-KR" altLang="en-US" sz="2400" b="1" dirty="0"/>
                  <a:t>대해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𝑬𝑳𝑷</m:t>
                        </m:r>
                      </m:e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altLang="ko-KR" sz="24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e>
                        </m:d>
                      </m:sup>
                    </m:sSup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b="1" dirty="0"/>
                  <a:t>의 상한 유도</a:t>
                </a:r>
                <a:endParaRPr lang="en-US" altLang="ko-KR" sz="2400" b="1" dirty="0"/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400" b="1" dirty="0"/>
                  <a:t>→ </a:t>
                </a:r>
                <a:r>
                  <a:rPr lang="ko-KR" altLang="en-US" sz="2400" b="1" dirty="0"/>
                  <a:t>개별 상한 중 최대값 </a:t>
                </a:r>
                <a:r>
                  <a:rPr lang="en-US" altLang="ko-KR" sz="2400" b="1" dirty="0"/>
                  <a:t>= MALHP</a:t>
                </a:r>
                <a:r>
                  <a:rPr lang="ko-KR" altLang="en-US" sz="2400" b="1" dirty="0"/>
                  <a:t>의 상한</a:t>
                </a:r>
                <a:endParaRPr lang="en-US" altLang="ko-KR" sz="2400" b="1" dirty="0"/>
              </a:p>
              <a:p>
                <a:pPr lvl="1">
                  <a:lnSpc>
                    <a:spcPct val="150000"/>
                  </a:lnSpc>
                </a:pPr>
                <a:endParaRPr lang="en-US" altLang="ko-KR" sz="2400" b="1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ko-KR" altLang="en-US" sz="2400" b="1" dirty="0"/>
                  <a:t>모든 </a:t>
                </a:r>
                <a14:m>
                  <m:oMath xmlns:m="http://schemas.openxmlformats.org/officeDocument/2006/math">
                    <m:r>
                      <a:rPr lang="ko-KR" altLang="en-US" sz="2400" b="1" i="1" smtClean="0">
                        <a:latin typeface="Cambria Math" panose="02040503050406030204" pitchFamily="18" charset="0"/>
                      </a:rPr>
                      <m:t>𝛀</m:t>
                    </m:r>
                    <m:r>
                      <a:rPr lang="ko-KR" altLang="en-US" sz="2400" b="1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𝑨𝑳𝑯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sz="2400" b="1" dirty="0"/>
                  <a:t>에</a:t>
                </a:r>
                <a:r>
                  <a:rPr lang="en-US" altLang="ko-KR" sz="2400" b="1" dirty="0"/>
                  <a:t> </a:t>
                </a:r>
                <a:r>
                  <a:rPr lang="ko-KR" altLang="en-US" sz="2400" b="1" dirty="0"/>
                  <a:t>대해 </a:t>
                </a:r>
                <a14:m>
                  <m:oMath xmlns:m="http://schemas.openxmlformats.org/officeDocument/2006/math">
                    <m:r>
                      <a:rPr lang="en-US" altLang="ko-KR" sz="2400" b="1" i="0" smtClean="0">
                        <a:latin typeface="Cambria Math" panose="02040503050406030204" pitchFamily="18" charset="0"/>
                      </a:rPr>
                      <m:t>𝐄𝐋𝐂𝐏</m:t>
                    </m:r>
                    <m:r>
                      <a:rPr lang="en-US" altLang="ko-KR" sz="24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400" b="1" i="1">
                        <a:latin typeface="Cambria Math" panose="02040503050406030204" pitchFamily="18" charset="0"/>
                      </a:rPr>
                      <m:t>𝛀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b="1" dirty="0"/>
                  <a:t>의</a:t>
                </a:r>
                <a:r>
                  <a:rPr lang="en-US" altLang="ko-KR" sz="2400" b="1" dirty="0"/>
                  <a:t> </a:t>
                </a:r>
                <a:r>
                  <a:rPr lang="ko-KR" altLang="en-US" sz="2400" b="1" dirty="0"/>
                  <a:t>상한 </a:t>
                </a: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𝑩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b="1" dirty="0"/>
                  <a:t> </a:t>
                </a:r>
                <a:r>
                  <a:rPr lang="ko-KR" altLang="en-US" sz="2400" b="1" dirty="0"/>
                  <a:t>유도 </a:t>
                </a:r>
                <a:r>
                  <a:rPr lang="en-US" altLang="ko-KR" sz="2400" b="1" dirty="0"/>
                  <a:t>→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𝑨𝑳𝑯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sz="2400" b="1" dirty="0"/>
                  <a:t>계산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𝑨𝑳𝑯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2400" b="1" dirty="0"/>
                  <a:t> 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𝑨𝑳𝑯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ko-KR" sz="2400" b="1" dirty="0"/>
                  <a:t> </a:t>
                </a:r>
                <a:r>
                  <a:rPr lang="ko-KR" altLang="en-US" sz="2400" b="1" dirty="0"/>
                  <a:t>원소 수</a:t>
                </a:r>
                <a:endParaRPr lang="en-US" altLang="ko-KR" sz="24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BA0C93C-6C03-967D-3726-0521AFDC55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63" y="1403462"/>
                <a:ext cx="12021437" cy="3029034"/>
              </a:xfrm>
              <a:prstGeom prst="rect">
                <a:avLst/>
              </a:prstGeom>
              <a:blipFill>
                <a:blip r:embed="rId2"/>
                <a:stretch>
                  <a:fillRect l="-710" b="-382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70172614-99F8-E4A5-AFBA-B88E607A64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" y="4626446"/>
            <a:ext cx="6494145" cy="691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4159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81C9F-FD73-8710-DEC0-D2227BA4A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D37E0-8AB8-F6B8-F35E-2A94DD766A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KMT1 </a:t>
            </a:r>
            <a:r>
              <a:rPr lang="ko-KR" altLang="en-US" dirty="0"/>
              <a:t>및 </a:t>
            </a:r>
            <a:r>
              <a:rPr lang="en-US" altLang="ko-KR" dirty="0"/>
              <a:t>KMT2 </a:t>
            </a:r>
            <a:r>
              <a:rPr lang="ko-KR" altLang="en-US" dirty="0"/>
              <a:t>알고리즘 개념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7EA0E6-142E-004F-B1C9-02B072CFD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8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F556E0-17E2-DC51-1292-95FE7F89DCB0}"/>
                  </a:ext>
                </a:extLst>
              </p:cNvPr>
              <p:cNvSpPr txBox="1"/>
              <p:nvPr/>
            </p:nvSpPr>
            <p:spPr>
              <a:xfrm>
                <a:off x="170563" y="1403462"/>
                <a:ext cx="12021437" cy="2423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200000"/>
                  </a:lnSpc>
                  <a:buFont typeface="+mj-lt"/>
                  <a:buAutoNum type="arabicPeriod" startAt="3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#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𝑨𝑳𝑯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sz="2400" b="1" dirty="0"/>
                  <a:t>는</a:t>
                </a:r>
                <a:r>
                  <a:rPr lang="en-US" altLang="ko-KR" sz="2400" b="1" dirty="0"/>
                  <a:t> </a:t>
                </a:r>
                <a:r>
                  <a:rPr lang="ko-KR" altLang="en-US" sz="2400" b="1" dirty="0"/>
                  <a:t>특정한 </a:t>
                </a:r>
                <a:r>
                  <a:rPr lang="en-US" altLang="ko-KR" sz="2400" b="1" dirty="0"/>
                  <a:t>a, b </a:t>
                </a:r>
                <a:r>
                  <a:rPr lang="ko-KR" altLang="en-US" sz="2400" b="1" dirty="0"/>
                  <a:t>값이 아닌 오직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ko-KR" altLang="en-US" sz="2400" b="1" dirty="0"/>
                  <a:t>에만 의존</a:t>
                </a:r>
                <a:endParaRPr lang="en-US" altLang="ko-KR" sz="2400" b="1" dirty="0"/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ko-KR" altLang="en-US" sz="2400" b="1" i="1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altLang="ko-KR" sz="2400" b="1" dirty="0"/>
                  <a:t> : </a:t>
                </a:r>
                <a:r>
                  <a:rPr lang="ko-KR" altLang="en-US" sz="2400" b="1" dirty="0"/>
                  <a:t>특정 마스크에 대해 정의된 특성 벡터</a:t>
                </a:r>
                <a:r>
                  <a:rPr lang="en-US" altLang="ko-KR" sz="2400" b="1" dirty="0"/>
                  <a:t>(characteristic vector)</a:t>
                </a:r>
              </a:p>
              <a:p>
                <a:pPr lvl="2">
                  <a:lnSpc>
                    <a:spcPct val="150000"/>
                  </a:lnSpc>
                </a:pPr>
                <a:r>
                  <a:rPr lang="ko-KR" altLang="en-US" sz="2400" b="1" dirty="0"/>
                  <a:t>선형 변환</a:t>
                </a:r>
                <a:r>
                  <a:rPr lang="en-US" altLang="ko-KR" sz="2400" b="1" dirty="0"/>
                  <a:t>(linear transformation, L)</a:t>
                </a:r>
                <a:r>
                  <a:rPr lang="ko-KR" altLang="en-US" sz="2400" b="1" dirty="0"/>
                  <a:t>을 거친 마스크의 변환된 상태</a:t>
                </a:r>
                <a:endParaRPr lang="en-US" altLang="ko-KR" sz="2400" b="1" dirty="0"/>
              </a:p>
              <a:p>
                <a:pPr lvl="2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b="1" i="0" smtClean="0">
                        <a:latin typeface="Cambria Math" panose="02040503050406030204" pitchFamily="18" charset="0"/>
                      </a:rPr>
                      <m:t>𝐋</m:t>
                    </m:r>
                    <m:r>
                      <a:rPr lang="en-US" altLang="ko-KR" sz="2400" b="1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1" i="0" smtClean="0">
                        <a:latin typeface="Cambria Math" panose="02040503050406030204" pitchFamily="18" charset="0"/>
                      </a:rPr>
                      <m:t>𝐚</m:t>
                    </m:r>
                    <m:r>
                      <a:rPr lang="en-US" altLang="ko-KR" sz="2400" b="1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b="1" dirty="0"/>
                  <a:t>. </a:t>
                </a:r>
                <a:r>
                  <a:rPr lang="ko-KR" altLang="en-US" sz="2400" b="1" dirty="0"/>
                  <a:t>동일한 </a:t>
                </a:r>
                <a14:m>
                  <m:oMath xmlns:m="http://schemas.openxmlformats.org/officeDocument/2006/math">
                    <m:r>
                      <a:rPr lang="ko-KR" altLang="en-US" sz="2400" b="1" i="1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ko-KR" altLang="en-US" sz="2400" b="1" dirty="0"/>
                  <a:t>를 가지면 동일한 선형 특성 공유</a:t>
                </a:r>
                <a:endParaRPr lang="en-US" altLang="ko-KR" sz="24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1F556E0-17E2-DC51-1292-95FE7F89D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63" y="1403462"/>
                <a:ext cx="12021437" cy="2423997"/>
              </a:xfrm>
              <a:prstGeom prst="rect">
                <a:avLst/>
              </a:prstGeom>
              <a:blipFill>
                <a:blip r:embed="rId2"/>
                <a:stretch>
                  <a:fillRect l="-761" b="-50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5919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A756E-B560-9807-ECF1-EECA611DD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161FD7-C2C5-09AC-D882-793137732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dirty="0"/>
              <a:t>KMT1 </a:t>
            </a:r>
            <a:r>
              <a:rPr lang="ko-KR" altLang="en-US" dirty="0"/>
              <a:t>및 </a:t>
            </a:r>
            <a:r>
              <a:rPr lang="en-US" altLang="ko-KR" dirty="0"/>
              <a:t>KMT2 </a:t>
            </a:r>
            <a:r>
              <a:rPr lang="ko-KR" altLang="en-US" dirty="0"/>
              <a:t>알고리즘 개념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45B3CA-76A7-5F1A-5B0E-8D7A3745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9</a:t>
            </a:fld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758639-9271-CD02-D774-D36D6DA17516}"/>
                  </a:ext>
                </a:extLst>
              </p:cNvPr>
              <p:cNvSpPr txBox="1"/>
              <p:nvPr/>
            </p:nvSpPr>
            <p:spPr>
              <a:xfrm>
                <a:off x="170563" y="1120140"/>
                <a:ext cx="12021437" cy="296356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lnSpc>
                    <a:spcPct val="150000"/>
                  </a:lnSpc>
                  <a:buFont typeface="+mj-lt"/>
                  <a:buAutoNum type="arabicPeriod" startAt="3"/>
                </a:pPr>
                <a14:m>
                  <m:oMath xmlns:m="http://schemas.openxmlformats.org/officeDocument/2006/math">
                    <m:r>
                      <a:rPr lang="en-US" altLang="ko-KR" sz="2400" b="1" i="1" smtClean="0"/>
                      <m:t>𝑪</m:t>
                    </m:r>
                    <m:d>
                      <m:d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400" b="1" i="1"/>
                          <m:t>𝜸</m:t>
                        </m:r>
                        <m:r>
                          <a:rPr lang="en-US" altLang="ko-KR" sz="2400" b="1" i="1"/>
                          <m:t>, </m:t>
                        </m:r>
                        <m:acc>
                          <m:accPr>
                            <m:chr m:val="̂"/>
                            <m:ctrlPr>
                              <a:rPr lang="en-US" altLang="ko-KR" sz="2400" b="1" i="1"/>
                            </m:ctrlPr>
                          </m:accPr>
                          <m:e>
                            <m:r>
                              <a:rPr lang="ko-KR" altLang="en-US" sz="2400" b="1" i="1"/>
                              <m:t>𝜸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ko-KR" sz="2400" b="1" dirty="0"/>
                  <a:t> (</a:t>
                </a:r>
                <a:r>
                  <a:rPr lang="ko-KR" altLang="en-US" sz="2400" b="1" dirty="0"/>
                  <a:t>단</a:t>
                </a:r>
                <a:r>
                  <a:rPr lang="en-US" altLang="ko-KR" sz="2400" b="1" dirty="0"/>
                  <a:t>, </a:t>
                </a:r>
                <a14:m>
                  <m:oMath xmlns:m="http://schemas.openxmlformats.org/officeDocument/2006/math">
                    <m:r>
                      <a:rPr lang="ko-KR" altLang="en-US" sz="2400" b="1" i="1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,</m:t>
                    </m:r>
                    <m:acc>
                      <m:accPr>
                        <m:chr m:val="̂"/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400" b="1" i="1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acc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𝑴</m:t>
                        </m:r>
                      </m:sup>
                    </m:sSup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∖{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ko-KR" sz="2400" b="1" dirty="0"/>
                  <a:t>)</a:t>
                </a:r>
                <a:br>
                  <a:rPr lang="en-US" altLang="ko-KR" sz="2400" b="1" i="1" dirty="0"/>
                </a:br>
                <a:r>
                  <a:rPr lang="en-US" altLang="ko-KR" sz="2400" b="1" dirty="0"/>
                  <a:t>:</a:t>
                </a:r>
                <a:r>
                  <a:rPr lang="en-US" altLang="ko-KR" sz="2400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/>
                        </m:ctrlPr>
                      </m:sSubPr>
                      <m:e>
                        <m:r>
                          <a:rPr lang="ko-KR" altLang="en-US" sz="2400" b="1" i="1" smtClean="0"/>
                          <m:t>𝜸</m:t>
                        </m:r>
                      </m:e>
                      <m:sub>
                        <m:r>
                          <a:rPr lang="en-US" altLang="ko-KR" sz="2400" b="1" i="1" smtClean="0"/>
                          <m:t>𝒂</m:t>
                        </m:r>
                      </m:sub>
                    </m:sSub>
                    <m:r>
                      <a:rPr lang="en-US" altLang="ko-KR" sz="2400" b="1" i="1" smtClean="0"/>
                      <m:t>=</m:t>
                    </m:r>
                    <m:r>
                      <a:rPr lang="ko-KR" altLang="en-US" sz="2400" b="1" i="1"/>
                      <m:t>𝜸</m:t>
                    </m:r>
                    <m:r>
                      <a:rPr lang="en-US" altLang="ko-KR" sz="2400" b="1" i="1" smtClean="0"/>
                      <m:t>, </m:t>
                    </m:r>
                    <m:sSub>
                      <m:sSubPr>
                        <m:ctrlPr>
                          <a:rPr lang="en-US" altLang="ko-KR" sz="2400" b="1" i="1" smtClean="0"/>
                        </m:ctrlPr>
                      </m:sSubPr>
                      <m:e>
                        <m:r>
                          <a:rPr lang="ko-KR" altLang="en-US" sz="2400" b="1" i="1" smtClean="0"/>
                          <m:t>𝜸</m:t>
                        </m:r>
                      </m:e>
                      <m:sub>
                        <m:r>
                          <a:rPr lang="en-US" altLang="ko-KR" sz="2400" b="1" i="1" smtClean="0"/>
                          <m:t>𝒃</m:t>
                        </m:r>
                      </m:sub>
                    </m:sSub>
                    <m:r>
                      <a:rPr lang="en-US" altLang="ko-KR" sz="2400" b="1" i="1" smtClean="0"/>
                      <m:t>=</m:t>
                    </m:r>
                    <m:acc>
                      <m:accPr>
                        <m:chr m:val="̂"/>
                        <m:ctrlPr>
                          <a:rPr lang="en-US" altLang="ko-KR" sz="2400" b="1" i="1" smtClean="0"/>
                        </m:ctrlPr>
                      </m:accPr>
                      <m:e>
                        <m:r>
                          <a:rPr lang="ko-KR" altLang="en-US" sz="2400" b="1" i="1"/>
                          <m:t>𝜸</m:t>
                        </m:r>
                      </m:e>
                    </m:acc>
                    <m:r>
                      <a:rPr lang="ko-KR" altLang="en-US" sz="2400" b="1" i="0"/>
                      <m:t>을</m:t>
                    </m:r>
                  </m:oMath>
                </a14:m>
                <a:r>
                  <a:rPr lang="en-US" altLang="ko-KR" sz="2400" b="1" dirty="0"/>
                  <a:t> </a:t>
                </a:r>
                <a:r>
                  <a:rPr lang="ko-KR" altLang="en-US" sz="2400" b="1" dirty="0"/>
                  <a:t>만족하는 어떤 </a:t>
                </a:r>
                <a14:m>
                  <m:oMath xmlns:m="http://schemas.openxmlformats.org/officeDocument/2006/math">
                    <m:r>
                      <a:rPr lang="en-US" altLang="ko-KR" sz="2400" b="1" i="1"/>
                      <m:t>𝒂</m:t>
                    </m:r>
                    <m:r>
                      <a:rPr lang="en-US" altLang="ko-KR" sz="2400" b="1" i="1"/>
                      <m:t>, </m:t>
                    </m:r>
                    <m:r>
                      <a:rPr lang="en-US" altLang="ko-KR" sz="2400" b="1" i="1"/>
                      <m:t>𝒃</m:t>
                    </m:r>
                    <m:r>
                      <a:rPr lang="en-US" altLang="ko-KR" sz="2400" b="1" i="1"/>
                      <m:t> ∈</m:t>
                    </m:r>
                    <m:sSup>
                      <m:sSupPr>
                        <m:ctrlPr>
                          <a:rPr lang="en-US" altLang="ko-KR" sz="2400" b="1" i="1"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2400" b="1" i="1"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1" i="1">
                                <a:ea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2400" b="1" i="1"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400" b="1" i="1"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altLang="ko-KR" sz="2400" b="1" i="1">
                            <a:ea typeface="Cambria Math" panose="02040503050406030204" pitchFamily="18" charset="0"/>
                          </a:rPr>
                          <m:t>𝑵</m:t>
                        </m:r>
                      </m:sup>
                    </m:sSup>
                    <m:r>
                      <a:rPr lang="en-US" altLang="ko-KR" sz="2400" b="1" i="1">
                        <a:ea typeface="Cambria Math" panose="02040503050406030204" pitchFamily="18" charset="0"/>
                      </a:rPr>
                      <m:t>∖{</m:t>
                    </m:r>
                    <m:r>
                      <a:rPr lang="en-US" altLang="ko-KR" sz="2400" b="1" i="1"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ko-KR" sz="2400" b="1" i="1"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2400" b="1" dirty="0"/>
                  <a:t>에 대해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1" i="1"/>
                        </m:ctrlPr>
                      </m:sSupPr>
                      <m:e>
                        <m:r>
                          <a:rPr lang="en-US" altLang="ko-KR" sz="2400" b="1" i="1"/>
                          <m:t>#</m:t>
                        </m:r>
                        <m:r>
                          <a:rPr lang="en-US" altLang="ko-KR" sz="2400" b="1" i="1"/>
                          <m:t>𝑨𝑳𝑯</m:t>
                        </m:r>
                        <m:r>
                          <a:rPr lang="en-US" altLang="ko-KR" sz="2400" b="1" i="1"/>
                          <m:t>(</m:t>
                        </m:r>
                        <m:r>
                          <a:rPr lang="en-US" altLang="ko-KR" sz="2400" b="1" i="1"/>
                          <m:t>𝒂</m:t>
                        </m:r>
                        <m:r>
                          <a:rPr lang="en-US" altLang="ko-KR" sz="2400" b="1" i="1"/>
                          <m:t>, </m:t>
                        </m:r>
                        <m:r>
                          <a:rPr lang="en-US" altLang="ko-KR" sz="2400" b="1" i="1"/>
                          <m:t>𝒃</m:t>
                        </m:r>
                        <m:r>
                          <a:rPr lang="en-US" altLang="ko-KR" sz="2400" b="1" i="1"/>
                          <m:t>)</m:t>
                        </m:r>
                      </m:e>
                      <m:sup>
                        <m:r>
                          <a:rPr lang="en-US" altLang="ko-KR" sz="2400" b="1" i="1"/>
                          <m:t>∗</m:t>
                        </m:r>
                      </m:sup>
                    </m:sSup>
                  </m:oMath>
                </a14:m>
                <a:endParaRPr lang="en-US" altLang="ko-KR" sz="2400" b="1" dirty="0"/>
              </a:p>
              <a:p>
                <a:pPr marL="457200" indent="-457200">
                  <a:lnSpc>
                    <a:spcPct val="150000"/>
                  </a:lnSpc>
                  <a:buFont typeface="+mj-lt"/>
                  <a:buAutoNum type="arabicPeriod" startAt="3"/>
                </a:pPr>
                <a:endParaRPr lang="en-US" altLang="ko-KR" sz="600" b="1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𝑩</m:t>
                    </m:r>
                    <m:d>
                      <m:d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sz="2400" b="1" i="1">
                            <a:latin typeface="Cambria Math" panose="02040503050406030204" pitchFamily="18" charset="0"/>
                          </a:rPr>
                          <m:t>𝜸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 </m:t>
                        </m:r>
                        <m:acc>
                          <m:accPr>
                            <m:chr m:val="̂"/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sz="2400" b="1" i="1">
                                <a:latin typeface="Cambria Math" panose="02040503050406030204" pitchFamily="18" charset="0"/>
                              </a:rPr>
                              <m:t>𝜸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ko-KR" sz="2400" b="1" dirty="0"/>
                  <a:t> 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en-US" altLang="ko-KR" sz="2400" b="1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sz="2400" b="1" i="1">
                        <a:latin typeface="Cambria Math" panose="02040503050406030204" pitchFamily="18" charset="0"/>
                      </a:rPr>
                      <m:t>𝜸</m:t>
                    </m:r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400" b="1" i="1" smtClean="0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  <m:sub>
                        <m: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  <m:r>
                      <a:rPr lang="en-US" altLang="ko-KR" sz="2400" b="1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altLang="ko-KR" sz="2400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ko-KR" altLang="en-US" sz="2400" b="1" i="1">
                            <a:latin typeface="Cambria Math" panose="02040503050406030204" pitchFamily="18" charset="0"/>
                          </a:rPr>
                          <m:t>𝜸</m:t>
                        </m:r>
                      </m:e>
                    </m:acc>
                    <m:r>
                      <a:rPr lang="ko-KR" altLang="en-US" sz="2400" b="1" i="0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en-US" altLang="ko-KR" sz="2400" b="1" dirty="0"/>
                  <a:t> </a:t>
                </a:r>
                <a:r>
                  <a:rPr lang="ko-KR" altLang="en-US" sz="2400" b="1" dirty="0"/>
                  <a:t>만족하는 모든 </a:t>
                </a:r>
                <a14:m>
                  <m:oMath xmlns:m="http://schemas.openxmlformats.org/officeDocument/2006/math"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 ∈</m:t>
                    </m:r>
                    <m:sSup>
                      <m:sSupPr>
                        <m:ctrlP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𝟎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ko-K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e>
                        </m:d>
                      </m:e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𝑵</m:t>
                        </m:r>
                      </m:sup>
                    </m:sSup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∖{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ko-KR" altLang="en-US" sz="2400" b="1" dirty="0"/>
                  <a:t>에 대해</a:t>
                </a:r>
                <a:r>
                  <a:rPr lang="en-US" altLang="ko-KR" sz="2400" b="1" dirty="0"/>
                  <a:t>, </a:t>
                </a:r>
                <a:r>
                  <a:rPr lang="ko-KR" altLang="en-US" sz="2400" b="1" dirty="0"/>
                  <a:t>모든 </a:t>
                </a:r>
                <a14:m>
                  <m:oMath xmlns:m="http://schemas.openxmlformats.org/officeDocument/2006/math">
                    <m:r>
                      <a:rPr lang="ko-KR" altLang="en-US" sz="2400" b="1" i="1">
                        <a:latin typeface="Cambria Math" panose="02040503050406030204" pitchFamily="18" charset="0"/>
                      </a:rPr>
                      <m:t>𝛀</m:t>
                    </m:r>
                    <m:r>
                      <a:rPr lang="ko-KR" altLang="en-US" sz="2400" b="1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400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𝑨𝑳𝑯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𝒃</m:t>
                        </m:r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sz="2400" b="1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ko-KR" altLang="en-US" sz="2400" b="1" dirty="0"/>
                  <a:t>에</a:t>
                </a:r>
                <a:br>
                  <a:rPr lang="en-US" altLang="ko-KR" sz="2400" b="1" dirty="0"/>
                </a:br>
                <a:r>
                  <a:rPr lang="ko-KR" altLang="en-US" sz="2400" b="1" dirty="0"/>
                  <a:t>대해 </a:t>
                </a:r>
                <a14:m>
                  <m:oMath xmlns:m="http://schemas.openxmlformats.org/officeDocument/2006/math">
                    <m:r>
                      <a:rPr lang="en-US" altLang="ko-KR" sz="2400" b="1">
                        <a:latin typeface="Cambria Math" panose="02040503050406030204" pitchFamily="18" charset="0"/>
                      </a:rPr>
                      <m:t>𝐄𝐋𝐂𝐏</m:t>
                    </m:r>
                    <m:r>
                      <a:rPr lang="en-US" altLang="ko-KR" sz="2400" b="1">
                        <a:latin typeface="Cambria Math" panose="02040503050406030204" pitchFamily="18" charset="0"/>
                      </a:rPr>
                      <m:t>(</m:t>
                    </m:r>
                    <m:r>
                      <a:rPr lang="ko-KR" altLang="en-US" sz="2400" b="1" i="1">
                        <a:latin typeface="Cambria Math" panose="02040503050406030204" pitchFamily="18" charset="0"/>
                      </a:rPr>
                      <m:t>𝛀</m:t>
                    </m:r>
                    <m:r>
                      <a:rPr lang="en-US" altLang="ko-KR" sz="2400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2400" b="1" dirty="0"/>
                  <a:t>의 상한</a:t>
                </a:r>
                <a:endParaRPr lang="en-US" altLang="ko-KR" sz="2400" b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1758639-9271-CD02-D774-D36D6DA17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563" y="1120140"/>
                <a:ext cx="12021437" cy="2963568"/>
              </a:xfrm>
              <a:prstGeom prst="rect">
                <a:avLst/>
              </a:prstGeom>
              <a:blipFill>
                <a:blip r:embed="rId2"/>
                <a:stretch>
                  <a:fillRect l="-710"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D841E9DC-5D65-F2AB-B574-AE198DE55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312" y="4340244"/>
            <a:ext cx="5722573" cy="796814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A5F527D-4634-D09F-38F4-E4FCCBBD70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61" y="5137058"/>
            <a:ext cx="5650135" cy="77266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CA6D3E4-A526-FDFF-5514-C20A6FE904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79885" y="4809069"/>
            <a:ext cx="6312115" cy="90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810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32748</TotalTime>
  <Words>581</Words>
  <Application>Microsoft Office PowerPoint</Application>
  <PresentationFormat>와이드스크린</PresentationFormat>
  <Paragraphs>68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Cambria Math</vt:lpstr>
      <vt:lpstr>Wingdings</vt:lpstr>
      <vt:lpstr>Office 테마</vt:lpstr>
      <vt:lpstr>Complexity of Linear Cryptanalysis Keliher, L. T. (2003). Linear cryptanalysis of substitution-permutation networks</vt:lpstr>
      <vt:lpstr>Reference</vt:lpstr>
      <vt:lpstr>Linear Cryptanalysis</vt:lpstr>
      <vt:lpstr>MALHP(Maximum Average Linear Hull Probability)</vt:lpstr>
      <vt:lpstr>MALHP(Maximum Average Linear Hull Probability)</vt:lpstr>
      <vt:lpstr>Nyberg linear hull theorem(선형 선체 정리)</vt:lpstr>
      <vt:lpstr>KMT1 및 KMT2 알고리즘 개념</vt:lpstr>
      <vt:lpstr>KMT1 및 KMT2 알고리즘 개념</vt:lpstr>
      <vt:lpstr>KMT1 및 KMT2 알고리즘 개념</vt:lpstr>
      <vt:lpstr>KMT1 및 KMT2 알고리즘 개념</vt:lpstr>
      <vt:lpstr>To-Do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여희주</cp:lastModifiedBy>
  <cp:revision>1269</cp:revision>
  <dcterms:created xsi:type="dcterms:W3CDTF">2023-03-06T16:32:37Z</dcterms:created>
  <dcterms:modified xsi:type="dcterms:W3CDTF">2025-02-04T07:44:14Z</dcterms:modified>
</cp:coreProperties>
</file>