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0" r:id="rId2"/>
    <p:sldId id="259" r:id="rId3"/>
    <p:sldId id="306" r:id="rId4"/>
    <p:sldId id="307" r:id="rId5"/>
    <p:sldId id="309" r:id="rId6"/>
    <p:sldId id="310" r:id="rId7"/>
    <p:sldId id="308" r:id="rId8"/>
    <p:sldId id="312" r:id="rId9"/>
    <p:sldId id="311" r:id="rId10"/>
    <p:sldId id="313" r:id="rId11"/>
    <p:sldId id="314" r:id="rId12"/>
    <p:sldId id="315" r:id="rId13"/>
    <p:sldId id="316" r:id="rId14"/>
    <p:sldId id="317" r:id="rId15"/>
    <p:sldId id="318" r:id="rId16"/>
    <p:sldId id="30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C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630"/>
  </p:normalViewPr>
  <p:slideViewPr>
    <p:cSldViewPr snapToGrid="0">
      <p:cViewPr varScale="1">
        <p:scale>
          <a:sx n="104" d="100"/>
          <a:sy n="104" d="100"/>
        </p:scale>
        <p:origin x="87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5C9B2-4470-411E-9E23-6C098CDCA253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6611C-67CB-4D7F-A475-16A1E8F28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032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26611C-67CB-4D7F-A475-16A1E8F28CC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5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510EC-0A77-91A9-BCDE-D8B44C124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5D0215-546F-81A0-F612-B3E867CDB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AF942E-71EC-CE93-C3DA-D62BE52A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40BD2-D88E-CBCA-FC2B-5557AC47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32A789-A0A6-F770-18B2-65710722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8D680-873A-753B-5D43-C14F27B9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C8FBC5-8825-316E-74A1-EE117B2AC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AD2C63-EC35-3135-6171-7A4F2CC4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0C5DC-5F12-F819-8E1D-E9E6547C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AB17D7-CB49-67E1-7051-D3268B53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48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D7F228-C4FD-2BD4-26E9-2121F2BCC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EDF959-3C89-D268-4F04-79D0217DE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30272F-1E47-4AB9-7B2F-3DDAD0F5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5A75F-928F-BB0D-5FF5-D7E2EEC7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780747-07F6-4862-BADD-ABF3DFC1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2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40AA4-8060-2C96-412A-6BEC9D54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C9DC75-8F1E-0FF6-0FD4-40E3658E5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FBB94-0B8B-E34F-9528-E6B4E6A1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99B48-B833-0CF8-B0A6-636CD803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8E57F9-1B16-7DC7-6413-D2365273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7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459C5-ABBC-75EB-A5E6-070C4CA4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2E2B3C-EAFB-2842-99E9-FC1932E6E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2D83DA-CDBF-BF81-C571-B73F5F5E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3EE15-3ED8-A5F4-2E69-2550F3557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CAA72-B219-09AF-4ED7-A67A54DD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05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C6F9A-8B4E-E4F2-E4DC-25C3B24F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F1A81-83E9-C64B-53CA-DE07F80FD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263045-4F8A-0E91-DC3D-F7BE1F538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2AD8D5-E6B3-EE9A-2487-D833A319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8D9A66-823A-BF57-4CDC-BAFB9B51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A59BD7-6C0A-4014-3D7F-2EFECDA6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89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4BDD8-410D-51A8-0B3F-B3F5E6BFC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361B63-6007-D8C4-513F-3A6457C9A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067ADE-CE05-3365-D331-9302B9A37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DA178B-34FB-D68F-9494-91E8829F9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26387D-1C05-B328-4BEF-42BF34E5F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694D09-4FD8-2AD5-614D-8569EE3D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A95313-D022-0B5F-B8EB-4C8FCE89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8D257A-C4A1-084D-839A-A01A8659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95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B8EFB-F956-2462-B1CE-4C8A7254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CF5CC7-A7AF-D439-AE4A-89C021ED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D2D1C1-C737-D952-3B81-416674E6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9D0B32-5C7B-E5AB-663A-C8441E77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59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D80448-9E48-1069-D054-5D53AFD77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E2171E-A887-C46C-26DA-7DAD3933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16A675-58E2-CAF5-8931-2E9047A4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62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09E10-9BC3-DE46-B8AD-537C3114B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63B67F-BB66-40B1-6694-D2ACA0FA8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64363E-CB38-1D70-7296-3642D95F6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F15CD8-A483-0B62-68C6-4E1BB34C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1F4044-DA94-D561-2C14-FFB98087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29D06-4927-59CD-440B-95B7FAB5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64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56CF-D469-5011-131A-019472BF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6DF64E-1A8E-4CB2-CEF2-5C89466B8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F3C403-93DF-E644-F31B-86444B351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DB601D-29B4-5283-3AB4-0D885EF2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851C40-68E7-D137-E469-D7C04D28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F50DC-5DD1-9068-B5AE-477CA3A8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8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3978D1-E234-65D0-3034-6CA8D969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BFE046-6CA4-88D8-7BD8-A85C906BB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24A5E3-6F6D-7E4C-9300-065CE1817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C43A9-B3BC-49B1-97E4-91ABF6F9E541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6C994-CF91-CF5A-6EC3-E1AEC29E3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B26EF-26C8-D884-B768-EFB3DC3B3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68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/>
        </p:nvSpPr>
        <p:spPr>
          <a:xfrm>
            <a:off x="8163649" y="4899420"/>
            <a:ext cx="3614058" cy="877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dirty="0">
                <a:solidFill>
                  <a:srgbClr val="002C62"/>
                </a:solidFill>
              </a:rPr>
              <a:t>홍익대학교 컴퓨터공학과</a:t>
            </a:r>
            <a:endParaRPr lang="en-US" altLang="ko-KR" sz="2000" b="1" dirty="0">
              <a:solidFill>
                <a:srgbClr val="002C62"/>
              </a:solidFill>
            </a:endParaRPr>
          </a:p>
          <a:p>
            <a:pPr algn="l"/>
            <a:r>
              <a:rPr lang="en-US" altLang="ko-KR" sz="2000" b="1" dirty="0">
                <a:solidFill>
                  <a:srgbClr val="002C62"/>
                </a:solidFill>
              </a:rPr>
              <a:t>C4110705 </a:t>
            </a:r>
            <a:r>
              <a:rPr lang="ko-KR" altLang="en-US" sz="2000" b="1" dirty="0">
                <a:solidFill>
                  <a:srgbClr val="002C62"/>
                </a:solidFill>
              </a:rPr>
              <a:t>여인국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13F9BE-5F3C-4D5A-BFBB-DE9EB00A9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01" y="243376"/>
            <a:ext cx="1081853" cy="108921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8026492" y="4899420"/>
            <a:ext cx="45719" cy="716766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45586EF-81E0-4B12-8A46-641BCC367D02}"/>
              </a:ext>
            </a:extLst>
          </p:cNvPr>
          <p:cNvSpPr txBox="1">
            <a:spLocks/>
          </p:cNvSpPr>
          <p:nvPr/>
        </p:nvSpPr>
        <p:spPr>
          <a:xfrm>
            <a:off x="10362112" y="1982136"/>
            <a:ext cx="3659776" cy="40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002C62"/>
                </a:solidFill>
              </a:rPr>
              <a:t>2024</a:t>
            </a:r>
            <a:r>
              <a:rPr lang="ko-KR" altLang="en-US" sz="1600" b="1" dirty="0">
                <a:solidFill>
                  <a:srgbClr val="002C62"/>
                </a:solidFill>
              </a:rPr>
              <a:t>년 </a:t>
            </a:r>
            <a:r>
              <a:rPr lang="en-US" altLang="ko-KR" sz="1600" b="1" dirty="0">
                <a:solidFill>
                  <a:srgbClr val="002C62"/>
                </a:solidFill>
              </a:rPr>
              <a:t>4</a:t>
            </a:r>
            <a:r>
              <a:rPr lang="ko-KR" altLang="en-US" sz="1600" b="1" dirty="0">
                <a:solidFill>
                  <a:srgbClr val="002C62"/>
                </a:solidFill>
              </a:rPr>
              <a:t>월 </a:t>
            </a:r>
            <a:r>
              <a:rPr lang="en-US" altLang="ko-KR" sz="1600" b="1" dirty="0">
                <a:solidFill>
                  <a:srgbClr val="002C62"/>
                </a:solidFill>
              </a:rPr>
              <a:t>15</a:t>
            </a:r>
            <a:r>
              <a:rPr lang="ko-KR" altLang="en-US" sz="1600" b="1" dirty="0">
                <a:solidFill>
                  <a:srgbClr val="002C62"/>
                </a:solidFill>
              </a:rPr>
              <a:t>일</a:t>
            </a:r>
            <a:endParaRPr lang="en-US" altLang="ko-KR" sz="1600" b="1" dirty="0">
              <a:solidFill>
                <a:srgbClr val="002C6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0" y="2409371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/>
        </p:nvSpPr>
        <p:spPr>
          <a:xfrm>
            <a:off x="2534196" y="2653987"/>
            <a:ext cx="9144000" cy="1604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44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1FE756-8716-A14A-1745-D7D50E1E1F21}"/>
              </a:ext>
            </a:extLst>
          </p:cNvPr>
          <p:cNvSpPr>
            <a:spLocks noGrp="1"/>
          </p:cNvSpPr>
          <p:nvPr/>
        </p:nvSpPr>
        <p:spPr>
          <a:xfrm>
            <a:off x="1524000" y="3225583"/>
            <a:ext cx="9144000" cy="40683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dirty="0">
                <a:solidFill>
                  <a:schemeClr val="bg1"/>
                </a:solidFill>
              </a:rPr>
              <a:t>Hamming Code</a:t>
            </a:r>
          </a:p>
        </p:txBody>
      </p:sp>
    </p:spTree>
    <p:extLst>
      <p:ext uri="{BB962C8B-B14F-4D97-AF65-F5344CB8AC3E}">
        <p14:creationId xmlns:p14="http://schemas.microsoft.com/office/powerpoint/2010/main" val="3661066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13AF1-67F9-EB92-CBF3-A5E4B757D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86C92-B73D-DFF0-36B4-4B018A52B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72698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Hamming Code Experiment</a:t>
            </a:r>
            <a:endParaRPr lang="ko-KR" altLang="en-US" sz="25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82EEF6-3217-343C-8554-88390FA21EC4}"/>
              </a:ext>
            </a:extLst>
          </p:cNvPr>
          <p:cNvSpPr txBox="1"/>
          <p:nvPr/>
        </p:nvSpPr>
        <p:spPr>
          <a:xfrm>
            <a:off x="4951212" y="642631"/>
            <a:ext cx="2289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B050"/>
                </a:solidFill>
              </a:rPr>
              <a:t>Encoding</a:t>
            </a:r>
          </a:p>
        </p:txBody>
      </p:sp>
      <p:pic>
        <p:nvPicPr>
          <p:cNvPr id="7" name="그림 6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A68D6DD4-638F-7A3E-956A-F7AF842C9E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" t="14258" r="2809" b="60748"/>
          <a:stretch/>
        </p:blipFill>
        <p:spPr>
          <a:xfrm>
            <a:off x="340934" y="1335784"/>
            <a:ext cx="11510129" cy="169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00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13AF1-67F9-EB92-CBF3-A5E4B757D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86C92-B73D-DFF0-36B4-4B018A52B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72698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Hamming Code Experiment</a:t>
            </a:r>
            <a:endParaRPr lang="ko-KR" altLang="en-US" sz="25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82EEF6-3217-343C-8554-88390FA21EC4}"/>
              </a:ext>
            </a:extLst>
          </p:cNvPr>
          <p:cNvSpPr txBox="1"/>
          <p:nvPr/>
        </p:nvSpPr>
        <p:spPr>
          <a:xfrm>
            <a:off x="4951212" y="642631"/>
            <a:ext cx="2289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B050"/>
                </a:solidFill>
              </a:rPr>
              <a:t>Encoding</a:t>
            </a:r>
          </a:p>
        </p:txBody>
      </p:sp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D40040CF-A9AA-EE14-FD67-B6BC6EE007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7" t="40355" r="2036" b="12791"/>
          <a:stretch/>
        </p:blipFill>
        <p:spPr>
          <a:xfrm>
            <a:off x="392782" y="1197204"/>
            <a:ext cx="11406433" cy="3148553"/>
          </a:xfrm>
          <a:prstGeom prst="rect">
            <a:avLst/>
          </a:prstGeom>
        </p:spPr>
      </p:pic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927C4DF-28AD-DA10-C39F-2310FD94D0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" t="53341" r="2113" b="7060"/>
          <a:stretch/>
        </p:blipFill>
        <p:spPr>
          <a:xfrm>
            <a:off x="333079" y="4345757"/>
            <a:ext cx="11406433" cy="251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90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13AF1-67F9-EB92-CBF3-A5E4B757D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86C92-B73D-DFF0-36B4-4B018A52B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72698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Hamming Code Experiment</a:t>
            </a:r>
            <a:endParaRPr lang="ko-KR" altLang="en-US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9C101-5AD6-7196-A59F-1B2508B80023}"/>
              </a:ext>
            </a:extLst>
          </p:cNvPr>
          <p:cNvSpPr txBox="1"/>
          <p:nvPr/>
        </p:nvSpPr>
        <p:spPr>
          <a:xfrm>
            <a:off x="4951212" y="642631"/>
            <a:ext cx="2289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B050"/>
                </a:solidFill>
              </a:rPr>
              <a:t>Decoding</a:t>
            </a:r>
          </a:p>
        </p:txBody>
      </p:sp>
      <p:pic>
        <p:nvPicPr>
          <p:cNvPr id="8" name="그림 7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1E6B92B9-D2EC-06BA-84D5-297F214567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14269" r="2655" b="4241"/>
          <a:stretch/>
        </p:blipFill>
        <p:spPr>
          <a:xfrm>
            <a:off x="317368" y="1165851"/>
            <a:ext cx="11557262" cy="547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22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13AF1-67F9-EB92-CBF3-A5E4B757D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86C92-B73D-DFF0-36B4-4B018A52B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72698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Hamming Code Experiment</a:t>
            </a:r>
            <a:endParaRPr lang="ko-KR" altLang="en-US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9C101-5AD6-7196-A59F-1B2508B80023}"/>
              </a:ext>
            </a:extLst>
          </p:cNvPr>
          <p:cNvSpPr txBox="1"/>
          <p:nvPr/>
        </p:nvSpPr>
        <p:spPr>
          <a:xfrm>
            <a:off x="4951212" y="642631"/>
            <a:ext cx="2289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B050"/>
                </a:solidFill>
              </a:rPr>
              <a:t>Decoding</a:t>
            </a:r>
          </a:p>
        </p:txBody>
      </p:sp>
      <p:pic>
        <p:nvPicPr>
          <p:cNvPr id="6" name="그림 5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4AC41BFA-0775-6B67-AF11-8076519777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13143" r="2346" b="2033"/>
          <a:stretch/>
        </p:blipFill>
        <p:spPr>
          <a:xfrm>
            <a:off x="298514" y="1135929"/>
            <a:ext cx="11594970" cy="572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26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13AF1-67F9-EB92-CBF3-A5E4B757D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86C92-B73D-DFF0-36B4-4B018A52B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72698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Hamming Code Experiment</a:t>
            </a:r>
            <a:endParaRPr lang="ko-KR" altLang="en-US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9C101-5AD6-7196-A59F-1B2508B80023}"/>
              </a:ext>
            </a:extLst>
          </p:cNvPr>
          <p:cNvSpPr txBox="1"/>
          <p:nvPr/>
        </p:nvSpPr>
        <p:spPr>
          <a:xfrm>
            <a:off x="4951212" y="642631"/>
            <a:ext cx="2289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B050"/>
                </a:solidFill>
              </a:rPr>
              <a:t>Test Bench</a:t>
            </a:r>
          </a:p>
        </p:txBody>
      </p:sp>
      <p:pic>
        <p:nvPicPr>
          <p:cNvPr id="4" name="그림 3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5F090546-FEF0-49A6-828A-29EB93DA42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" t="47365" r="1363" b="1764"/>
          <a:stretch/>
        </p:blipFill>
        <p:spPr>
          <a:xfrm>
            <a:off x="238669" y="1707834"/>
            <a:ext cx="11714660" cy="344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85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13AF1-67F9-EB92-CBF3-A5E4B757D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86C92-B73D-DFF0-36B4-4B018A52B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72698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Hamming Code Experiment</a:t>
            </a:r>
            <a:endParaRPr lang="ko-KR" altLang="en-US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9C101-5AD6-7196-A59F-1B2508B80023}"/>
              </a:ext>
            </a:extLst>
          </p:cNvPr>
          <p:cNvSpPr txBox="1"/>
          <p:nvPr/>
        </p:nvSpPr>
        <p:spPr>
          <a:xfrm>
            <a:off x="4951211" y="472698"/>
            <a:ext cx="2289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B050"/>
                </a:solidFill>
              </a:rPr>
              <a:t>Result</a:t>
            </a:r>
          </a:p>
        </p:txBody>
      </p:sp>
      <p:pic>
        <p:nvPicPr>
          <p:cNvPr id="6" name="그림 5" descr="스크린샷, 텍스트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5577B345-01D4-A87A-4CA9-7EE67ADBC0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8" t="9371" r="2108" b="6529"/>
          <a:stretch/>
        </p:blipFill>
        <p:spPr>
          <a:xfrm>
            <a:off x="329497" y="1090404"/>
            <a:ext cx="11533004" cy="576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13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18487-0D5F-766D-1F95-37AD41C3C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2BF7DF-A167-FBEC-6597-60C0602D1ABF}"/>
              </a:ext>
            </a:extLst>
          </p:cNvPr>
          <p:cNvSpPr txBox="1"/>
          <p:nvPr/>
        </p:nvSpPr>
        <p:spPr>
          <a:xfrm>
            <a:off x="4966607" y="3136612"/>
            <a:ext cx="2258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50330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2968900-FA4B-330B-8F79-1F648625420E}"/>
              </a:ext>
            </a:extLst>
          </p:cNvPr>
          <p:cNvSpPr/>
          <p:nvPr/>
        </p:nvSpPr>
        <p:spPr>
          <a:xfrm>
            <a:off x="-41295" y="802312"/>
            <a:ext cx="837708" cy="70793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9BF69B2-04A8-3519-DEC9-F8C0627A18E6}"/>
              </a:ext>
            </a:extLst>
          </p:cNvPr>
          <p:cNvSpPr/>
          <p:nvPr/>
        </p:nvSpPr>
        <p:spPr>
          <a:xfrm>
            <a:off x="707922" y="749217"/>
            <a:ext cx="176981" cy="184213"/>
          </a:xfrm>
          <a:prstGeom prst="ellipse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4172B3B-4608-8C3E-F884-B21C2E73099C}"/>
              </a:ext>
            </a:extLst>
          </p:cNvPr>
          <p:cNvSpPr>
            <a:spLocks noGrp="1"/>
          </p:cNvSpPr>
          <p:nvPr/>
        </p:nvSpPr>
        <p:spPr>
          <a:xfrm>
            <a:off x="-2059412" y="136362"/>
            <a:ext cx="9144000" cy="10606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800">
                <a:solidFill>
                  <a:srgbClr val="002C6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  <a:endParaRPr kumimoji="1" lang="ko-KR" altLang="en-US" sz="4800" dirty="0">
              <a:solidFill>
                <a:srgbClr val="002C6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48AB2C-D48E-30E0-8A13-9E6A4D350BA8}"/>
              </a:ext>
            </a:extLst>
          </p:cNvPr>
          <p:cNvSpPr txBox="1"/>
          <p:nvPr/>
        </p:nvSpPr>
        <p:spPr>
          <a:xfrm>
            <a:off x="796412" y="2736502"/>
            <a:ext cx="102058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dirty="0">
                <a:solidFill>
                  <a:srgbClr val="002C62"/>
                </a:solidFill>
              </a:rPr>
              <a:t>Hamming Code</a:t>
            </a:r>
          </a:p>
          <a:p>
            <a:pPr marL="514350" indent="-514350">
              <a:buAutoNum type="arabicPeriod"/>
            </a:pPr>
            <a:endParaRPr lang="en-US" altLang="ko-KR" sz="2800" dirty="0">
              <a:solidFill>
                <a:srgbClr val="002C62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800" dirty="0">
                <a:solidFill>
                  <a:srgbClr val="002C62"/>
                </a:solidFill>
              </a:rPr>
              <a:t>Hamming Code Experiment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13AF1-67F9-EB92-CBF3-A5E4B757D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86C92-B73D-DFF0-36B4-4B018A52B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72698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Hamming Code</a:t>
            </a:r>
            <a:endParaRPr lang="ko-KR" altLang="en-US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020CBB-4192-F34D-C151-DF14F2A9D5B4}"/>
              </a:ext>
            </a:extLst>
          </p:cNvPr>
          <p:cNvSpPr txBox="1"/>
          <p:nvPr/>
        </p:nvSpPr>
        <p:spPr>
          <a:xfrm>
            <a:off x="762053" y="3474700"/>
            <a:ext cx="165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Ex: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8118369A-8D4D-200D-A421-3C27169194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3201888"/>
                  </p:ext>
                </p:extLst>
              </p:nvPr>
            </p:nvGraphicFramePr>
            <p:xfrm>
              <a:off x="1341115" y="3339772"/>
              <a:ext cx="5207028" cy="701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3919">
                      <a:extLst>
                        <a:ext uri="{9D8B030D-6E8A-4147-A177-3AD203B41FA5}">
                          <a16:colId xmlns:a16="http://schemas.microsoft.com/office/drawing/2014/main" val="353970702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458334549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8396715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54285612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54809467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69839108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236929276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90160811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84032547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15977113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63691704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4294041598"/>
                        </a:ext>
                      </a:extLst>
                    </a:gridCol>
                  </a:tblGrid>
                  <a:tr h="203542"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3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4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5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6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7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8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9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10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4096503"/>
                      </a:ext>
                    </a:extLst>
                  </a:tr>
                  <a:tr h="203542">
                    <a:tc>
                      <a:txBody>
                        <a:bodyPr/>
                        <a:lstStyle/>
                        <a:p>
                          <a:pPr algn="dist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20920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8118369A-8D4D-200D-A421-3C27169194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3201888"/>
                  </p:ext>
                </p:extLst>
              </p:nvPr>
            </p:nvGraphicFramePr>
            <p:xfrm>
              <a:off x="1341115" y="3339772"/>
              <a:ext cx="5207028" cy="701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3919">
                      <a:extLst>
                        <a:ext uri="{9D8B030D-6E8A-4147-A177-3AD203B41FA5}">
                          <a16:colId xmlns:a16="http://schemas.microsoft.com/office/drawing/2014/main" val="353970702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458334549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8396715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54285612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54809467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69839108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236929276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90160811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84032547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15977113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63691704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429404159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3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4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5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6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7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8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9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10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40965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408" t="-112727" r="-1108451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12727" r="-993056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2817" t="-112727" r="-807042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94444" t="-112727" r="-398611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20920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D73EE0C-CA9E-1C07-4C03-AE1E9B99278A}"/>
              </a:ext>
            </a:extLst>
          </p:cNvPr>
          <p:cNvSpPr txBox="1"/>
          <p:nvPr/>
        </p:nvSpPr>
        <p:spPr>
          <a:xfrm>
            <a:off x="1811539" y="2756931"/>
            <a:ext cx="4181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Data by Hamming Code</a:t>
            </a:r>
            <a:r>
              <a:rPr lang="ko-KR" altLang="en-US" sz="2800" dirty="0"/>
              <a:t> </a:t>
            </a:r>
            <a:endParaRPr lang="en-US" altLang="ko-KR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7EEF2C-F2C3-F3FF-65AD-F0C8AF4BB261}"/>
              </a:ext>
            </a:extLst>
          </p:cNvPr>
          <p:cNvSpPr txBox="1"/>
          <p:nvPr/>
        </p:nvSpPr>
        <p:spPr>
          <a:xfrm>
            <a:off x="1102002" y="1667568"/>
            <a:ext cx="165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Ex:</a:t>
            </a:r>
            <a:endParaRPr lang="ko-KR" altLang="en-US" sz="24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6925CB0-FAEC-7C1F-9BC2-210BCBF25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046436"/>
              </p:ext>
            </p:extLst>
          </p:nvPr>
        </p:nvGraphicFramePr>
        <p:xfrm>
          <a:off x="1750312" y="1534979"/>
          <a:ext cx="388343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429">
                  <a:extLst>
                    <a:ext uri="{9D8B030D-6E8A-4147-A177-3AD203B41FA5}">
                      <a16:colId xmlns:a16="http://schemas.microsoft.com/office/drawing/2014/main" val="3539707020"/>
                    </a:ext>
                  </a:extLst>
                </a:gridCol>
                <a:gridCol w="485429">
                  <a:extLst>
                    <a:ext uri="{9D8B030D-6E8A-4147-A177-3AD203B41FA5}">
                      <a16:colId xmlns:a16="http://schemas.microsoft.com/office/drawing/2014/main" val="2458334549"/>
                    </a:ext>
                  </a:extLst>
                </a:gridCol>
                <a:gridCol w="485429">
                  <a:extLst>
                    <a:ext uri="{9D8B030D-6E8A-4147-A177-3AD203B41FA5}">
                      <a16:colId xmlns:a16="http://schemas.microsoft.com/office/drawing/2014/main" val="3883967153"/>
                    </a:ext>
                  </a:extLst>
                </a:gridCol>
                <a:gridCol w="485429">
                  <a:extLst>
                    <a:ext uri="{9D8B030D-6E8A-4147-A177-3AD203B41FA5}">
                      <a16:colId xmlns:a16="http://schemas.microsoft.com/office/drawing/2014/main" val="3854285612"/>
                    </a:ext>
                  </a:extLst>
                </a:gridCol>
                <a:gridCol w="485429">
                  <a:extLst>
                    <a:ext uri="{9D8B030D-6E8A-4147-A177-3AD203B41FA5}">
                      <a16:colId xmlns:a16="http://schemas.microsoft.com/office/drawing/2014/main" val="2548094675"/>
                    </a:ext>
                  </a:extLst>
                </a:gridCol>
                <a:gridCol w="485429">
                  <a:extLst>
                    <a:ext uri="{9D8B030D-6E8A-4147-A177-3AD203B41FA5}">
                      <a16:colId xmlns:a16="http://schemas.microsoft.com/office/drawing/2014/main" val="3698391080"/>
                    </a:ext>
                  </a:extLst>
                </a:gridCol>
                <a:gridCol w="485429">
                  <a:extLst>
                    <a:ext uri="{9D8B030D-6E8A-4147-A177-3AD203B41FA5}">
                      <a16:colId xmlns:a16="http://schemas.microsoft.com/office/drawing/2014/main" val="1236929276"/>
                    </a:ext>
                  </a:extLst>
                </a:gridCol>
                <a:gridCol w="485429">
                  <a:extLst>
                    <a:ext uri="{9D8B030D-6E8A-4147-A177-3AD203B41FA5}">
                      <a16:colId xmlns:a16="http://schemas.microsoft.com/office/drawing/2014/main" val="2901608113"/>
                    </a:ext>
                  </a:extLst>
                </a:gridCol>
              </a:tblGrid>
              <a:tr h="2035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6"/>
                          </a:solidFill>
                        </a:rPr>
                        <a:t>2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6"/>
                          </a:solidFill>
                        </a:rPr>
                        <a:t>5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6"/>
                          </a:solidFill>
                        </a:rPr>
                        <a:t>6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6"/>
                          </a:solidFill>
                        </a:rPr>
                        <a:t>7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6"/>
                          </a:solidFill>
                        </a:rPr>
                        <a:t>8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096503"/>
                  </a:ext>
                </a:extLst>
              </a:tr>
              <a:tr h="2035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092054"/>
                  </a:ext>
                </a:extLst>
              </a:tr>
            </a:tbl>
          </a:graphicData>
        </a:graphic>
      </p:graphicFrame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A500A4A-63EF-70FD-7825-DAC806776FFA}"/>
              </a:ext>
            </a:extLst>
          </p:cNvPr>
          <p:cNvSpPr/>
          <p:nvPr/>
        </p:nvSpPr>
        <p:spPr>
          <a:xfrm rot="5400000">
            <a:off x="3461195" y="2447598"/>
            <a:ext cx="461664" cy="2713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0DB0F4A-373E-3E0A-F259-E4FB4734BD91}"/>
              </a:ext>
            </a:extLst>
          </p:cNvPr>
          <p:cNvSpPr/>
          <p:nvPr/>
        </p:nvSpPr>
        <p:spPr>
          <a:xfrm rot="5400000">
            <a:off x="3461195" y="4217760"/>
            <a:ext cx="461664" cy="2713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27DBACB-2678-F51C-30CB-FFB6FA066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205" y="2987318"/>
            <a:ext cx="4526442" cy="13661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FAA615E-3EB5-E2B0-5686-B01CFFC1BB31}"/>
              </a:ext>
            </a:extLst>
          </p:cNvPr>
          <p:cNvSpPr txBox="1"/>
          <p:nvPr/>
        </p:nvSpPr>
        <p:spPr>
          <a:xfrm>
            <a:off x="762053" y="4904853"/>
            <a:ext cx="165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Ex: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5B74C6D-426F-0D06-33EA-2C0C832B69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8493934"/>
                  </p:ext>
                </p:extLst>
              </p:nvPr>
            </p:nvGraphicFramePr>
            <p:xfrm>
              <a:off x="1341115" y="4769925"/>
              <a:ext cx="5207028" cy="701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3919">
                      <a:extLst>
                        <a:ext uri="{9D8B030D-6E8A-4147-A177-3AD203B41FA5}">
                          <a16:colId xmlns:a16="http://schemas.microsoft.com/office/drawing/2014/main" val="353970702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458334549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8396715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54285612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54809467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69839108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236929276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90160811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84032547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15977113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63691704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4294041598"/>
                        </a:ext>
                      </a:extLst>
                    </a:gridCol>
                  </a:tblGrid>
                  <a:tr h="203542"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3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4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5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6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7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8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9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10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4096503"/>
                      </a:ext>
                    </a:extLst>
                  </a:tr>
                  <a:tr h="203542">
                    <a:tc>
                      <a:txBody>
                        <a:bodyPr/>
                        <a:lstStyle/>
                        <a:p>
                          <a:pPr algn="dist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20920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5B74C6D-426F-0D06-33EA-2C0C832B69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8493934"/>
                  </p:ext>
                </p:extLst>
              </p:nvPr>
            </p:nvGraphicFramePr>
            <p:xfrm>
              <a:off x="1341115" y="4769925"/>
              <a:ext cx="5207028" cy="701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3919">
                      <a:extLst>
                        <a:ext uri="{9D8B030D-6E8A-4147-A177-3AD203B41FA5}">
                          <a16:colId xmlns:a16="http://schemas.microsoft.com/office/drawing/2014/main" val="353970702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458334549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8396715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54285612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54809467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69839108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236929276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90160811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84032547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15977113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63691704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429404159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3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4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5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6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7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8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9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10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40965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408" t="-112727" r="-1108451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12727" r="-993056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112727" r="-807042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694444" t="-112727" r="-398611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20920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D882EEF6-3217-343C-8554-88390FA21EC4}"/>
              </a:ext>
            </a:extLst>
          </p:cNvPr>
          <p:cNvSpPr txBox="1"/>
          <p:nvPr/>
        </p:nvSpPr>
        <p:spPr>
          <a:xfrm>
            <a:off x="4951212" y="642631"/>
            <a:ext cx="2289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B050"/>
                </a:solidFill>
              </a:rPr>
              <a:t>Encoding</a:t>
            </a:r>
          </a:p>
        </p:txBody>
      </p:sp>
    </p:spTree>
    <p:extLst>
      <p:ext uri="{BB962C8B-B14F-4D97-AF65-F5344CB8AC3E}">
        <p14:creationId xmlns:p14="http://schemas.microsoft.com/office/powerpoint/2010/main" val="283144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13AF1-67F9-EB92-CBF3-A5E4B757D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86C92-B73D-DFF0-36B4-4B018A52B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72698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Hamming Code</a:t>
            </a:r>
            <a:endParaRPr lang="ko-KR" altLang="en-US" sz="25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27DBACB-2678-F51C-30CB-FFB6FA066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96" y="2588622"/>
            <a:ext cx="4526442" cy="257275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FAA615E-3EB5-E2B0-5686-B01CFFC1BB31}"/>
              </a:ext>
            </a:extLst>
          </p:cNvPr>
          <p:cNvSpPr txBox="1"/>
          <p:nvPr/>
        </p:nvSpPr>
        <p:spPr>
          <a:xfrm>
            <a:off x="542687" y="1653139"/>
            <a:ext cx="165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Ex: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5B74C6D-426F-0D06-33EA-2C0C832B69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5903328"/>
                  </p:ext>
                </p:extLst>
              </p:nvPr>
            </p:nvGraphicFramePr>
            <p:xfrm>
              <a:off x="1121749" y="1518211"/>
              <a:ext cx="5207028" cy="701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3919">
                      <a:extLst>
                        <a:ext uri="{9D8B030D-6E8A-4147-A177-3AD203B41FA5}">
                          <a16:colId xmlns:a16="http://schemas.microsoft.com/office/drawing/2014/main" val="353970702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458334549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8396715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54285612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54809467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69839108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236929276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90160811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84032547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15977113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63691704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4294041598"/>
                        </a:ext>
                      </a:extLst>
                    </a:gridCol>
                  </a:tblGrid>
                  <a:tr h="203542"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3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4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5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6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7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8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9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10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4096503"/>
                      </a:ext>
                    </a:extLst>
                  </a:tr>
                  <a:tr h="203542">
                    <a:tc>
                      <a:txBody>
                        <a:bodyPr/>
                        <a:lstStyle/>
                        <a:p>
                          <a:pPr algn="dist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20920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5B74C6D-426F-0D06-33EA-2C0C832B69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5903328"/>
                  </p:ext>
                </p:extLst>
              </p:nvPr>
            </p:nvGraphicFramePr>
            <p:xfrm>
              <a:off x="1121749" y="1518211"/>
              <a:ext cx="5207028" cy="701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3919">
                      <a:extLst>
                        <a:ext uri="{9D8B030D-6E8A-4147-A177-3AD203B41FA5}">
                          <a16:colId xmlns:a16="http://schemas.microsoft.com/office/drawing/2014/main" val="353970702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458334549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8396715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54285612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54809467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69839108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236929276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90160811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84032547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15977113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63691704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429404159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3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4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5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6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7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8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9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10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40965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817" t="-112727" r="-1107042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1389" t="-112727" r="-991667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4225" t="-112727" r="-805634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705634" t="-112727" r="-404225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20920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4A7A708-500C-EDAD-C16A-3B479303EA6C}"/>
              </a:ext>
            </a:extLst>
          </p:cNvPr>
          <p:cNvSpPr txBox="1"/>
          <p:nvPr/>
        </p:nvSpPr>
        <p:spPr>
          <a:xfrm>
            <a:off x="6845313" y="1653139"/>
            <a:ext cx="50975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p1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/>
              <a:t>1 *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0 * 0 = 0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p2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0 * 0 * 1 * 0 = 0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p4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altLang="ko-KR" dirty="0"/>
              <a:t>1 * 0 * 0 * 0 = 1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p8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altLang="ko-KR" dirty="0"/>
              <a:t>0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1 * 0 * 0 = 1</a:t>
            </a:r>
          </a:p>
          <a:p>
            <a:pPr marL="285750" indent="-285750">
              <a:buFont typeface="Wingdings" pitchFamily="2" charset="2"/>
              <a:buChar char="à"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A31CF9-DA9E-632E-C288-DCD0FD5E6FD4}"/>
              </a:ext>
            </a:extLst>
          </p:cNvPr>
          <p:cNvSpPr txBox="1"/>
          <p:nvPr/>
        </p:nvSpPr>
        <p:spPr>
          <a:xfrm>
            <a:off x="9894348" y="2296234"/>
            <a:ext cx="2239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※</a:t>
            </a:r>
            <a:r>
              <a:rPr lang="ko-KR" altLang="en-US" sz="1600" dirty="0">
                <a:solidFill>
                  <a:srgbClr val="FF0000"/>
                </a:solidFill>
              </a:rPr>
              <a:t>참고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>
                <a:solidFill>
                  <a:srgbClr val="FF0000"/>
                </a:solidFill>
              </a:rPr>
              <a:t>* : XOR </a:t>
            </a:r>
            <a:r>
              <a:rPr lang="ko-KR" altLang="en-US" sz="1600" dirty="0">
                <a:solidFill>
                  <a:srgbClr val="FF0000"/>
                </a:solidFill>
              </a:rPr>
              <a:t>연산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AE2680-966E-1AB6-7467-C6A125BF17B6}"/>
              </a:ext>
            </a:extLst>
          </p:cNvPr>
          <p:cNvSpPr txBox="1"/>
          <p:nvPr/>
        </p:nvSpPr>
        <p:spPr>
          <a:xfrm>
            <a:off x="4951212" y="642631"/>
            <a:ext cx="2289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B050"/>
                </a:solidFill>
              </a:rPr>
              <a:t>Encoding</a:t>
            </a:r>
          </a:p>
        </p:txBody>
      </p:sp>
    </p:spTree>
    <p:extLst>
      <p:ext uri="{BB962C8B-B14F-4D97-AF65-F5344CB8AC3E}">
        <p14:creationId xmlns:p14="http://schemas.microsoft.com/office/powerpoint/2010/main" val="2485526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13AF1-67F9-EB92-CBF3-A5E4B757D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86C92-B73D-DFF0-36B4-4B018A52B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72698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Hamming Code</a:t>
            </a:r>
            <a:endParaRPr lang="ko-KR" altLang="en-US" sz="25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27DBACB-2678-F51C-30CB-FFB6FA066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96" y="2588622"/>
            <a:ext cx="4526442" cy="257275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FAA615E-3EB5-E2B0-5686-B01CFFC1BB31}"/>
              </a:ext>
            </a:extLst>
          </p:cNvPr>
          <p:cNvSpPr txBox="1"/>
          <p:nvPr/>
        </p:nvSpPr>
        <p:spPr>
          <a:xfrm>
            <a:off x="542687" y="1653139"/>
            <a:ext cx="165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Ex: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5B74C6D-426F-0D06-33EA-2C0C832B69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8656427"/>
                  </p:ext>
                </p:extLst>
              </p:nvPr>
            </p:nvGraphicFramePr>
            <p:xfrm>
              <a:off x="1121749" y="1518211"/>
              <a:ext cx="5207028" cy="701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3919">
                      <a:extLst>
                        <a:ext uri="{9D8B030D-6E8A-4147-A177-3AD203B41FA5}">
                          <a16:colId xmlns:a16="http://schemas.microsoft.com/office/drawing/2014/main" val="353970702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458334549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8396715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54285612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54809467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69839108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236929276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90160811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84032547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15977113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63691704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4294041598"/>
                        </a:ext>
                      </a:extLst>
                    </a:gridCol>
                  </a:tblGrid>
                  <a:tr h="203542"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3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4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5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6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7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8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9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10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4096503"/>
                      </a:ext>
                    </a:extLst>
                  </a:tr>
                  <a:tr h="203542">
                    <a:tc>
                      <a:txBody>
                        <a:bodyPr/>
                        <a:lstStyle/>
                        <a:p>
                          <a:pPr algn="dist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20920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15B74C6D-426F-0D06-33EA-2C0C832B69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8656427"/>
                  </p:ext>
                </p:extLst>
              </p:nvPr>
            </p:nvGraphicFramePr>
            <p:xfrm>
              <a:off x="1121749" y="1518211"/>
              <a:ext cx="5207028" cy="701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3919">
                      <a:extLst>
                        <a:ext uri="{9D8B030D-6E8A-4147-A177-3AD203B41FA5}">
                          <a16:colId xmlns:a16="http://schemas.microsoft.com/office/drawing/2014/main" val="353970702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458334549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8396715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54285612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54809467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69839108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236929276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90160811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84032547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15977113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63691704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429404159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3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4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5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6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7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8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9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10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40965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817" t="-112727" r="-1107042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1389" t="-112727" r="-991667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4225" t="-112727" r="-805634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705634" t="-112727" r="-404225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20920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4A7A708-500C-EDAD-C16A-3B479303EA6C}"/>
                  </a:ext>
                </a:extLst>
              </p:cNvPr>
              <p:cNvSpPr txBox="1"/>
              <p:nvPr/>
            </p:nvSpPr>
            <p:spPr>
              <a:xfrm>
                <a:off x="6845313" y="1653139"/>
                <a:ext cx="509750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B050"/>
                    </a:solidFill>
                  </a:rPr>
                  <a:t>p1</a:t>
                </a:r>
                <a:endParaRPr lang="ko-KR" altLang="en-US" sz="1800" dirty="0">
                  <a:ln>
                    <a:solidFill>
                      <a:srgbClr val="FF0000"/>
                    </a:solidFill>
                  </a:ln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800" b="0" i="1" smtClean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altLang="ko-KR" dirty="0"/>
                  <a:t> * 1 *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*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*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0 * 0 = 0</a:t>
                </a:r>
              </a:p>
              <a:p>
                <a:endParaRPr lang="en-US" altLang="ko-KR" dirty="0"/>
              </a:p>
              <a:p>
                <a:r>
                  <a:rPr lang="en-US" altLang="ko-KR" dirty="0">
                    <a:solidFill>
                      <a:srgbClr val="00B050"/>
                    </a:solidFill>
                  </a:rPr>
                  <a:t>p2</a:t>
                </a:r>
              </a:p>
              <a:p>
                <a:pPr marL="285750" indent="-285750">
                  <a:buFont typeface="Wingdings" pitchFamily="2" charset="2"/>
                  <a:buChar char="à"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800" b="0" i="1" smtClean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n-US" altLang="ko-KR" dirty="0"/>
                  <a:t> * 1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*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0 * 0 * 1 * 0 = 0</a:t>
                </a:r>
              </a:p>
              <a:p>
                <a:endParaRPr lang="en-US" altLang="ko-KR" dirty="0"/>
              </a:p>
              <a:p>
                <a:r>
                  <a:rPr lang="en-US" altLang="ko-KR" dirty="0">
                    <a:solidFill>
                      <a:srgbClr val="00B050"/>
                    </a:solidFill>
                  </a:rPr>
                  <a:t>p4</a:t>
                </a:r>
              </a:p>
              <a:p>
                <a:pPr marL="285750" indent="-285750">
                  <a:buFont typeface="Wingdings" pitchFamily="2" charset="2"/>
                  <a:buChar char="à"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800" b="0" i="1" smtClean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4 </m:t>
                    </m:r>
                  </m:oMath>
                </a14:m>
                <a:r>
                  <a:rPr lang="en-US" altLang="ko-KR" dirty="0"/>
                  <a:t> * 1 * 0 * 0 * 0 = 1</a:t>
                </a:r>
              </a:p>
              <a:p>
                <a:endParaRPr lang="en-US" altLang="ko-KR" dirty="0"/>
              </a:p>
              <a:p>
                <a:r>
                  <a:rPr lang="en-US" altLang="ko-KR" dirty="0">
                    <a:solidFill>
                      <a:srgbClr val="00B050"/>
                    </a:solidFill>
                  </a:rPr>
                  <a:t>p8</a:t>
                </a:r>
              </a:p>
              <a:p>
                <a:pPr marL="285750" indent="-285750">
                  <a:buFont typeface="Wingdings" pitchFamily="2" charset="2"/>
                  <a:buChar char="à"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800" b="0" i="1" smtClean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8 </m:t>
                    </m:r>
                  </m:oMath>
                </a14:m>
                <a:r>
                  <a:rPr lang="en-US" altLang="ko-KR" dirty="0"/>
                  <a:t> * 0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*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 * 0 * 0 = 1</a:t>
                </a:r>
              </a:p>
              <a:p>
                <a:pPr marL="285750" indent="-285750">
                  <a:buFont typeface="Wingdings" pitchFamily="2" charset="2"/>
                  <a:buChar char="à"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4A7A708-500C-EDAD-C16A-3B479303E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313" y="1653139"/>
                <a:ext cx="5097504" cy="3416320"/>
              </a:xfrm>
              <a:prstGeom prst="rect">
                <a:avLst/>
              </a:prstGeom>
              <a:blipFill>
                <a:blip r:embed="rId4"/>
                <a:stretch>
                  <a:fillRect l="-1077" t="-8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0A31CF9-DA9E-632E-C288-DCD0FD5E6FD4}"/>
              </a:ext>
            </a:extLst>
          </p:cNvPr>
          <p:cNvSpPr txBox="1"/>
          <p:nvPr/>
        </p:nvSpPr>
        <p:spPr>
          <a:xfrm>
            <a:off x="9894348" y="2296234"/>
            <a:ext cx="2239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※</a:t>
            </a:r>
            <a:r>
              <a:rPr lang="ko-KR" altLang="en-US" sz="1600" dirty="0">
                <a:solidFill>
                  <a:srgbClr val="FF0000"/>
                </a:solidFill>
              </a:rPr>
              <a:t>참고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>
                <a:solidFill>
                  <a:srgbClr val="FF0000"/>
                </a:solidFill>
              </a:rPr>
              <a:t>* : XOR </a:t>
            </a:r>
            <a:r>
              <a:rPr lang="ko-KR" altLang="en-US" sz="1600" dirty="0">
                <a:solidFill>
                  <a:srgbClr val="FF0000"/>
                </a:solidFill>
              </a:rPr>
              <a:t>연산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3DA6F5-4028-3B18-9FFA-7FE3C598C6FA}"/>
              </a:ext>
            </a:extLst>
          </p:cNvPr>
          <p:cNvSpPr txBox="1"/>
          <p:nvPr/>
        </p:nvSpPr>
        <p:spPr>
          <a:xfrm>
            <a:off x="4951212" y="642631"/>
            <a:ext cx="2289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B050"/>
                </a:solidFill>
              </a:rPr>
              <a:t>Decoding</a:t>
            </a:r>
          </a:p>
        </p:txBody>
      </p:sp>
    </p:spTree>
    <p:extLst>
      <p:ext uri="{BB962C8B-B14F-4D97-AF65-F5344CB8AC3E}">
        <p14:creationId xmlns:p14="http://schemas.microsoft.com/office/powerpoint/2010/main" val="113581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13AF1-67F9-EB92-CBF3-A5E4B757D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86C92-B73D-DFF0-36B4-4B018A52B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72698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Hamming Code</a:t>
            </a:r>
            <a:endParaRPr lang="ko-KR" altLang="en-US" sz="25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27DBACB-2678-F51C-30CB-FFB6FA066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96" y="2588622"/>
            <a:ext cx="4526442" cy="257275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FAA615E-3EB5-E2B0-5686-B01CFFC1BB31}"/>
              </a:ext>
            </a:extLst>
          </p:cNvPr>
          <p:cNvSpPr txBox="1"/>
          <p:nvPr/>
        </p:nvSpPr>
        <p:spPr>
          <a:xfrm>
            <a:off x="542687" y="1653139"/>
            <a:ext cx="165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Ex: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4A7A708-500C-EDAD-C16A-3B479303EA6C}"/>
                  </a:ext>
                </a:extLst>
              </p:cNvPr>
              <p:cNvSpPr txBox="1"/>
              <p:nvPr/>
            </p:nvSpPr>
            <p:spPr>
              <a:xfrm>
                <a:off x="6845313" y="1653139"/>
                <a:ext cx="509750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B050"/>
                    </a:solidFill>
                  </a:rPr>
                  <a:t>p1</a:t>
                </a:r>
                <a:endParaRPr lang="ko-KR" altLang="en-US" sz="1800" dirty="0">
                  <a:ln>
                    <a:solidFill>
                      <a:srgbClr val="FF0000"/>
                    </a:solidFill>
                  </a:ln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altLang="ko-KR" sz="1800" b="0" dirty="0">
                    <a:ln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</a:rPr>
                  <a:t>0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* 1 *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*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*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0 * 0 = 0</a:t>
                </a:r>
              </a:p>
              <a:p>
                <a:endParaRPr lang="en-US" altLang="ko-KR" dirty="0"/>
              </a:p>
              <a:p>
                <a:r>
                  <a:rPr lang="en-US" altLang="ko-KR" dirty="0">
                    <a:solidFill>
                      <a:srgbClr val="00B050"/>
                    </a:solidFill>
                  </a:rPr>
                  <a:t>p2</a:t>
                </a:r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en-US" altLang="ko-KR" sz="1800" b="0" dirty="0">
                    <a:ln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</a:rPr>
                  <a:t>0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* 1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*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0 * 0 * 1 * 0 = 0</a:t>
                </a:r>
              </a:p>
              <a:p>
                <a:endParaRPr lang="en-US" altLang="ko-KR" dirty="0"/>
              </a:p>
              <a:p>
                <a:r>
                  <a:rPr lang="en-US" altLang="ko-KR" dirty="0">
                    <a:solidFill>
                      <a:srgbClr val="00B050"/>
                    </a:solidFill>
                  </a:rPr>
                  <a:t>p4</a:t>
                </a:r>
              </a:p>
              <a:p>
                <a:pPr marL="285750" indent="-285750">
                  <a:buFont typeface="Wingdings" pitchFamily="2" charset="2"/>
                  <a:buChar char="à"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dirty="0"/>
                  <a:t> * 1 * 0 * 0 * 0 = 0</a:t>
                </a:r>
              </a:p>
              <a:p>
                <a:endParaRPr lang="en-US" altLang="ko-KR" dirty="0"/>
              </a:p>
              <a:p>
                <a:r>
                  <a:rPr lang="en-US" altLang="ko-KR" dirty="0">
                    <a:solidFill>
                      <a:srgbClr val="00B050"/>
                    </a:solidFill>
                  </a:rPr>
                  <a:t>p8</a:t>
                </a:r>
              </a:p>
              <a:p>
                <a:pPr marL="285750" indent="-285750">
                  <a:buFont typeface="Wingdings" pitchFamily="2" charset="2"/>
                  <a:buChar char="à"/>
                </a:pPr>
                <a14:m>
                  <m:oMath xmlns:m="http://schemas.openxmlformats.org/officeDocument/2006/math">
                    <m:r>
                      <a:rPr lang="en-US" altLang="ko-KR" i="1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800" b="0" i="1" smtClean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* 0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*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 * 0 * 0 = 0</a:t>
                </a:r>
              </a:p>
              <a:p>
                <a:pPr marL="285750" indent="-285750">
                  <a:buFont typeface="Wingdings" pitchFamily="2" charset="2"/>
                  <a:buChar char="à"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4A7A708-500C-EDAD-C16A-3B479303E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313" y="1653139"/>
                <a:ext cx="5097504" cy="3416320"/>
              </a:xfrm>
              <a:prstGeom prst="rect">
                <a:avLst/>
              </a:prstGeom>
              <a:blipFill>
                <a:blip r:embed="rId3"/>
                <a:stretch>
                  <a:fillRect l="-1077" t="-8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0A31CF9-DA9E-632E-C288-DCD0FD5E6FD4}"/>
              </a:ext>
            </a:extLst>
          </p:cNvPr>
          <p:cNvSpPr txBox="1"/>
          <p:nvPr/>
        </p:nvSpPr>
        <p:spPr>
          <a:xfrm>
            <a:off x="9894348" y="2296234"/>
            <a:ext cx="2239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※</a:t>
            </a:r>
            <a:r>
              <a:rPr lang="ko-KR" altLang="en-US" sz="1600" dirty="0">
                <a:solidFill>
                  <a:srgbClr val="FF0000"/>
                </a:solidFill>
              </a:rPr>
              <a:t>참고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>
                <a:solidFill>
                  <a:srgbClr val="FF0000"/>
                </a:solidFill>
              </a:rPr>
              <a:t>* : XOR </a:t>
            </a:r>
            <a:r>
              <a:rPr lang="ko-KR" altLang="en-US" sz="1600" dirty="0">
                <a:solidFill>
                  <a:srgbClr val="FF0000"/>
                </a:solidFill>
              </a:rPr>
              <a:t>연산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3DA6F5-4028-3B18-9FFA-7FE3C598C6FA}"/>
              </a:ext>
            </a:extLst>
          </p:cNvPr>
          <p:cNvSpPr txBox="1"/>
          <p:nvPr/>
        </p:nvSpPr>
        <p:spPr>
          <a:xfrm>
            <a:off x="4951212" y="642631"/>
            <a:ext cx="2289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B050"/>
                </a:solidFill>
              </a:rPr>
              <a:t>Decoding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1AEF22EE-C6DA-DDCA-7B02-8239657E30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8764914"/>
                  </p:ext>
                </p:extLst>
              </p:nvPr>
            </p:nvGraphicFramePr>
            <p:xfrm>
              <a:off x="1121749" y="1518211"/>
              <a:ext cx="5207028" cy="701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3919">
                      <a:extLst>
                        <a:ext uri="{9D8B030D-6E8A-4147-A177-3AD203B41FA5}">
                          <a16:colId xmlns:a16="http://schemas.microsoft.com/office/drawing/2014/main" val="353970702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458334549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8396715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54285612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54809467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69839108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236929276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90160811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84032547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15977113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63691704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4294041598"/>
                        </a:ext>
                      </a:extLst>
                    </a:gridCol>
                  </a:tblGrid>
                  <a:tr h="203542"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3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4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5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6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7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8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9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10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4096503"/>
                      </a:ext>
                    </a:extLst>
                  </a:tr>
                  <a:tr h="203542">
                    <a:tc>
                      <a:txBody>
                        <a:bodyPr/>
                        <a:lstStyle/>
                        <a:p>
                          <a:pPr algn="dist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20920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1AEF22EE-C6DA-DDCA-7B02-8239657E30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8764914"/>
                  </p:ext>
                </p:extLst>
              </p:nvPr>
            </p:nvGraphicFramePr>
            <p:xfrm>
              <a:off x="1121749" y="1518211"/>
              <a:ext cx="5207028" cy="701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3919">
                      <a:extLst>
                        <a:ext uri="{9D8B030D-6E8A-4147-A177-3AD203B41FA5}">
                          <a16:colId xmlns:a16="http://schemas.microsoft.com/office/drawing/2014/main" val="353970702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458334549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8396715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54285612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54809467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69839108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236929276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90160811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84032547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15977113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63691704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429404159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3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4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5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6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7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8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9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10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40965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817" t="-112727" r="-1107042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1389" t="-112727" r="-991667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304225" t="-112727" r="-805634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705634" t="-112727" r="-404225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20920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C39E861-F41E-F965-8CCA-FDED02FF3D93}"/>
              </a:ext>
            </a:extLst>
          </p:cNvPr>
          <p:cNvSpPr/>
          <p:nvPr/>
        </p:nvSpPr>
        <p:spPr>
          <a:xfrm>
            <a:off x="6235713" y="5096248"/>
            <a:ext cx="609600" cy="2172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666FFB-9998-BFF9-7C93-4C3FFC23315C}"/>
                  </a:ext>
                </a:extLst>
              </p:cNvPr>
              <p:cNvSpPr txBox="1"/>
              <p:nvPr/>
            </p:nvSpPr>
            <p:spPr>
              <a:xfrm>
                <a:off x="6845313" y="4976710"/>
                <a:ext cx="6146800" cy="3960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solidFill>
                      <a:srgbClr val="00B050"/>
                    </a:solidFill>
                  </a:rPr>
                  <a:t>P1p2p4p8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000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</m:sSub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</m:sub>
                    </m:sSub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666FFB-9998-BFF9-7C93-4C3FFC233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313" y="4976710"/>
                <a:ext cx="6146800" cy="396006"/>
              </a:xfrm>
              <a:prstGeom prst="rect">
                <a:avLst/>
              </a:prstGeom>
              <a:blipFill>
                <a:blip r:embed="rId5"/>
                <a:stretch>
                  <a:fillRect l="-893" t="-9231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42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13AF1-67F9-EB92-CBF3-A5E4B757D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86C92-B73D-DFF0-36B4-4B018A52B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72698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Hamming Code</a:t>
            </a:r>
            <a:endParaRPr lang="ko-KR" altLang="en-US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EC6385-A519-C933-5A29-F29C25D6BB2C}"/>
              </a:ext>
            </a:extLst>
          </p:cNvPr>
          <p:cNvSpPr txBox="1"/>
          <p:nvPr/>
        </p:nvSpPr>
        <p:spPr>
          <a:xfrm>
            <a:off x="4951212" y="642631"/>
            <a:ext cx="2289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B050"/>
                </a:solidFill>
              </a:rPr>
              <a:t>Decoding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956A6864-2401-571F-D066-D0E3953F8F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3270622"/>
                  </p:ext>
                </p:extLst>
              </p:nvPr>
            </p:nvGraphicFramePr>
            <p:xfrm>
              <a:off x="697716" y="1165851"/>
              <a:ext cx="5398283" cy="24178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57059">
                      <a:extLst>
                        <a:ext uri="{9D8B030D-6E8A-4147-A177-3AD203B41FA5}">
                          <a16:colId xmlns:a16="http://schemas.microsoft.com/office/drawing/2014/main" val="2598948206"/>
                        </a:ext>
                      </a:extLst>
                    </a:gridCol>
                    <a:gridCol w="810306">
                      <a:extLst>
                        <a:ext uri="{9D8B030D-6E8A-4147-A177-3AD203B41FA5}">
                          <a16:colId xmlns:a16="http://schemas.microsoft.com/office/drawing/2014/main" val="1168098332"/>
                        </a:ext>
                      </a:extLst>
                    </a:gridCol>
                    <a:gridCol w="810306">
                      <a:extLst>
                        <a:ext uri="{9D8B030D-6E8A-4147-A177-3AD203B41FA5}">
                          <a16:colId xmlns:a16="http://schemas.microsoft.com/office/drawing/2014/main" val="460404777"/>
                        </a:ext>
                      </a:extLst>
                    </a:gridCol>
                    <a:gridCol w="810306">
                      <a:extLst>
                        <a:ext uri="{9D8B030D-6E8A-4147-A177-3AD203B41FA5}">
                          <a16:colId xmlns:a16="http://schemas.microsoft.com/office/drawing/2014/main" val="3670440933"/>
                        </a:ext>
                      </a:extLst>
                    </a:gridCol>
                    <a:gridCol w="810306">
                      <a:extLst>
                        <a:ext uri="{9D8B030D-6E8A-4147-A177-3AD203B41FA5}">
                          <a16:colId xmlns:a16="http://schemas.microsoft.com/office/drawing/2014/main" val="3297294142"/>
                        </a:ext>
                      </a:extLst>
                    </a:gridCol>
                  </a:tblGrid>
                  <a:tr h="404831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2276041"/>
                      </a:ext>
                    </a:extLst>
                  </a:tr>
                  <a:tr h="404831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/>
                            <a:t>오류가 없는 경우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4650509"/>
                      </a:ext>
                    </a:extLst>
                  </a:tr>
                  <a:tr h="404831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/>
                            <a:t>비트 </a:t>
                          </a:r>
                          <a:r>
                            <a:rPr lang="en-US" altLang="ko-KR"/>
                            <a:t>1</a:t>
                          </a:r>
                          <a:r>
                            <a:rPr lang="ko-KR" altLang="en-US"/>
                            <a:t>에 오류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4528772"/>
                      </a:ext>
                    </a:extLst>
                  </a:tr>
                  <a:tr h="404831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/>
                            <a:t>비트 </a:t>
                          </a:r>
                          <a:r>
                            <a:rPr lang="en-US" altLang="ko-KR"/>
                            <a:t>2</a:t>
                          </a:r>
                          <a:r>
                            <a:rPr lang="ko-KR" altLang="en-US"/>
                            <a:t>에 오류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1581047"/>
                      </a:ext>
                    </a:extLst>
                  </a:tr>
                  <a:tr h="39928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/>
                            <a:t>비트 </a:t>
                          </a:r>
                          <a:r>
                            <a:rPr lang="en-US" altLang="ko-KR"/>
                            <a:t>3</a:t>
                          </a:r>
                          <a:r>
                            <a:rPr lang="ko-KR" altLang="en-US"/>
                            <a:t>에 오류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9373059"/>
                      </a:ext>
                    </a:extLst>
                  </a:tr>
                  <a:tr h="399286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22209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956A6864-2401-571F-D066-D0E3953F8F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3270622"/>
                  </p:ext>
                </p:extLst>
              </p:nvPr>
            </p:nvGraphicFramePr>
            <p:xfrm>
              <a:off x="697716" y="1165851"/>
              <a:ext cx="5398283" cy="24178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57059">
                      <a:extLst>
                        <a:ext uri="{9D8B030D-6E8A-4147-A177-3AD203B41FA5}">
                          <a16:colId xmlns:a16="http://schemas.microsoft.com/office/drawing/2014/main" val="2598948206"/>
                        </a:ext>
                      </a:extLst>
                    </a:gridCol>
                    <a:gridCol w="810306">
                      <a:extLst>
                        <a:ext uri="{9D8B030D-6E8A-4147-A177-3AD203B41FA5}">
                          <a16:colId xmlns:a16="http://schemas.microsoft.com/office/drawing/2014/main" val="1168098332"/>
                        </a:ext>
                      </a:extLst>
                    </a:gridCol>
                    <a:gridCol w="810306">
                      <a:extLst>
                        <a:ext uri="{9D8B030D-6E8A-4147-A177-3AD203B41FA5}">
                          <a16:colId xmlns:a16="http://schemas.microsoft.com/office/drawing/2014/main" val="460404777"/>
                        </a:ext>
                      </a:extLst>
                    </a:gridCol>
                    <a:gridCol w="810306">
                      <a:extLst>
                        <a:ext uri="{9D8B030D-6E8A-4147-A177-3AD203B41FA5}">
                          <a16:colId xmlns:a16="http://schemas.microsoft.com/office/drawing/2014/main" val="3670440933"/>
                        </a:ext>
                      </a:extLst>
                    </a:gridCol>
                    <a:gridCol w="810306">
                      <a:extLst>
                        <a:ext uri="{9D8B030D-6E8A-4147-A177-3AD203B41FA5}">
                          <a16:colId xmlns:a16="http://schemas.microsoft.com/office/drawing/2014/main" val="3297294142"/>
                        </a:ext>
                      </a:extLst>
                    </a:gridCol>
                  </a:tblGrid>
                  <a:tr h="404831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66917" t="-1515" r="-302256" b="-5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66917" t="-1515" r="-202256" b="-5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66917" t="-1515" r="-102256" b="-5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66917" t="-1515" r="-2256" b="-5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2276041"/>
                      </a:ext>
                    </a:extLst>
                  </a:tr>
                  <a:tr h="404831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/>
                            <a:t>오류가 없는 경우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4650509"/>
                      </a:ext>
                    </a:extLst>
                  </a:tr>
                  <a:tr h="404831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/>
                            <a:t>비트 </a:t>
                          </a:r>
                          <a:r>
                            <a:rPr lang="en-US" altLang="ko-KR"/>
                            <a:t>1</a:t>
                          </a:r>
                          <a:r>
                            <a:rPr lang="ko-KR" altLang="en-US"/>
                            <a:t>에 오류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4528772"/>
                      </a:ext>
                    </a:extLst>
                  </a:tr>
                  <a:tr h="404831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/>
                            <a:t>비트 </a:t>
                          </a:r>
                          <a:r>
                            <a:rPr lang="en-US" altLang="ko-KR"/>
                            <a:t>2</a:t>
                          </a:r>
                          <a:r>
                            <a:rPr lang="ko-KR" altLang="en-US"/>
                            <a:t>에 오류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1581047"/>
                      </a:ext>
                    </a:extLst>
                  </a:tr>
                  <a:tr h="39928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/>
                            <a:t>비트 </a:t>
                          </a:r>
                          <a:r>
                            <a:rPr lang="en-US" altLang="ko-KR"/>
                            <a:t>3</a:t>
                          </a:r>
                          <a:r>
                            <a:rPr lang="ko-KR" altLang="en-US"/>
                            <a:t>에 오류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9373059"/>
                      </a:ext>
                    </a:extLst>
                  </a:tr>
                  <a:tr h="399286"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…</a:t>
                          </a:r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222094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F79942D5-D4D0-5232-00FB-1B5A1AEDEA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9964372"/>
                  </p:ext>
                </p:extLst>
              </p:nvPr>
            </p:nvGraphicFramePr>
            <p:xfrm>
              <a:off x="6680171" y="1335784"/>
              <a:ext cx="5207028" cy="701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3919">
                      <a:extLst>
                        <a:ext uri="{9D8B030D-6E8A-4147-A177-3AD203B41FA5}">
                          <a16:colId xmlns:a16="http://schemas.microsoft.com/office/drawing/2014/main" val="353970702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458334549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8396715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54285612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54809467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69839108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236929276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90160811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84032547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15977113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63691704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4294041598"/>
                        </a:ext>
                      </a:extLst>
                    </a:gridCol>
                  </a:tblGrid>
                  <a:tr h="203542"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3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4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5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6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7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8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9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10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4096503"/>
                      </a:ext>
                    </a:extLst>
                  </a:tr>
                  <a:tr h="203542">
                    <a:tc>
                      <a:txBody>
                        <a:bodyPr/>
                        <a:lstStyle/>
                        <a:p>
                          <a:pPr algn="dist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20920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F79942D5-D4D0-5232-00FB-1B5A1AEDEA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9964372"/>
                  </p:ext>
                </p:extLst>
              </p:nvPr>
            </p:nvGraphicFramePr>
            <p:xfrm>
              <a:off x="6680171" y="1335784"/>
              <a:ext cx="5207028" cy="701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3919">
                      <a:extLst>
                        <a:ext uri="{9D8B030D-6E8A-4147-A177-3AD203B41FA5}">
                          <a16:colId xmlns:a16="http://schemas.microsoft.com/office/drawing/2014/main" val="353970702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458334549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8396715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54285612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54809467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69839108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236929276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90160811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84032547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15977113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63691704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429404159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3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4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5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6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7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8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9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10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40965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408" t="-112727" r="-1108451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12727" r="-993056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2817" t="-112727" r="-807042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704225" t="-112727" r="-405634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20920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465170E-D3EC-5AAC-6280-9FE3EBAA600A}"/>
              </a:ext>
            </a:extLst>
          </p:cNvPr>
          <p:cNvSpPr txBox="1"/>
          <p:nvPr/>
        </p:nvSpPr>
        <p:spPr>
          <a:xfrm>
            <a:off x="7809321" y="812564"/>
            <a:ext cx="2948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오류</a:t>
            </a:r>
            <a:r>
              <a:rPr lang="en-US" altLang="ko-KR" sz="2800" dirty="0"/>
              <a:t>X,</a:t>
            </a:r>
            <a:r>
              <a:rPr lang="ko-KR" altLang="en-US" sz="2800" dirty="0"/>
              <a:t> 전송 </a:t>
            </a:r>
            <a:r>
              <a:rPr lang="en-US" altLang="ko-KR" sz="2800" dirty="0"/>
              <a:t>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>
                <a:extLst>
                  <a:ext uri="{FF2B5EF4-FFF2-40B4-BE49-F238E27FC236}">
                    <a16:creationId xmlns:a16="http://schemas.microsoft.com/office/drawing/2014/main" id="{B6CEEE51-56BC-EB61-1581-168776021E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6943166"/>
                  </p:ext>
                </p:extLst>
              </p:nvPr>
            </p:nvGraphicFramePr>
            <p:xfrm>
              <a:off x="6680171" y="2734776"/>
              <a:ext cx="5207028" cy="701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3919">
                      <a:extLst>
                        <a:ext uri="{9D8B030D-6E8A-4147-A177-3AD203B41FA5}">
                          <a16:colId xmlns:a16="http://schemas.microsoft.com/office/drawing/2014/main" val="353970702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458334549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8396715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54285612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54809467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69839108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236929276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90160811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84032547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15977113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63691704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4294041598"/>
                        </a:ext>
                      </a:extLst>
                    </a:gridCol>
                  </a:tblGrid>
                  <a:tr h="203542"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3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4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5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6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7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8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9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10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4096503"/>
                      </a:ext>
                    </a:extLst>
                  </a:tr>
                  <a:tr h="203542">
                    <a:tc>
                      <a:txBody>
                        <a:bodyPr/>
                        <a:lstStyle/>
                        <a:p>
                          <a:pPr algn="dist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highlight>
                                      <a:srgbClr val="00FF00"/>
                                    </a:highligh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  <a:highlight>
                              <a:srgbClr val="00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20920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>
                <a:extLst>
                  <a:ext uri="{FF2B5EF4-FFF2-40B4-BE49-F238E27FC236}">
                    <a16:creationId xmlns:a16="http://schemas.microsoft.com/office/drawing/2014/main" id="{B6CEEE51-56BC-EB61-1581-168776021E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6943166"/>
                  </p:ext>
                </p:extLst>
              </p:nvPr>
            </p:nvGraphicFramePr>
            <p:xfrm>
              <a:off x="6680171" y="2734776"/>
              <a:ext cx="5207028" cy="701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3919">
                      <a:extLst>
                        <a:ext uri="{9D8B030D-6E8A-4147-A177-3AD203B41FA5}">
                          <a16:colId xmlns:a16="http://schemas.microsoft.com/office/drawing/2014/main" val="353970702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458334549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8396715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54285612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54809467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69839108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236929276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90160811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84032547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15977113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63691704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429404159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3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4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5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6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7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8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9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10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40965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408" t="-112727" r="-1108451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12727" r="-993056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112727" r="-807042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704225" t="-112727" r="-405634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20920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D99715C-BB63-A8C2-0FE9-A6C4A17A7F40}"/>
              </a:ext>
            </a:extLst>
          </p:cNvPr>
          <p:cNvSpPr txBox="1"/>
          <p:nvPr/>
        </p:nvSpPr>
        <p:spPr>
          <a:xfrm>
            <a:off x="7809321" y="2211556"/>
            <a:ext cx="2948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비트 </a:t>
            </a:r>
            <a:r>
              <a:rPr lang="en-US" altLang="ko-KR" sz="2800" dirty="0"/>
              <a:t>1 </a:t>
            </a:r>
            <a:r>
              <a:rPr lang="ko-KR" altLang="en-US" sz="2800" dirty="0"/>
              <a:t>오류</a:t>
            </a:r>
            <a:endParaRPr lang="en-US" altLang="ko-K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표 12">
                <a:extLst>
                  <a:ext uri="{FF2B5EF4-FFF2-40B4-BE49-F238E27FC236}">
                    <a16:creationId xmlns:a16="http://schemas.microsoft.com/office/drawing/2014/main" id="{C65DA08B-6F52-F10E-7886-C3E33AAA93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139395"/>
                  </p:ext>
                </p:extLst>
              </p:nvPr>
            </p:nvGraphicFramePr>
            <p:xfrm>
              <a:off x="6680171" y="4207014"/>
              <a:ext cx="5207028" cy="701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3919">
                      <a:extLst>
                        <a:ext uri="{9D8B030D-6E8A-4147-A177-3AD203B41FA5}">
                          <a16:colId xmlns:a16="http://schemas.microsoft.com/office/drawing/2014/main" val="353970702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458334549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8396715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54285612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54809467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69839108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236929276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90160811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84032547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15977113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63691704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4294041598"/>
                        </a:ext>
                      </a:extLst>
                    </a:gridCol>
                  </a:tblGrid>
                  <a:tr h="203542"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3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4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5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6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7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8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9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10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4096503"/>
                      </a:ext>
                    </a:extLst>
                  </a:tr>
                  <a:tr h="203542">
                    <a:tc>
                      <a:txBody>
                        <a:bodyPr/>
                        <a:lstStyle/>
                        <a:p>
                          <a:pPr algn="dist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highlight>
                                      <a:srgbClr val="00FF00"/>
                                    </a:highligh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  <a:highlight>
                              <a:srgbClr val="00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20920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표 12">
                <a:extLst>
                  <a:ext uri="{FF2B5EF4-FFF2-40B4-BE49-F238E27FC236}">
                    <a16:creationId xmlns:a16="http://schemas.microsoft.com/office/drawing/2014/main" id="{C65DA08B-6F52-F10E-7886-C3E33AAA93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139395"/>
                  </p:ext>
                </p:extLst>
              </p:nvPr>
            </p:nvGraphicFramePr>
            <p:xfrm>
              <a:off x="6680171" y="4207014"/>
              <a:ext cx="5207028" cy="701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3919">
                      <a:extLst>
                        <a:ext uri="{9D8B030D-6E8A-4147-A177-3AD203B41FA5}">
                          <a16:colId xmlns:a16="http://schemas.microsoft.com/office/drawing/2014/main" val="353970702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458334549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8396715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54285612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54809467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69839108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236929276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90160811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84032547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15977113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63691704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429404159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3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4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5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6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7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8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9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10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40965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408" t="-112727" r="-1108451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112727" r="-993056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302817" t="-112727" r="-807042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704225" t="-112727" r="-405634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20920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C513AB2-F926-0B33-2765-F362C50EAF88}"/>
              </a:ext>
            </a:extLst>
          </p:cNvPr>
          <p:cNvSpPr txBox="1"/>
          <p:nvPr/>
        </p:nvSpPr>
        <p:spPr>
          <a:xfrm>
            <a:off x="7809321" y="3683794"/>
            <a:ext cx="2948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비트 </a:t>
            </a:r>
            <a:r>
              <a:rPr lang="en-US" altLang="ko-KR" sz="2800" dirty="0"/>
              <a:t>2 </a:t>
            </a:r>
            <a:r>
              <a:rPr lang="ko-KR" altLang="en-US" sz="2800" dirty="0"/>
              <a:t>오류</a:t>
            </a:r>
            <a:endParaRPr lang="en-US" altLang="ko-K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14">
                <a:extLst>
                  <a:ext uri="{FF2B5EF4-FFF2-40B4-BE49-F238E27FC236}">
                    <a16:creationId xmlns:a16="http://schemas.microsoft.com/office/drawing/2014/main" id="{C9099872-8398-2FBB-A2A6-92B78CC14D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1268840"/>
                  </p:ext>
                </p:extLst>
              </p:nvPr>
            </p:nvGraphicFramePr>
            <p:xfrm>
              <a:off x="6680171" y="5679252"/>
              <a:ext cx="5207028" cy="701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3919">
                      <a:extLst>
                        <a:ext uri="{9D8B030D-6E8A-4147-A177-3AD203B41FA5}">
                          <a16:colId xmlns:a16="http://schemas.microsoft.com/office/drawing/2014/main" val="353970702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458334549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8396715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54285612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54809467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69839108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236929276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90160811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84032547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15977113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63691704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4294041598"/>
                        </a:ext>
                      </a:extLst>
                    </a:gridCol>
                  </a:tblGrid>
                  <a:tr h="203542"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3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4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5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6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7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8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9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10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4096503"/>
                      </a:ext>
                    </a:extLst>
                  </a:tr>
                  <a:tr h="203542">
                    <a:tc>
                      <a:txBody>
                        <a:bodyPr/>
                        <a:lstStyle/>
                        <a:p>
                          <a:pPr algn="dist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00FF00"/>
                              </a:highlight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highlight>
                              <a:srgbClr val="00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dist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n>
                              <a:solidFill>
                                <a:srgbClr val="FF0000"/>
                              </a:solidFill>
                            </a:ln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20920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14">
                <a:extLst>
                  <a:ext uri="{FF2B5EF4-FFF2-40B4-BE49-F238E27FC236}">
                    <a16:creationId xmlns:a16="http://schemas.microsoft.com/office/drawing/2014/main" id="{C9099872-8398-2FBB-A2A6-92B78CC14D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1268840"/>
                  </p:ext>
                </p:extLst>
              </p:nvPr>
            </p:nvGraphicFramePr>
            <p:xfrm>
              <a:off x="6680171" y="5679252"/>
              <a:ext cx="5207028" cy="701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3919">
                      <a:extLst>
                        <a:ext uri="{9D8B030D-6E8A-4147-A177-3AD203B41FA5}">
                          <a16:colId xmlns:a16="http://schemas.microsoft.com/office/drawing/2014/main" val="353970702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458334549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8396715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854285612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54809467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3698391080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236929276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90160811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84032547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1159771133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2636917045"/>
                        </a:ext>
                      </a:extLst>
                    </a:gridCol>
                    <a:gridCol w="433919">
                      <a:extLst>
                        <a:ext uri="{9D8B030D-6E8A-4147-A177-3AD203B41FA5}">
                          <a16:colId xmlns:a16="http://schemas.microsoft.com/office/drawing/2014/main" val="429404159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3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4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5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6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7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8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9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10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11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accent6"/>
                              </a:solidFill>
                            </a:rPr>
                            <a:t>12</a:t>
                          </a:r>
                          <a:endParaRPr lang="ko-KR" altLang="en-US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40965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408" t="-112727" r="-1108451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112727" r="-993056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highlight>
                                <a:srgbClr val="00FF00"/>
                              </a:highlight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highlight>
                              <a:srgbClr val="00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302817" t="-112727" r="-807042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704225" t="-112727" r="-405634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dist" latinLnBrk="1"/>
                          <a:r>
                            <a:rPr lang="en-US" altLang="ko-KR" sz="160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160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20920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0E050F8-B350-8ADC-E94B-459F1F5FFAD0}"/>
              </a:ext>
            </a:extLst>
          </p:cNvPr>
          <p:cNvSpPr txBox="1"/>
          <p:nvPr/>
        </p:nvSpPr>
        <p:spPr>
          <a:xfrm>
            <a:off x="7809321" y="5156032"/>
            <a:ext cx="2948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비트 </a:t>
            </a:r>
            <a:r>
              <a:rPr lang="en-US" altLang="ko-KR" sz="2800" dirty="0"/>
              <a:t>3 </a:t>
            </a:r>
            <a:r>
              <a:rPr lang="ko-KR" altLang="en-US" sz="2800" dirty="0"/>
              <a:t>오류</a:t>
            </a:r>
            <a:endParaRPr lang="en-US" altLang="ko-KR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C0260C-C3FB-0CC5-6DA1-511CA44E0435}"/>
                  </a:ext>
                </a:extLst>
              </p:cNvPr>
              <p:cNvSpPr txBox="1"/>
              <p:nvPr/>
            </p:nvSpPr>
            <p:spPr>
              <a:xfrm>
                <a:off x="697716" y="3683794"/>
                <a:ext cx="509750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solidFill>
                      <a:srgbClr val="0070C0"/>
                    </a:solidFill>
                  </a:rPr>
                  <a:t>비트 </a:t>
                </a:r>
                <a:r>
                  <a:rPr lang="en-US" altLang="ko-KR" sz="1400" dirty="0">
                    <a:solidFill>
                      <a:srgbClr val="0070C0"/>
                    </a:solidFill>
                  </a:rPr>
                  <a:t>3 </a:t>
                </a:r>
                <a:r>
                  <a:rPr lang="ko-KR" altLang="en-US" sz="1400" dirty="0">
                    <a:solidFill>
                      <a:srgbClr val="0070C0"/>
                    </a:solidFill>
                  </a:rPr>
                  <a:t>오류인 경우의 </a:t>
                </a:r>
                <a:r>
                  <a:rPr lang="en-US" altLang="ko-KR" sz="1400" dirty="0">
                    <a:solidFill>
                      <a:srgbClr val="0070C0"/>
                    </a:solidFill>
                  </a:rPr>
                  <a:t>parity bits</a:t>
                </a:r>
              </a:p>
              <a:p>
                <a:endParaRPr lang="en-US" altLang="ko-KR" sz="1400" dirty="0">
                  <a:solidFill>
                    <a:srgbClr val="00B050"/>
                  </a:solidFill>
                </a:endParaRPr>
              </a:p>
              <a:p>
                <a:r>
                  <a:rPr lang="en-US" altLang="ko-KR" sz="1400" dirty="0">
                    <a:solidFill>
                      <a:srgbClr val="00B050"/>
                    </a:solidFill>
                  </a:rPr>
                  <a:t>p1</a:t>
                </a:r>
                <a:endParaRPr lang="ko-KR" altLang="en-US" sz="1400" dirty="0">
                  <a:ln>
                    <a:solidFill>
                      <a:srgbClr val="FF0000"/>
                    </a:solidFill>
                  </a:ln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altLang="ko-KR" sz="1400" b="0" dirty="0">
                    <a:ln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</a:rPr>
                  <a:t>0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/>
                  <a:t> * 0 *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1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*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0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*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0 * 0 = 1</a:t>
                </a:r>
              </a:p>
              <a:p>
                <a:endParaRPr lang="en-US" altLang="ko-KR" sz="1400" dirty="0"/>
              </a:p>
              <a:p>
                <a:r>
                  <a:rPr lang="en-US" altLang="ko-KR" sz="1400" dirty="0">
                    <a:solidFill>
                      <a:srgbClr val="00B050"/>
                    </a:solidFill>
                  </a:rPr>
                  <a:t>p2</a:t>
                </a:r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en-US" altLang="ko-KR" sz="1400" b="0" dirty="0">
                    <a:ln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</a:rPr>
                  <a:t>0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/>
                  <a:t> * 0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*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0 * 0 * 1 * 0 = 1</a:t>
                </a:r>
              </a:p>
              <a:p>
                <a:endParaRPr lang="en-US" altLang="ko-KR" sz="1400" dirty="0"/>
              </a:p>
              <a:p>
                <a:r>
                  <a:rPr lang="en-US" altLang="ko-KR" sz="1400" dirty="0">
                    <a:solidFill>
                      <a:srgbClr val="00B050"/>
                    </a:solidFill>
                  </a:rPr>
                  <a:t>p4</a:t>
                </a:r>
              </a:p>
              <a:p>
                <a:pPr marL="285750" indent="-285750">
                  <a:buFont typeface="Wingdings" pitchFamily="2" charset="2"/>
                  <a:buChar char="à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1400" dirty="0"/>
                  <a:t> * 1 * 0 * 0 * 0 = 0</a:t>
                </a:r>
              </a:p>
              <a:p>
                <a:endParaRPr lang="en-US" altLang="ko-KR" sz="1400" dirty="0"/>
              </a:p>
              <a:p>
                <a:r>
                  <a:rPr lang="en-US" altLang="ko-KR" sz="1400" dirty="0">
                    <a:solidFill>
                      <a:srgbClr val="00B050"/>
                    </a:solidFill>
                  </a:rPr>
                  <a:t>p8</a:t>
                </a:r>
              </a:p>
              <a:p>
                <a:pPr marL="285750" indent="-285750">
                  <a:buFont typeface="Wingdings" pitchFamily="2" charset="2"/>
                  <a:buChar char="à"/>
                </a:pPr>
                <a14:m>
                  <m:oMath xmlns:m="http://schemas.openxmlformats.org/officeDocument/2006/math">
                    <m:r>
                      <a:rPr lang="en-US" altLang="ko-KR" sz="1400" i="1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400" b="0" i="1" smtClean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/>
                  <a:t> * 0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*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1 * 0 * 0 = 0</a:t>
                </a:r>
              </a:p>
              <a:p>
                <a:pPr marL="285750" indent="-285750">
                  <a:buFont typeface="Wingdings" pitchFamily="2" charset="2"/>
                  <a:buChar char="à"/>
                </a:pPr>
                <a:endParaRPr lang="en-US" altLang="ko-KR" sz="1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C0260C-C3FB-0CC5-6DA1-511CA44E0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16" y="3683794"/>
                <a:ext cx="5097504" cy="3108543"/>
              </a:xfrm>
              <a:prstGeom prst="rect">
                <a:avLst/>
              </a:prstGeom>
              <a:blipFill>
                <a:blip r:embed="rId7"/>
                <a:stretch>
                  <a:fillRect l="-358" t="-1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954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13AF1-67F9-EB92-CBF3-A5E4B757D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86C92-B73D-DFF0-36B4-4B018A52B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72698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Hamming Code Experiment</a:t>
            </a:r>
            <a:endParaRPr lang="ko-KR" altLang="en-US" sz="25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82EEF6-3217-343C-8554-88390FA21EC4}"/>
              </a:ext>
            </a:extLst>
          </p:cNvPr>
          <p:cNvSpPr txBox="1"/>
          <p:nvPr/>
        </p:nvSpPr>
        <p:spPr>
          <a:xfrm>
            <a:off x="4951212" y="642631"/>
            <a:ext cx="2289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B050"/>
                </a:solidFill>
              </a:rPr>
              <a:t>Conditions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DB438-B77F-97A7-D71D-6EA8C8ADE656}"/>
              </a:ext>
            </a:extLst>
          </p:cNvPr>
          <p:cNvSpPr txBox="1"/>
          <p:nvPr/>
        </p:nvSpPr>
        <p:spPr>
          <a:xfrm>
            <a:off x="2493818" y="1859339"/>
            <a:ext cx="84882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128b message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8b parity </a:t>
            </a:r>
            <a:r>
              <a:rPr lang="en-US" altLang="ko-KR" dirty="0">
                <a:sym typeface="Wingdings" panose="05000000000000000000" pitchFamily="2" charset="2"/>
              </a:rPr>
              <a:t> 136b codeword </a:t>
            </a:r>
          </a:p>
          <a:p>
            <a:r>
              <a:rPr lang="ko-KR" altLang="en-US" dirty="0"/>
              <a:t>짝수 패리티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Encoder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    1.1. </a:t>
            </a:r>
            <a:r>
              <a:rPr lang="ko-KR" altLang="en-US" dirty="0"/>
              <a:t>입력</a:t>
            </a:r>
            <a:r>
              <a:rPr lang="en-US" altLang="ko-KR" dirty="0"/>
              <a:t>: 128-bit message (</a:t>
            </a:r>
            <a:r>
              <a:rPr lang="ko-KR" altLang="en-US" dirty="0"/>
              <a:t>예</a:t>
            </a:r>
            <a:r>
              <a:rPr lang="en-US" altLang="ko-KR" dirty="0"/>
              <a:t>: input   wire [127:0] din)</a:t>
            </a:r>
          </a:p>
          <a:p>
            <a:r>
              <a:rPr lang="en-US" altLang="ko-KR" dirty="0"/>
              <a:t>    1.2. </a:t>
            </a:r>
            <a:r>
              <a:rPr lang="ko-KR" altLang="en-US" dirty="0"/>
              <a:t>출력</a:t>
            </a:r>
            <a:r>
              <a:rPr lang="en-US" altLang="ko-KR" dirty="0"/>
              <a:t>:    8-bit parity        (</a:t>
            </a:r>
            <a:r>
              <a:rPr lang="ko-KR" altLang="en-US" dirty="0"/>
              <a:t>예</a:t>
            </a:r>
            <a:r>
              <a:rPr lang="en-US" altLang="ko-KR" dirty="0"/>
              <a:t>: output wire [   7:0] </a:t>
            </a:r>
            <a:r>
              <a:rPr lang="en-US" altLang="ko-KR" dirty="0" err="1"/>
              <a:t>ecc</a:t>
            </a:r>
            <a:r>
              <a:rPr lang="en-US" altLang="ko-KR" dirty="0"/>
              <a:t>)</a:t>
            </a:r>
          </a:p>
          <a:p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2. Decoder</a:t>
            </a:r>
          </a:p>
          <a:p>
            <a:r>
              <a:rPr lang="en-US" altLang="ko-KR" dirty="0"/>
              <a:t>   2.1. </a:t>
            </a:r>
            <a:r>
              <a:rPr lang="ko-KR" altLang="en-US" dirty="0"/>
              <a:t>입력</a:t>
            </a:r>
            <a:r>
              <a:rPr lang="en-US" altLang="ko-KR" dirty="0"/>
              <a:t>: 136-bit codeword              	(</a:t>
            </a:r>
            <a:r>
              <a:rPr lang="ko-KR" altLang="en-US" dirty="0"/>
              <a:t>예</a:t>
            </a:r>
            <a:r>
              <a:rPr lang="en-US" altLang="ko-KR" dirty="0"/>
              <a:t>: input    wire [135:0] din_2)</a:t>
            </a:r>
          </a:p>
          <a:p>
            <a:r>
              <a:rPr lang="en-US" altLang="ko-KR" dirty="0"/>
              <a:t>   2.2. </a:t>
            </a:r>
            <a:r>
              <a:rPr lang="ko-KR" altLang="en-US" dirty="0"/>
              <a:t>출력</a:t>
            </a:r>
            <a:r>
              <a:rPr lang="en-US" altLang="ko-KR" dirty="0"/>
              <a:t>: 128-bit decoded message	(</a:t>
            </a:r>
            <a:r>
              <a:rPr lang="ko-KR" altLang="en-US" dirty="0"/>
              <a:t>예</a:t>
            </a:r>
            <a:r>
              <a:rPr lang="en-US" altLang="ko-KR" dirty="0"/>
              <a:t>: output wire [127:0] </a:t>
            </a:r>
            <a:r>
              <a:rPr lang="en-US" altLang="ko-KR" dirty="0" err="1"/>
              <a:t>dout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7140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13AF1-67F9-EB92-CBF3-A5E4B757D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86C92-B73D-DFF0-36B4-4B018A52B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72698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Hamming Code Experiment</a:t>
            </a:r>
            <a:endParaRPr lang="ko-KR" altLang="en-US" sz="25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27DBACB-2678-F51C-30CB-FFB6FA066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557" y="2745947"/>
            <a:ext cx="4526442" cy="136610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882EEF6-3217-343C-8554-88390FA21EC4}"/>
              </a:ext>
            </a:extLst>
          </p:cNvPr>
          <p:cNvSpPr txBox="1"/>
          <p:nvPr/>
        </p:nvSpPr>
        <p:spPr>
          <a:xfrm>
            <a:off x="4951212" y="642631"/>
            <a:ext cx="2289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B050"/>
                </a:solidFill>
              </a:rPr>
              <a:t>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7005A1-5559-277A-4682-3BF78F4809A0}"/>
                  </a:ext>
                </a:extLst>
              </p:cNvPr>
              <p:cNvSpPr txBox="1"/>
              <p:nvPr/>
            </p:nvSpPr>
            <p:spPr>
              <a:xfrm>
                <a:off x="7240787" y="1165851"/>
                <a:ext cx="5097504" cy="590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rgbClr val="00B050"/>
                    </a:solidFill>
                  </a:rPr>
                  <a:t>p1</a:t>
                </a:r>
                <a:endParaRPr lang="ko-KR" altLang="en-US" sz="1400" dirty="0">
                  <a:ln>
                    <a:solidFill>
                      <a:srgbClr val="FF0000"/>
                    </a:solidFill>
                  </a:ln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−1 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≥1) </m:t>
                    </m:r>
                  </m:oMath>
                </a14:m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en-US" altLang="ko-KR" sz="1400" dirty="0">
                    <a:solidFill>
                      <a:srgbClr val="00B050"/>
                    </a:solidFill>
                  </a:rPr>
                  <a:t>p2</a:t>
                </a:r>
              </a:p>
              <a:p>
                <a:r>
                  <a:rPr lang="en-US" altLang="ko-KR" sz="14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2, 3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+4(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−1) 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≥1) </m:t>
                    </m:r>
                  </m:oMath>
                </a14:m>
                <a:endParaRPr lang="en-US" altLang="ko-KR" sz="1400" dirty="0">
                  <a:sym typeface="Wingdings" panose="05000000000000000000" pitchFamily="2" charset="2"/>
                </a:endParaRPr>
              </a:p>
              <a:p>
                <a:endParaRPr lang="en-US" altLang="ko-KR" sz="1400" dirty="0"/>
              </a:p>
              <a:p>
                <a:r>
                  <a:rPr lang="en-US" altLang="ko-KR" sz="1400" dirty="0">
                    <a:solidFill>
                      <a:srgbClr val="00B050"/>
                    </a:solidFill>
                  </a:rPr>
                  <a:t>p4</a:t>
                </a:r>
              </a:p>
              <a:p>
                <a:r>
                  <a:rPr lang="en-US" altLang="ko-KR" sz="14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4,5,6,7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−1) (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≥1) </m:t>
                    </m:r>
                  </m:oMath>
                </a14:m>
                <a:endParaRPr lang="en-US" altLang="ko-KR" sz="1400" dirty="0">
                  <a:sym typeface="Wingdings" panose="05000000000000000000" pitchFamily="2" charset="2"/>
                </a:endParaRPr>
              </a:p>
              <a:p>
                <a:endParaRPr lang="en-US" altLang="ko-KR" sz="1400" dirty="0"/>
              </a:p>
              <a:p>
                <a:r>
                  <a:rPr lang="en-US" altLang="ko-KR" sz="1400" dirty="0">
                    <a:solidFill>
                      <a:srgbClr val="00B050"/>
                    </a:solidFill>
                  </a:rPr>
                  <a:t>p8</a:t>
                </a:r>
              </a:p>
              <a:p>
                <a:r>
                  <a:rPr lang="en-US" altLang="ko-KR" sz="14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~,15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16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−1) (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≥1) </m:t>
                    </m:r>
                  </m:oMath>
                </a14:m>
                <a:endParaRPr lang="en-US" altLang="ko-KR" sz="1400" dirty="0">
                  <a:sym typeface="Wingdings" panose="05000000000000000000" pitchFamily="2" charset="2"/>
                </a:endParaRPr>
              </a:p>
              <a:p>
                <a:endParaRPr lang="en-US" altLang="ko-KR" sz="1400" dirty="0"/>
              </a:p>
              <a:p>
                <a:r>
                  <a:rPr lang="en-US" altLang="ko-KR" sz="1400" dirty="0">
                    <a:solidFill>
                      <a:srgbClr val="00B050"/>
                    </a:solidFill>
                  </a:rPr>
                  <a:t>p16</a:t>
                </a:r>
                <a:endParaRPr lang="ko-KR" altLang="en-US" sz="1400" dirty="0">
                  <a:ln>
                    <a:solidFill>
                      <a:srgbClr val="FF0000"/>
                    </a:solidFill>
                  </a:ln>
                </a:endParaRPr>
              </a:p>
              <a:p>
                <a:r>
                  <a:rPr lang="en-US" altLang="ko-KR" sz="14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16~31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32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−1) (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≥1) </m:t>
                    </m:r>
                  </m:oMath>
                </a14:m>
                <a:endParaRPr lang="en-US" altLang="ko-KR" sz="1400" dirty="0">
                  <a:sym typeface="Wingdings" panose="05000000000000000000" pitchFamily="2" charset="2"/>
                </a:endParaRPr>
              </a:p>
              <a:p>
                <a:endParaRPr lang="en-US" altLang="ko-KR" sz="1400" dirty="0"/>
              </a:p>
              <a:p>
                <a:r>
                  <a:rPr lang="en-US" altLang="ko-KR" sz="1400" dirty="0">
                    <a:solidFill>
                      <a:srgbClr val="00B050"/>
                    </a:solidFill>
                  </a:rPr>
                  <a:t>p32</a:t>
                </a:r>
              </a:p>
              <a:p>
                <a:r>
                  <a:rPr lang="en-US" altLang="ko-KR" sz="14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64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−1) (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≥1) </m:t>
                    </m:r>
                  </m:oMath>
                </a14:m>
                <a:endParaRPr lang="en-US" altLang="ko-KR" sz="1400" dirty="0">
                  <a:sym typeface="Wingdings" panose="05000000000000000000" pitchFamily="2" charset="2"/>
                </a:endParaRPr>
              </a:p>
              <a:p>
                <a:endParaRPr lang="en-US" altLang="ko-KR" sz="1400" dirty="0"/>
              </a:p>
              <a:p>
                <a:r>
                  <a:rPr lang="en-US" altLang="ko-KR" sz="1400" dirty="0">
                    <a:solidFill>
                      <a:srgbClr val="00B050"/>
                    </a:solidFill>
                  </a:rPr>
                  <a:t>p64</a:t>
                </a:r>
              </a:p>
              <a:p>
                <a:r>
                  <a:rPr lang="en-US" altLang="ko-KR" sz="14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64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127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128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−1) (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≥1) </m:t>
                    </m:r>
                  </m:oMath>
                </a14:m>
                <a:endParaRPr lang="en-US" altLang="ko-KR" sz="1400" dirty="0">
                  <a:sym typeface="Wingdings" panose="05000000000000000000" pitchFamily="2" charset="2"/>
                </a:endParaRPr>
              </a:p>
              <a:p>
                <a:endParaRPr lang="en-US" altLang="ko-KR" sz="1400" dirty="0"/>
              </a:p>
              <a:p>
                <a:r>
                  <a:rPr lang="en-US" altLang="ko-KR" sz="1400" dirty="0">
                    <a:solidFill>
                      <a:srgbClr val="00B050"/>
                    </a:solidFill>
                  </a:rPr>
                  <a:t>p128</a:t>
                </a:r>
              </a:p>
              <a:p>
                <a:r>
                  <a:rPr lang="en-US" altLang="ko-KR" sz="14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128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255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256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−1) (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≥1) </m:t>
                    </m:r>
                  </m:oMath>
                </a14:m>
                <a:endParaRPr lang="en-US" altLang="ko-KR" sz="1400" dirty="0">
                  <a:sym typeface="Wingdings" panose="05000000000000000000" pitchFamily="2" charset="2"/>
                </a:endParaRPr>
              </a:p>
              <a:p>
                <a:endParaRPr lang="en-US" altLang="ko-KR" sz="1400" dirty="0"/>
              </a:p>
              <a:p>
                <a:pPr marL="285750" indent="-285750">
                  <a:buFont typeface="Wingdings" pitchFamily="2" charset="2"/>
                  <a:buChar char="à"/>
                </a:pPr>
                <a:endParaRPr lang="en-US" altLang="ko-KR" sz="1400" dirty="0"/>
              </a:p>
              <a:p>
                <a:endParaRPr lang="en-US" altLang="ko-KR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7005A1-5559-277A-4682-3BF78F480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787" y="1165851"/>
                <a:ext cx="5097504" cy="5909310"/>
              </a:xfrm>
              <a:prstGeom prst="rect">
                <a:avLst/>
              </a:prstGeom>
              <a:blipFill>
                <a:blip r:embed="rId3"/>
                <a:stretch>
                  <a:fillRect l="-359" t="-2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42B9138-E9BA-7D16-65E8-0236C53A0207}"/>
              </a:ext>
            </a:extLst>
          </p:cNvPr>
          <p:cNvSpPr txBox="1"/>
          <p:nvPr/>
        </p:nvSpPr>
        <p:spPr>
          <a:xfrm>
            <a:off x="2184400" y="2349941"/>
            <a:ext cx="2433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Parity bits 8</a:t>
            </a:r>
            <a:r>
              <a:rPr lang="ko-KR" altLang="en-US" dirty="0"/>
              <a:t>개가 필요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340A94-4BFD-8A68-13EE-8C9CF4E5270B}"/>
              </a:ext>
            </a:extLst>
          </p:cNvPr>
          <p:cNvSpPr txBox="1"/>
          <p:nvPr/>
        </p:nvSpPr>
        <p:spPr>
          <a:xfrm>
            <a:off x="7240787" y="6215369"/>
            <a:ext cx="614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일정한 패턴이 존재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8777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8340</TotalTime>
  <Words>843</Words>
  <Application>Microsoft Office PowerPoint</Application>
  <PresentationFormat>와이드스크린</PresentationFormat>
  <Paragraphs>393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HY헤드라인M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Hamming Code</vt:lpstr>
      <vt:lpstr>Hamming Code</vt:lpstr>
      <vt:lpstr>Hamming Code</vt:lpstr>
      <vt:lpstr>Hamming Code</vt:lpstr>
      <vt:lpstr>Hamming Code</vt:lpstr>
      <vt:lpstr>Hamming Code Experiment</vt:lpstr>
      <vt:lpstr>Hamming Code Experiment</vt:lpstr>
      <vt:lpstr>Hamming Code Experiment</vt:lpstr>
      <vt:lpstr>Hamming Code Experiment</vt:lpstr>
      <vt:lpstr>Hamming Code Experiment</vt:lpstr>
      <vt:lpstr>Hamming Code Experiment</vt:lpstr>
      <vt:lpstr>Hamming Code Experiment</vt:lpstr>
      <vt:lpstr>Hamming Code Experiment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jiyun kim</dc:creator>
  <cp:lastModifiedBy>INHWAN YEO</cp:lastModifiedBy>
  <cp:revision>206</cp:revision>
  <dcterms:created xsi:type="dcterms:W3CDTF">2024-01-26T03:24:43Z</dcterms:created>
  <dcterms:modified xsi:type="dcterms:W3CDTF">2024-04-13T04:22:02Z</dcterms:modified>
</cp:coreProperties>
</file>