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81" r:id="rId4"/>
    <p:sldId id="282" r:id="rId5"/>
    <p:sldId id="283" r:id="rId6"/>
    <p:sldId id="285" r:id="rId7"/>
    <p:sldId id="289" r:id="rId8"/>
    <p:sldId id="295" r:id="rId9"/>
    <p:sldId id="293" r:id="rId10"/>
    <p:sldId id="28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506B"/>
    <a:srgbClr val="002C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16" autoAdjust="0"/>
    <p:restoredTop sz="94660"/>
  </p:normalViewPr>
  <p:slideViewPr>
    <p:cSldViewPr snapToGrid="0">
      <p:cViewPr>
        <p:scale>
          <a:sx n="66" d="100"/>
          <a:sy n="66" d="100"/>
        </p:scale>
        <p:origin x="3504" y="2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510EC-0A77-91A9-BCDE-D8B44C124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5D0215-546F-81A0-F612-B3E867CDB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AF942E-71EC-CE93-C3DA-D62BE52A5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A40BD2-D88E-CBCA-FC2B-5557AC47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32A789-A0A6-F770-18B2-65710722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80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8D680-873A-753B-5D43-C14F27B9C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C8FBC5-8825-316E-74A1-EE117B2AC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AD2C63-EC35-3135-6171-7A4F2CC46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80C5DC-5F12-F819-8E1D-E9E6547C9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AB17D7-CB49-67E1-7051-D3268B532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48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D7F228-C4FD-2BD4-26E9-2121F2BCCB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EDF959-3C89-D268-4F04-79D0217DE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30272F-1E47-4AB9-7B2F-3DDAD0F51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5A75F-928F-BB0D-5FF5-D7E2EEC75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780747-07F6-4862-BADD-ABF3DFC19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2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E40AA4-8060-2C96-412A-6BEC9D547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C9DC75-8F1E-0FF6-0FD4-40E3658E5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7FBB94-0B8B-E34F-9528-E6B4E6A17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099B48-B833-0CF8-B0A6-636CD8038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8E57F9-1B16-7DC7-6413-D2365273B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27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459C5-ABBC-75EB-A5E6-070C4CA45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2E2B3C-EAFB-2842-99E9-FC1932E6E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2D83DA-CDBF-BF81-C571-B73F5F5EE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D3EE15-3ED8-A5F4-2E69-2550F3557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2CAA72-B219-09AF-4ED7-A67A54DD5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052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C6F9A-8B4E-E4F2-E4DC-25C3B24F9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EF1A81-83E9-C64B-53CA-DE07F80FD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263045-4F8A-0E91-DC3D-F7BE1F538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2AD8D5-E6B3-EE9A-2487-D833A319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8D9A66-823A-BF57-4CDC-BAFB9B51D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A59BD7-6C0A-4014-3D7F-2EFECDA6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89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4BDD8-410D-51A8-0B3F-B3F5E6BFC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361B63-6007-D8C4-513F-3A6457C9A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067ADE-CE05-3365-D331-9302B9A37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DA178B-34FB-D68F-9494-91E8829F95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26387D-1C05-B328-4BEF-42BF34E5F4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694D09-4FD8-2AD5-614D-8569EE3D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A95313-D022-0B5F-B8EB-4C8FCE891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8D257A-C4A1-084D-839A-A01A8659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958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B8EFB-F956-2462-B1CE-4C8A72542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CF5CC7-A7AF-D439-AE4A-89C021EDA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D2D1C1-C737-D952-3B81-416674E6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9D0B32-5C7B-E5AB-663A-C8441E779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59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D80448-9E48-1069-D054-5D53AFD77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E2171E-A887-C46C-26DA-7DAD39337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16A675-58E2-CAF5-8931-2E9047A49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627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09E10-9BC3-DE46-B8AD-537C3114B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63B67F-BB66-40B1-6694-D2ACA0FA8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64363E-CB38-1D70-7296-3642D95F6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F15CD8-A483-0B62-68C6-4E1BB34CB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1F4044-DA94-D561-2C14-FFB980873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729D06-4927-59CD-440B-95B7FAB55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644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C56CF-D469-5011-131A-019472BFB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6DF64E-1A8E-4CB2-CEF2-5C89466B86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F3C403-93DF-E644-F31B-86444B351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DB601D-29B4-5283-3AB4-0D885EF24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851C40-68E7-D137-E469-D7C04D28F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4F50DC-5DD1-9068-B5AE-477CA3A82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38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3978D1-E234-65D0-3034-6CA8D969A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BFE046-6CA4-88D8-7BD8-A85C906BB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24A5E3-6F6D-7E4C-9300-065CE1817C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C43A9-B3BC-49B1-97E4-91ABF6F9E541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A6C994-CF91-CF5A-6EC3-E1AEC29E3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EB26EF-26C8-D884-B768-EFB3DC3B3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68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/>
        </p:nvSpPr>
        <p:spPr>
          <a:xfrm>
            <a:off x="8163649" y="4899420"/>
            <a:ext cx="3614058" cy="877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b="1" dirty="0">
                <a:solidFill>
                  <a:srgbClr val="002C62"/>
                </a:solidFill>
              </a:rPr>
              <a:t>홍익대학교 컴퓨터공학과</a:t>
            </a:r>
            <a:endParaRPr lang="en-US" altLang="ko-KR" sz="2000" b="1" dirty="0">
              <a:solidFill>
                <a:srgbClr val="002C62"/>
              </a:solidFill>
            </a:endParaRPr>
          </a:p>
          <a:p>
            <a:pPr algn="l"/>
            <a:r>
              <a:rPr lang="en-US" altLang="ko-KR" sz="2000" b="1">
                <a:solidFill>
                  <a:srgbClr val="002C62"/>
                </a:solidFill>
              </a:rPr>
              <a:t>C3110703 </a:t>
            </a:r>
            <a:r>
              <a:rPr lang="ko-KR" altLang="en-US" sz="2000" b="1">
                <a:solidFill>
                  <a:srgbClr val="002C62"/>
                </a:solidFill>
              </a:rPr>
              <a:t>김지윤</a:t>
            </a:r>
            <a:endParaRPr lang="ko-KR" altLang="en-US" sz="2000" b="1" dirty="0">
              <a:solidFill>
                <a:srgbClr val="002C62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13F9BE-5F3C-4D5A-BFBB-DE9EB00A9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01" y="243376"/>
            <a:ext cx="1081853" cy="108921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8026492" y="4899420"/>
            <a:ext cx="45719" cy="716766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C45586EF-81E0-4B12-8A46-641BCC367D02}"/>
              </a:ext>
            </a:extLst>
          </p:cNvPr>
          <p:cNvSpPr txBox="1">
            <a:spLocks/>
          </p:cNvSpPr>
          <p:nvPr/>
        </p:nvSpPr>
        <p:spPr>
          <a:xfrm>
            <a:off x="10362112" y="1982136"/>
            <a:ext cx="3659776" cy="403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solidFill>
                  <a:srgbClr val="002C62"/>
                </a:solidFill>
              </a:rPr>
              <a:t>2024</a:t>
            </a:r>
            <a:r>
              <a:rPr lang="ko-KR" altLang="en-US" sz="1600" b="1" dirty="0">
                <a:solidFill>
                  <a:srgbClr val="002C62"/>
                </a:solidFill>
              </a:rPr>
              <a:t>년 </a:t>
            </a:r>
            <a:r>
              <a:rPr lang="en-US" altLang="ko-KR" sz="1600" b="1" dirty="0">
                <a:solidFill>
                  <a:srgbClr val="002C62"/>
                </a:solidFill>
              </a:rPr>
              <a:t>2</a:t>
            </a:r>
            <a:r>
              <a:rPr lang="ko-KR" altLang="en-US" sz="1600" b="1" dirty="0">
                <a:solidFill>
                  <a:srgbClr val="002C62"/>
                </a:solidFill>
              </a:rPr>
              <a:t>월 </a:t>
            </a:r>
            <a:r>
              <a:rPr lang="en-US" altLang="ko-KR" sz="1600" b="1" dirty="0">
                <a:solidFill>
                  <a:srgbClr val="002C62"/>
                </a:solidFill>
              </a:rPr>
              <a:t>28</a:t>
            </a:r>
            <a:r>
              <a:rPr lang="ko-KR" altLang="en-US" sz="1600" b="1" dirty="0">
                <a:solidFill>
                  <a:srgbClr val="002C62"/>
                </a:solidFill>
              </a:rPr>
              <a:t>일</a:t>
            </a:r>
            <a:endParaRPr lang="en-US" altLang="ko-KR" sz="1600" b="1" dirty="0">
              <a:solidFill>
                <a:srgbClr val="002C62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0" y="2409371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/>
        </p:nvSpPr>
        <p:spPr>
          <a:xfrm>
            <a:off x="2534196" y="2653987"/>
            <a:ext cx="9144000" cy="16045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ko-KR" altLang="en-US" sz="4400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1FE756-8716-A14A-1745-D7D50E1E1F21}"/>
              </a:ext>
            </a:extLst>
          </p:cNvPr>
          <p:cNvSpPr>
            <a:spLocks noGrp="1"/>
          </p:cNvSpPr>
          <p:nvPr/>
        </p:nvSpPr>
        <p:spPr>
          <a:xfrm>
            <a:off x="1524000" y="2653987"/>
            <a:ext cx="9144000" cy="10606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dirty="0" err="1">
                <a:solidFill>
                  <a:schemeClr val="bg1"/>
                </a:solidFill>
              </a:rPr>
              <a:t>SmoothQuant</a:t>
            </a:r>
            <a:r>
              <a:rPr kumimoji="1" lang="en-US" altLang="ko-KR" sz="2400" dirty="0">
                <a:solidFill>
                  <a:schemeClr val="bg1"/>
                </a:solidFill>
              </a:rPr>
              <a:t>: Accurate and Efficient</a:t>
            </a:r>
          </a:p>
          <a:p>
            <a:r>
              <a:rPr kumimoji="1" lang="en-US" altLang="ko-KR" sz="2400" dirty="0">
                <a:solidFill>
                  <a:schemeClr val="bg1"/>
                </a:solidFill>
              </a:rPr>
              <a:t>Post-Training Quantization for Large Language Models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04842F-D1E0-EA0C-5D7A-3A660DDA39F1}"/>
              </a:ext>
            </a:extLst>
          </p:cNvPr>
          <p:cNvSpPr txBox="1"/>
          <p:nvPr/>
        </p:nvSpPr>
        <p:spPr>
          <a:xfrm>
            <a:off x="1301931" y="3620365"/>
            <a:ext cx="97510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Xiao, G., Lin, J., </a:t>
            </a:r>
            <a:r>
              <a:rPr lang="en-US" altLang="ko-KR" sz="1000" dirty="0" err="1">
                <a:solidFill>
                  <a:schemeClr val="bg1"/>
                </a:solidFill>
              </a:rPr>
              <a:t>Seznec</a:t>
            </a:r>
            <a:r>
              <a:rPr lang="en-US" altLang="ko-KR" sz="1000" dirty="0">
                <a:solidFill>
                  <a:schemeClr val="bg1"/>
                </a:solidFill>
              </a:rPr>
              <a:t>, M., Wu, H., </a:t>
            </a:r>
            <a:r>
              <a:rPr lang="en-US" altLang="ko-KR" sz="1000" dirty="0" err="1">
                <a:solidFill>
                  <a:schemeClr val="bg1"/>
                </a:solidFill>
              </a:rPr>
              <a:t>Demouth</a:t>
            </a:r>
            <a:r>
              <a:rPr lang="en-US" altLang="ko-KR" sz="1000" dirty="0">
                <a:solidFill>
                  <a:schemeClr val="bg1"/>
                </a:solidFill>
              </a:rPr>
              <a:t>, J., &amp; Han, S. (2023, July). </a:t>
            </a:r>
            <a:r>
              <a:rPr lang="en-US" altLang="ko-KR" sz="1000" dirty="0" err="1">
                <a:solidFill>
                  <a:schemeClr val="bg1"/>
                </a:solidFill>
              </a:rPr>
              <a:t>Smoothquant</a:t>
            </a:r>
            <a:r>
              <a:rPr lang="en-US" altLang="ko-KR" sz="1000" dirty="0">
                <a:solidFill>
                  <a:schemeClr val="bg1"/>
                </a:solidFill>
              </a:rPr>
              <a:t>: Accurate and efficient post-training quantization for large language models. In International Conference on Machine Learning (pp. 38087-38099). PMLR.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066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A30CB1-52BD-676F-491B-F5F0A2DD7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A506B"/>
                </a:solidFill>
              </a:rPr>
              <a:t>4. </a:t>
            </a:r>
            <a:r>
              <a:rPr lang="en-US" altLang="ko-KR" sz="4400" dirty="0">
                <a:solidFill>
                  <a:srgbClr val="3A506B"/>
                </a:solidFill>
              </a:rPr>
              <a:t>Experiments</a:t>
            </a:r>
            <a:endParaRPr lang="ko-KR" altLang="en-US" dirty="0">
              <a:solidFill>
                <a:srgbClr val="3A506B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143684-46EE-2F0D-FD46-2D0D54B04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05438" cy="435133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1600" dirty="0"/>
              <a:t>동적 양자화</a:t>
            </a:r>
            <a:r>
              <a:rPr lang="en-US" altLang="ko-KR" sz="1600" dirty="0"/>
              <a:t>: </a:t>
            </a:r>
            <a:r>
              <a:rPr lang="ko-KR" altLang="en-US" sz="1600" dirty="0"/>
              <a:t>가중치는 사전에 양자화되지만 활성화는 모델이 실행될 때 양자화 됨</a:t>
            </a:r>
            <a:r>
              <a:rPr lang="en-US" altLang="ko-KR" sz="1600" dirty="0"/>
              <a:t>(</a:t>
            </a:r>
            <a:r>
              <a:rPr lang="ko-KR" altLang="en-US" sz="1600" dirty="0"/>
              <a:t>활성화가 다양한 범위를 가질 때 유리함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정적 양자화</a:t>
            </a:r>
            <a:r>
              <a:rPr lang="en-US" altLang="ko-KR" sz="1600" dirty="0"/>
              <a:t>: </a:t>
            </a:r>
            <a:r>
              <a:rPr lang="ko-KR" altLang="en-US" sz="1600" dirty="0"/>
              <a:t>가중치와 활성화 모두 사전에 양자화 됨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SmoothQuant-O1: </a:t>
            </a:r>
            <a:r>
              <a:rPr lang="ko-KR" altLang="en-US" sz="1600" dirty="0"/>
              <a:t>가중치는 </a:t>
            </a:r>
            <a:r>
              <a:rPr lang="ko-KR" altLang="en-US" sz="1600" dirty="0" err="1"/>
              <a:t>텐서</a:t>
            </a:r>
            <a:r>
              <a:rPr lang="ko-KR" altLang="en-US" sz="1600" dirty="0"/>
              <a:t> 단위</a:t>
            </a:r>
            <a:r>
              <a:rPr lang="en-US" altLang="ko-KR" sz="1600" dirty="0"/>
              <a:t>, </a:t>
            </a:r>
            <a:r>
              <a:rPr lang="ko-KR" altLang="en-US" sz="1600" dirty="0"/>
              <a:t>활성화는 토큰 단위로 </a:t>
            </a:r>
            <a:r>
              <a:rPr lang="ko-KR" altLang="en-US" sz="1600" dirty="0" err="1"/>
              <a:t>양자화하며</a:t>
            </a:r>
            <a:r>
              <a:rPr lang="en-US" altLang="ko-KR" sz="1600" dirty="0"/>
              <a:t>, </a:t>
            </a:r>
            <a:r>
              <a:rPr lang="ko-KR" altLang="en-US" sz="1600" dirty="0"/>
              <a:t>동적임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r>
              <a:rPr lang="en-US" altLang="ko-KR" sz="1600" dirty="0"/>
              <a:t>SmoothQuant-O2: </a:t>
            </a:r>
            <a:r>
              <a:rPr lang="ko-KR" altLang="en-US" sz="1600" dirty="0"/>
              <a:t>가중치와 활성화 모두 </a:t>
            </a:r>
            <a:r>
              <a:rPr lang="ko-KR" altLang="en-US" sz="1600" dirty="0" err="1"/>
              <a:t>텐서</a:t>
            </a:r>
            <a:r>
              <a:rPr lang="ko-KR" altLang="en-US" sz="1600" dirty="0"/>
              <a:t> 단위로 </a:t>
            </a:r>
            <a:r>
              <a:rPr lang="ko-KR" altLang="en-US" sz="1600" dirty="0" err="1"/>
              <a:t>양자화하며</a:t>
            </a:r>
            <a:r>
              <a:rPr lang="en-US" altLang="ko-KR" sz="1600" dirty="0"/>
              <a:t>, </a:t>
            </a:r>
            <a:r>
              <a:rPr lang="ko-KR" altLang="en-US" sz="1600" dirty="0"/>
              <a:t>동적임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r>
              <a:rPr lang="en-US" altLang="ko-KR" sz="1600" dirty="0"/>
              <a:t>SmoothQuant-O3: </a:t>
            </a:r>
            <a:r>
              <a:rPr lang="ko-KR" altLang="en-US" sz="1600" dirty="0"/>
              <a:t>가중치와 활성화 모두 </a:t>
            </a:r>
            <a:r>
              <a:rPr lang="ko-KR" altLang="en-US" sz="1600" dirty="0" err="1"/>
              <a:t>텐서</a:t>
            </a:r>
            <a:r>
              <a:rPr lang="ko-KR" altLang="en-US" sz="1600" dirty="0"/>
              <a:t> 단위로 </a:t>
            </a:r>
            <a:r>
              <a:rPr lang="ko-KR" altLang="en-US" sz="1600" dirty="0" err="1"/>
              <a:t>양자화하며</a:t>
            </a:r>
            <a:r>
              <a:rPr lang="en-US" altLang="ko-KR" sz="1600" dirty="0"/>
              <a:t>, </a:t>
            </a:r>
            <a:r>
              <a:rPr lang="ko-KR" altLang="en-US" sz="1600" dirty="0"/>
              <a:t>정적임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지연시간 </a:t>
            </a:r>
            <a:r>
              <a:rPr lang="en-US" altLang="ko-KR" sz="1600" dirty="0"/>
              <a:t>: O1 &gt; O2 &gt; O3</a:t>
            </a:r>
          </a:p>
          <a:p>
            <a:endParaRPr lang="ko-KR" altLang="en-US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8E5F29B-0460-348C-B40C-E6FA07979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456" y="2108017"/>
            <a:ext cx="4672459" cy="27458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3E13EC-4197-151A-E8A3-7DD1C0BBD9EA}"/>
              </a:ext>
            </a:extLst>
          </p:cNvPr>
          <p:cNvSpPr txBox="1"/>
          <p:nvPr/>
        </p:nvSpPr>
        <p:spPr>
          <a:xfrm>
            <a:off x="6493312" y="5043663"/>
            <a:ext cx="46724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SmoothQuant-O3 preserves the accuracy of OPT models across different scales when quantized to INT8. LLM.int8() requires mixed precision and suffers from slowing down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50315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2968900-FA4B-330B-8F79-1F648625420E}"/>
              </a:ext>
            </a:extLst>
          </p:cNvPr>
          <p:cNvSpPr/>
          <p:nvPr/>
        </p:nvSpPr>
        <p:spPr>
          <a:xfrm>
            <a:off x="-41295" y="802312"/>
            <a:ext cx="837708" cy="70793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9BF69B2-04A8-3519-DEC9-F8C0627A18E6}"/>
              </a:ext>
            </a:extLst>
          </p:cNvPr>
          <p:cNvSpPr/>
          <p:nvPr/>
        </p:nvSpPr>
        <p:spPr>
          <a:xfrm>
            <a:off x="707922" y="749217"/>
            <a:ext cx="176981" cy="184213"/>
          </a:xfrm>
          <a:prstGeom prst="ellipse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4172B3B-4608-8C3E-F884-B21C2E73099C}"/>
              </a:ext>
            </a:extLst>
          </p:cNvPr>
          <p:cNvSpPr>
            <a:spLocks noGrp="1"/>
          </p:cNvSpPr>
          <p:nvPr/>
        </p:nvSpPr>
        <p:spPr>
          <a:xfrm>
            <a:off x="-2059412" y="136362"/>
            <a:ext cx="9144000" cy="10606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4800">
                <a:solidFill>
                  <a:srgbClr val="002C6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Contents</a:t>
            </a:r>
            <a:endParaRPr kumimoji="1" lang="ko-KR" altLang="en-US" sz="4800" dirty="0">
              <a:solidFill>
                <a:srgbClr val="002C6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48AB2C-D48E-30E0-8A13-9E6A4D350BA8}"/>
              </a:ext>
            </a:extLst>
          </p:cNvPr>
          <p:cNvSpPr txBox="1"/>
          <p:nvPr/>
        </p:nvSpPr>
        <p:spPr>
          <a:xfrm>
            <a:off x="993058" y="2006216"/>
            <a:ext cx="102058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2800" dirty="0">
                <a:solidFill>
                  <a:srgbClr val="002C62"/>
                </a:solidFill>
              </a:rPr>
              <a:t>Introduction</a:t>
            </a:r>
          </a:p>
          <a:p>
            <a:pPr marL="514350" indent="-514350">
              <a:buAutoNum type="arabicPeriod"/>
            </a:pPr>
            <a:endParaRPr lang="en-US" altLang="ko-KR" sz="2800" dirty="0">
              <a:solidFill>
                <a:srgbClr val="002C62"/>
              </a:solidFill>
            </a:endParaRPr>
          </a:p>
          <a:p>
            <a:pPr marL="514350" indent="-514350">
              <a:buAutoNum type="arabicPeriod"/>
            </a:pPr>
            <a:r>
              <a:rPr lang="en-US" altLang="ko-KR" sz="2800" dirty="0">
                <a:solidFill>
                  <a:srgbClr val="002C62"/>
                </a:solidFill>
              </a:rPr>
              <a:t>Background</a:t>
            </a:r>
          </a:p>
          <a:p>
            <a:pPr marL="514350" indent="-514350">
              <a:buAutoNum type="arabicPeriod"/>
            </a:pPr>
            <a:endParaRPr lang="en-US" altLang="ko-KR" sz="2800" dirty="0">
              <a:solidFill>
                <a:srgbClr val="002C62"/>
              </a:solidFill>
            </a:endParaRPr>
          </a:p>
          <a:p>
            <a:pPr marL="514350" indent="-514350">
              <a:buAutoNum type="arabicPeriod"/>
            </a:pPr>
            <a:r>
              <a:rPr lang="en-US" altLang="ko-KR" sz="2800" dirty="0">
                <a:solidFill>
                  <a:srgbClr val="002C62"/>
                </a:solidFill>
              </a:rPr>
              <a:t>Main Idea</a:t>
            </a:r>
          </a:p>
          <a:p>
            <a:pPr marL="514350" indent="-514350">
              <a:buAutoNum type="arabicPeriod"/>
            </a:pPr>
            <a:endParaRPr lang="en-US" altLang="ko-KR" sz="2800" dirty="0">
              <a:solidFill>
                <a:srgbClr val="002C62"/>
              </a:solidFill>
            </a:endParaRPr>
          </a:p>
          <a:p>
            <a:pPr marL="514350" indent="-514350">
              <a:buAutoNum type="arabicPeriod"/>
            </a:pPr>
            <a:r>
              <a:rPr lang="en-US" altLang="ko-KR" sz="2800" dirty="0">
                <a:solidFill>
                  <a:srgbClr val="002C62"/>
                </a:solidFill>
              </a:rPr>
              <a:t>Experiments</a:t>
            </a:r>
          </a:p>
          <a:p>
            <a:pPr marL="514350" indent="-514350">
              <a:buAutoNum type="arabicPeriod"/>
            </a:pPr>
            <a:endParaRPr lang="en-US" altLang="ko-KR" sz="2800" dirty="0">
              <a:solidFill>
                <a:srgbClr val="002C6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B43D0-A3BA-EA0F-3337-CE1AFFB2F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>
                <a:solidFill>
                  <a:srgbClr val="002C62"/>
                </a:solidFill>
              </a:rPr>
              <a:t>1. 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A886AC-F64C-D2E7-066F-4F2E53396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63292" cy="4351338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기존 문제점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1600" dirty="0"/>
              <a:t>대형 언어 모델</a:t>
            </a:r>
            <a:r>
              <a:rPr lang="en-US" altLang="ko-KR" sz="1600" dirty="0"/>
              <a:t>(Large Language Models, LLMs)</a:t>
            </a:r>
            <a:r>
              <a:rPr lang="ko-KR" altLang="en-US" sz="1600" dirty="0"/>
              <a:t>은 뛰어난 성능을 보이지만 연산 및 메모리 사용량이 많음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b="1" dirty="0"/>
              <a:t>LLMs</a:t>
            </a:r>
            <a:r>
              <a:rPr lang="ko-KR" altLang="en-US" sz="1600" b="1" dirty="0"/>
              <a:t>의 크기는 </a:t>
            </a:r>
            <a:r>
              <a:rPr lang="en-US" altLang="ko-KR" sz="1600" b="1" dirty="0"/>
              <a:t>GPU</a:t>
            </a:r>
            <a:r>
              <a:rPr lang="ko-KR" altLang="en-US" sz="1600" b="1" dirty="0"/>
              <a:t>보다 빠른 속도로 발전하고 있어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메모리 공급과 수요 간에 큰 격차가 있음</a:t>
            </a:r>
            <a:endParaRPr lang="en-US" altLang="ko-KR" sz="1600" b="1" dirty="0"/>
          </a:p>
          <a:p>
            <a:endParaRPr lang="en-US" altLang="ko-KR" sz="1600" dirty="0"/>
          </a:p>
          <a:p>
            <a:r>
              <a:rPr lang="ko-KR" altLang="en-US" sz="1600" dirty="0"/>
              <a:t>모델 양자화는 이러한 문제를 해소하는데 도움을 줌</a:t>
            </a:r>
            <a:r>
              <a:rPr lang="en-US" altLang="ko-KR" sz="1600" dirty="0"/>
              <a:t> </a:t>
            </a:r>
          </a:p>
          <a:p>
            <a:r>
              <a:rPr lang="ko-KR" altLang="en-US" sz="1600" dirty="0"/>
              <a:t>양자화는 다음장에서 설명함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FF9F9A-5138-AF9E-180E-3F94BAC1E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722" y="2325955"/>
            <a:ext cx="4562368" cy="266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396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3FE3D-55CF-2BDE-78CE-033A942DB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>
                <a:solidFill>
                  <a:srgbClr val="002C62"/>
                </a:solidFill>
              </a:rPr>
              <a:t>1. 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29AD95-4814-D69F-56C4-C82351652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2000" dirty="0"/>
          </a:p>
          <a:p>
            <a:r>
              <a:rPr lang="ko-KR" altLang="en-US" sz="2000" dirty="0"/>
              <a:t>양자화</a:t>
            </a:r>
            <a:r>
              <a:rPr lang="en-US" altLang="ko-KR" sz="2000" dirty="0"/>
              <a:t>(Quantization)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1800" dirty="0"/>
              <a:t>신경망의 </a:t>
            </a:r>
            <a:r>
              <a:rPr lang="en-US" altLang="ko-KR" sz="1800" dirty="0"/>
              <a:t>Weight </a:t>
            </a:r>
            <a:r>
              <a:rPr lang="ko-KR" altLang="en-US" sz="1800" dirty="0"/>
              <a:t>및 </a:t>
            </a:r>
            <a:r>
              <a:rPr lang="en-US" altLang="ko-KR" sz="1800" dirty="0"/>
              <a:t>Activation</a:t>
            </a:r>
            <a:r>
              <a:rPr lang="ko-KR" altLang="en-US" sz="1800" dirty="0"/>
              <a:t>을 기존의 부동소수점 포맷이 아닌 보다 적은 비트수로 표현하여 메모리 사용량을 줄이고 추론 시간을 단축시키는 모델 최적화 기법을 양자화라고 함</a:t>
            </a:r>
            <a:endParaRPr lang="en-US" altLang="ko-KR" sz="1800" dirty="0"/>
          </a:p>
          <a:p>
            <a:endParaRPr lang="en-US" altLang="ko-KR" dirty="0"/>
          </a:p>
          <a:p>
            <a:r>
              <a:rPr lang="ko-KR" altLang="en-US" sz="2000" dirty="0"/>
              <a:t>예를 들어 기존의 </a:t>
            </a:r>
            <a:r>
              <a:rPr lang="en-US" altLang="ko-KR" sz="2000" dirty="0"/>
              <a:t>FP16 </a:t>
            </a:r>
            <a:r>
              <a:rPr lang="ko-KR" altLang="en-US" sz="2000" dirty="0"/>
              <a:t>포맷에서 </a:t>
            </a:r>
            <a:r>
              <a:rPr lang="en-US" altLang="ko-KR" sz="2000" dirty="0"/>
              <a:t>INT8 </a:t>
            </a:r>
            <a:r>
              <a:rPr lang="ko-KR" altLang="en-US" sz="2000" dirty="0"/>
              <a:t>양자화를 진행하면 </a:t>
            </a:r>
            <a:r>
              <a:rPr lang="en-US" altLang="ko-KR" sz="2000" dirty="0"/>
              <a:t>GPU </a:t>
            </a:r>
            <a:r>
              <a:rPr lang="ko-KR" altLang="en-US" sz="2000" dirty="0"/>
              <a:t>메모리 사용량을 절반으로 줄일 수 있으며 행렬 곱셈의 처리량을 약 두배 늘릴 수 있음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비전 모델보다 언어 모델이 양자화 하기 더 까다로움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695918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FFD54-6FDB-4731-65A7-98AEB0632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>
                <a:solidFill>
                  <a:srgbClr val="002C62"/>
                </a:solidFill>
              </a:rPr>
              <a:t>1. Introduction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A212833-DD5A-7D40-1F81-73B223D6D9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6939013" cy="4351338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2000" b="1" dirty="0"/>
                  <a:t>활성화 양자화의 문제점</a:t>
                </a:r>
                <a:endParaRPr lang="en-US" altLang="ko-KR" sz="2000" b="1" dirty="0"/>
              </a:p>
              <a:p>
                <a:pPr marL="0" indent="0">
                  <a:buNone/>
                </a:pPr>
                <a:r>
                  <a:rPr lang="ko-KR" altLang="en-US" sz="1800" dirty="0"/>
                  <a:t>활성화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sz="1800" dirty="0"/>
                  <a:t> </a:t>
                </a:r>
                <a:r>
                  <a:rPr lang="ko-KR" altLang="en-US" sz="1800" dirty="0"/>
                  <a:t>양자화가 까다로움</a:t>
                </a:r>
                <a:endParaRPr lang="en-US" altLang="ko-KR" sz="1800" dirty="0"/>
              </a:p>
              <a:p>
                <a:pPr marL="0" indent="0">
                  <a:buNone/>
                </a:pPr>
                <a:r>
                  <a:rPr lang="ko-KR" altLang="en-US" sz="1800" dirty="0"/>
                  <a:t>이는 이상치</a:t>
                </a:r>
                <a:r>
                  <a:rPr lang="en-US" altLang="ko-KR" sz="1800" dirty="0"/>
                  <a:t>(outliers)</a:t>
                </a:r>
                <a:r>
                  <a:rPr lang="ko-KR" altLang="en-US" sz="1800" dirty="0"/>
                  <a:t>가 양자화 범위를 넓게</a:t>
                </a:r>
                <a:r>
                  <a:rPr lang="en-US" altLang="ko-KR" sz="1800" dirty="0"/>
                  <a:t>(</a:t>
                </a:r>
                <a:r>
                  <a:rPr lang="ko-KR" altLang="en-US" sz="1800" dirty="0"/>
                  <a:t>늘리므로</a:t>
                </a:r>
                <a:r>
                  <a:rPr lang="en-US" altLang="ko-KR" sz="1800" dirty="0"/>
                  <a:t>)</a:t>
                </a:r>
                <a:r>
                  <a:rPr lang="ko-KR" altLang="en-US" sz="1800" dirty="0"/>
                  <a:t> 펴서</a:t>
                </a:r>
                <a:endParaRPr lang="en-US" altLang="ko-KR" sz="1800" dirty="0"/>
              </a:p>
              <a:p>
                <a:pPr marL="0" indent="0">
                  <a:buNone/>
                </a:pPr>
                <a:r>
                  <a:rPr lang="ko-KR" altLang="en-US" sz="1800" dirty="0"/>
                  <a:t>대부분의 나머지 값을 표현할 때 보다 적은 비트 수로 표현하게 됨 </a:t>
                </a:r>
                <a:endParaRPr lang="en-US" altLang="ko-KR" sz="1800" dirty="0"/>
              </a:p>
              <a:p>
                <a:pPr marL="0" indent="0">
                  <a:buNone/>
                </a:pPr>
                <a:r>
                  <a:rPr lang="ko-KR" altLang="en-US" sz="1800" dirty="0"/>
                  <a:t>따라서 정밀도가 떨어짐</a:t>
                </a:r>
                <a:endParaRPr lang="en-US" altLang="ko-KR" sz="1800" dirty="0"/>
              </a:p>
              <a:p>
                <a:pPr marL="0" indent="0">
                  <a:buNone/>
                </a:pPr>
                <a:endParaRPr lang="en-US" altLang="ko-KR" sz="1800" dirty="0"/>
              </a:p>
              <a:p>
                <a:r>
                  <a:rPr lang="ko-KR" altLang="en-US" sz="2000" b="1" dirty="0"/>
                  <a:t>해결 방안</a:t>
                </a:r>
                <a:endParaRPr lang="en-US" altLang="ko-KR" sz="2000" b="1" dirty="0"/>
              </a:p>
              <a:p>
                <a:pPr marL="0" indent="0">
                  <a:buNone/>
                </a:pPr>
                <a:r>
                  <a:rPr lang="ko-KR" altLang="en-US" sz="1800" dirty="0"/>
                  <a:t>활성화의 양자화 문제점을 개선하기 위해 오프라인에서 가중치와 활성화 값 모두 스케일을 곱해 두 값 균등하게 조절함</a:t>
                </a:r>
                <a:endParaRPr lang="en-US" altLang="ko-KR" sz="1800" dirty="0"/>
              </a:p>
              <a:p>
                <a:pPr marL="0" indent="0">
                  <a:buNone/>
                </a:pPr>
                <a:r>
                  <a:rPr lang="ko-KR" altLang="en-US" sz="1800" dirty="0"/>
                  <a:t>그 결과로 균등한 활성화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ko-KR" altLang="en-US" sz="1800" dirty="0"/>
                  <a:t>와 조정된 가중치인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ko-KR" altLang="en-US" sz="1800" dirty="0"/>
                  <a:t>는 모두 양자화가 용이하게 </a:t>
                </a:r>
                <a:r>
                  <a:rPr lang="ko-KR" altLang="en-US" sz="1800" dirty="0" err="1"/>
                  <a:t>만듬</a:t>
                </a:r>
                <a:endParaRPr lang="ko-KR" altLang="en-US" sz="18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A212833-DD5A-7D40-1F81-73B223D6D9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6939013" cy="4351338"/>
              </a:xfrm>
              <a:blipFill>
                <a:blip r:embed="rId2"/>
                <a:stretch>
                  <a:fillRect l="-702" t="-1401" r="-7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7C13FA59-E294-AC70-2A59-E416AFEC6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5829" y="2159414"/>
            <a:ext cx="4107041" cy="317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439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8246E9-C8D5-7390-AEBD-D79445580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>
                <a:solidFill>
                  <a:srgbClr val="002C62"/>
                </a:solidFill>
              </a:rPr>
              <a:t>2. Background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FF308C-35D5-3EAF-9EA5-BCFCA150D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5" y="1825625"/>
            <a:ext cx="4363366" cy="4351338"/>
          </a:xfrm>
        </p:spPr>
        <p:txBody>
          <a:bodyPr>
            <a:normAutofit/>
          </a:bodyPr>
          <a:lstStyle/>
          <a:p>
            <a:r>
              <a:rPr lang="ko-KR" altLang="en-US" sz="1600" b="1" dirty="0"/>
              <a:t>활성화와 가중치의 분포</a:t>
            </a:r>
            <a:endParaRPr lang="en-US" altLang="ko-KR" sz="1600" b="1" dirty="0"/>
          </a:p>
          <a:p>
            <a:pPr marL="0" indent="0">
              <a:buNone/>
            </a:pPr>
            <a:r>
              <a:rPr lang="ko-KR" altLang="en-US" sz="1200" dirty="0"/>
              <a:t>가중치 분포는 활성화 분포에 비해 균일함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dirty="0"/>
              <a:t>균일한 분포는 양자화에 유리함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ko-KR" sz="1200" dirty="0"/>
              <a:t>→</a:t>
            </a:r>
            <a:r>
              <a:rPr lang="ko-KR" altLang="en-US" sz="1200" dirty="0"/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동일한 비트로 보다 적은 범위를 표현하므로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sz="1600" dirty="0"/>
          </a:p>
          <a:p>
            <a:r>
              <a:rPr lang="ko-KR" altLang="en-US" sz="1600" dirty="0"/>
              <a:t>활성화 내 이상치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활성화 내 이상치는 대부분 다른 활성화 값보다 약 </a:t>
            </a:r>
            <a:r>
              <a:rPr lang="en-US" altLang="ko-KR" sz="1600" dirty="0"/>
              <a:t>100</a:t>
            </a:r>
            <a:r>
              <a:rPr lang="ko-KR" altLang="en-US" sz="1600" dirty="0"/>
              <a:t>배정도 크므로 양자화에 어려움이 존재함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이상치는 특정 채널에서만 나타남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원래의 </a:t>
            </a:r>
            <a:r>
              <a:rPr lang="en-US" altLang="ko-KR" sz="1600" dirty="0"/>
              <a:t>weight </a:t>
            </a:r>
            <a:r>
              <a:rPr lang="ko-KR" altLang="en-US" sz="1600" dirty="0"/>
              <a:t>분포는 평평하지만 </a:t>
            </a:r>
            <a:r>
              <a:rPr lang="en-US" altLang="ko-KR" sz="1600" dirty="0" err="1"/>
              <a:t>SmoothQuant</a:t>
            </a:r>
            <a:r>
              <a:rPr lang="ko-KR" altLang="en-US" sz="1600" dirty="0"/>
              <a:t>를 적용하면 분포에 변화가 생긴 것을 확인할 수 있음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01878E-7372-FAA3-7E41-5940D6C4A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420" y="1761296"/>
            <a:ext cx="6876197" cy="21679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04EBB7-2484-4CD4-8D08-0EC3D1E39D7A}"/>
              </a:ext>
            </a:extLst>
          </p:cNvPr>
          <p:cNvSpPr txBox="1"/>
          <p:nvPr/>
        </p:nvSpPr>
        <p:spPr>
          <a:xfrm>
            <a:off x="5675722" y="3982048"/>
            <a:ext cx="12398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기존 활성화</a:t>
            </a:r>
            <a:r>
              <a:rPr lang="en-US" altLang="ko-KR" sz="900" dirty="0"/>
              <a:t>(</a:t>
            </a:r>
            <a:r>
              <a:rPr lang="ko-KR" altLang="en-US" sz="900" dirty="0"/>
              <a:t>절대값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D1573F6-0042-18C2-3A9C-418188F60F6C}"/>
              </a:ext>
            </a:extLst>
          </p:cNvPr>
          <p:cNvSpPr/>
          <p:nvPr/>
        </p:nvSpPr>
        <p:spPr>
          <a:xfrm>
            <a:off x="5094419" y="1653427"/>
            <a:ext cx="3467861" cy="266958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8940807-0F85-69CA-FE3B-8128B843DE74}"/>
              </a:ext>
            </a:extLst>
          </p:cNvPr>
          <p:cNvSpPr/>
          <p:nvPr/>
        </p:nvSpPr>
        <p:spPr>
          <a:xfrm>
            <a:off x="8562280" y="1653427"/>
            <a:ext cx="3305015" cy="266958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7426AA-FA80-5A07-B291-14F056EED84D}"/>
              </a:ext>
            </a:extLst>
          </p:cNvPr>
          <p:cNvSpPr txBox="1"/>
          <p:nvPr/>
        </p:nvSpPr>
        <p:spPr>
          <a:xfrm>
            <a:off x="9479619" y="3900217"/>
            <a:ext cx="1730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가중치</a:t>
            </a:r>
            <a:r>
              <a:rPr lang="en-US" altLang="ko-KR" sz="1600" dirty="0"/>
              <a:t>(Weight)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3C6C21-62E0-B7BC-5972-517A40349011}"/>
              </a:ext>
            </a:extLst>
          </p:cNvPr>
          <p:cNvSpPr txBox="1"/>
          <p:nvPr/>
        </p:nvSpPr>
        <p:spPr>
          <a:xfrm>
            <a:off x="5394192" y="4510522"/>
            <a:ext cx="63931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Magnitude of the input activations and weights of a linear layer in OPT-13B before and after </a:t>
            </a:r>
            <a:r>
              <a:rPr lang="en-US" altLang="ko-KR" sz="1100" dirty="0" err="1"/>
              <a:t>SmoothQuant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894629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14B2F2-0B78-C109-A63C-2E9B59A9B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B7FEB-BAF7-5592-8EC9-54C027417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>
                <a:solidFill>
                  <a:srgbClr val="002C62"/>
                </a:solidFill>
              </a:rPr>
              <a:t>2. Background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C0B6D1-32CC-64E5-D8A6-91BAF626E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3539"/>
            <a:ext cx="6802464" cy="4663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b="1" dirty="0"/>
              <a:t>LLM</a:t>
            </a:r>
            <a:r>
              <a:rPr lang="ko-KR" altLang="en-US" sz="1400" b="1" dirty="0"/>
              <a:t>의 활성화 양자화 방식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ko-KR" altLang="en-US" sz="1400" b="1" dirty="0" err="1"/>
              <a:t>텐서</a:t>
            </a:r>
            <a:r>
              <a:rPr lang="ko-KR" altLang="en-US" sz="1400" b="1" dirty="0"/>
              <a:t> 단위 양자화</a:t>
            </a:r>
            <a:endParaRPr lang="en-US" altLang="ko-KR" sz="1400" b="1" dirty="0"/>
          </a:p>
          <a:p>
            <a:pPr marL="0" indent="0">
              <a:buNone/>
            </a:pPr>
            <a:r>
              <a:rPr lang="ko-KR" altLang="en-US" sz="1400" dirty="0"/>
              <a:t>전체 </a:t>
            </a:r>
            <a:r>
              <a:rPr lang="ko-KR" altLang="en-US" sz="1400" dirty="0" err="1"/>
              <a:t>텐서에</a:t>
            </a:r>
            <a:r>
              <a:rPr lang="ko-KR" altLang="en-US" sz="1400" dirty="0"/>
              <a:t> 대해</a:t>
            </a:r>
            <a:r>
              <a:rPr lang="en-US" altLang="ko-KR" sz="1400" dirty="0"/>
              <a:t>(</a:t>
            </a:r>
            <a:r>
              <a:rPr lang="ko-KR" altLang="en-US" sz="1400" dirty="0"/>
              <a:t>활성화</a:t>
            </a:r>
            <a:r>
              <a:rPr lang="en-US" altLang="ko-KR" sz="1400" dirty="0"/>
              <a:t>)</a:t>
            </a:r>
            <a:r>
              <a:rPr lang="ko-KR" altLang="en-US" sz="1400" dirty="0"/>
              <a:t> 단일 양자화 </a:t>
            </a:r>
            <a:r>
              <a:rPr lang="en-US" altLang="ko-KR" sz="1400" dirty="0"/>
              <a:t>Scale Factor</a:t>
            </a:r>
            <a:r>
              <a:rPr lang="ko-KR" altLang="en-US" sz="1400" dirty="0"/>
              <a:t>를 사용함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b="1" dirty="0"/>
              <a:t>토큰 단위 양자화</a:t>
            </a:r>
            <a:endParaRPr lang="en-US" altLang="ko-KR" sz="1400" b="1" dirty="0"/>
          </a:p>
          <a:p>
            <a:pPr marL="0" indent="0">
              <a:buNone/>
            </a:pPr>
            <a:r>
              <a:rPr lang="ko-KR" altLang="en-US" sz="1400" dirty="0"/>
              <a:t>각 토큰</a:t>
            </a:r>
            <a:r>
              <a:rPr lang="en-US" altLang="ko-KR" sz="1400" dirty="0"/>
              <a:t>(</a:t>
            </a:r>
            <a:r>
              <a:rPr lang="ko-KR" altLang="en-US" sz="1400" dirty="0"/>
              <a:t>단어</a:t>
            </a:r>
            <a:r>
              <a:rPr lang="en-US" altLang="ko-KR" sz="1400" dirty="0"/>
              <a:t>)</a:t>
            </a:r>
            <a:r>
              <a:rPr lang="ko-KR" altLang="en-US" sz="1400" dirty="0"/>
              <a:t>의 활성화에 대해 다른 양자화 </a:t>
            </a:r>
            <a:r>
              <a:rPr lang="en-US" altLang="ko-KR" sz="1400" dirty="0"/>
              <a:t>Scale Factor</a:t>
            </a:r>
            <a:r>
              <a:rPr lang="ko-KR" altLang="en-US" sz="1400" dirty="0"/>
              <a:t>를 사용함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각 토큰의 특성 및 중요도를 보다 잘 반영하도록 하지만</a:t>
            </a:r>
            <a:r>
              <a:rPr lang="en-US" altLang="ko-KR" sz="1400" dirty="0"/>
              <a:t>,</a:t>
            </a:r>
          </a:p>
          <a:p>
            <a:pPr marL="0" indent="0">
              <a:buNone/>
            </a:pPr>
            <a:r>
              <a:rPr lang="ko-KR" altLang="en-US" sz="1400" dirty="0" err="1"/>
              <a:t>텐서</a:t>
            </a:r>
            <a:r>
              <a:rPr lang="ko-KR" altLang="en-US" sz="1400" dirty="0"/>
              <a:t> 단위 양자화에 비해 구현 복잡성이 높음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r>
              <a:rPr lang="ko-KR" altLang="en-US" sz="1400" dirty="0"/>
              <a:t>채널 단위 양자화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b="1" dirty="0"/>
              <a:t>각 출력 필터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채널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에 대해 다른 양자화 </a:t>
            </a:r>
            <a:r>
              <a:rPr lang="en-US" altLang="ko-KR" sz="1400" b="1" dirty="0"/>
              <a:t>Scale Factor</a:t>
            </a:r>
            <a:r>
              <a:rPr lang="ko-KR" altLang="en-US" sz="1400" b="1" dirty="0"/>
              <a:t>를 사용함</a:t>
            </a:r>
            <a:endParaRPr lang="en-US" altLang="ko-KR" sz="1400" b="1" dirty="0"/>
          </a:p>
          <a:p>
            <a:pPr marL="0" indent="0">
              <a:buNone/>
            </a:pPr>
            <a:r>
              <a:rPr lang="ko-KR" altLang="en-US" sz="1400" b="1" dirty="0"/>
              <a:t>실험결과 가장 정확도가 높으나 </a:t>
            </a:r>
            <a:r>
              <a:rPr lang="en-US" altLang="ko-KR" sz="1400" b="1" dirty="0"/>
              <a:t>(FP16</a:t>
            </a:r>
            <a:r>
              <a:rPr lang="ko-KR" altLang="en-US" sz="1400" b="1" dirty="0"/>
              <a:t>과 가장 유사</a:t>
            </a:r>
            <a:r>
              <a:rPr lang="en-US" altLang="ko-KR" sz="1400" b="1" dirty="0"/>
              <a:t>)</a:t>
            </a:r>
          </a:p>
          <a:p>
            <a:pPr marL="0" indent="0">
              <a:buNone/>
            </a:pPr>
            <a:r>
              <a:rPr lang="ko-KR" altLang="en-US" sz="1400" dirty="0"/>
              <a:t>그러나</a:t>
            </a:r>
            <a:r>
              <a:rPr lang="en-US" altLang="ko-KR" sz="1400" dirty="0"/>
              <a:t>, </a:t>
            </a:r>
            <a:r>
              <a:rPr lang="ko-KR" altLang="en-US" sz="1400" dirty="0"/>
              <a:t>하드웨어 가속 커널의 호환성 문제로 인해 일반적으로 사용할 수 없음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233B3B-0D22-487C-67A0-79A16452F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298" y="2781622"/>
            <a:ext cx="4567967" cy="1618930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44A1EB8-FB17-D98F-ADD6-A791BE1BE83A}"/>
              </a:ext>
            </a:extLst>
          </p:cNvPr>
          <p:cNvSpPr/>
          <p:nvPr/>
        </p:nvSpPr>
        <p:spPr>
          <a:xfrm>
            <a:off x="7253727" y="3949593"/>
            <a:ext cx="4287691" cy="24588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565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08B42-C1B4-5153-5EF7-905A6BB2B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AAA2EB-50AC-52AC-299E-6114E4A3B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>
                <a:solidFill>
                  <a:srgbClr val="002C62"/>
                </a:solidFill>
              </a:rPr>
              <a:t>3. Main Idea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B217E7-CCBA-28C8-F3F6-FDE75FA4A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600" dirty="0"/>
              <a:t>양자화 오류</a:t>
            </a:r>
            <a:r>
              <a:rPr lang="en-US" altLang="ko-KR" sz="1600" dirty="0"/>
              <a:t>(Quantization error)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실제값</a:t>
            </a:r>
            <a:r>
              <a:rPr lang="en-US" altLang="ko-KR" sz="1600" dirty="0"/>
              <a:t>(FP16)</a:t>
            </a:r>
            <a:r>
              <a:rPr lang="ko-KR" altLang="en-US" sz="1600" dirty="0"/>
              <a:t>과 양자화된 값</a:t>
            </a:r>
            <a:r>
              <a:rPr lang="en-US" altLang="ko-KR" sz="1600" dirty="0"/>
              <a:t>(INT8)</a:t>
            </a:r>
            <a:r>
              <a:rPr lang="ko-KR" altLang="en-US" sz="1600" dirty="0"/>
              <a:t>의 차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양자화 오류 하락은 정밀도 상승을 의미함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r>
              <a:rPr lang="ko-KR" altLang="en-US" sz="1600" dirty="0"/>
              <a:t>정밀도 상승은 전체 채널의 유효한 </a:t>
            </a:r>
            <a:r>
              <a:rPr lang="en-US" altLang="ko-KR" sz="1600" dirty="0"/>
              <a:t>Quantization bit </a:t>
            </a:r>
            <a:r>
              <a:rPr lang="ko-KR" altLang="en-US" sz="1600" dirty="0"/>
              <a:t>수를</a:t>
            </a:r>
            <a:r>
              <a:rPr lang="en-US" altLang="ko-KR" sz="1600" dirty="0"/>
              <a:t> </a:t>
            </a:r>
            <a:r>
              <a:rPr lang="ko-KR" altLang="en-US" sz="1600" dirty="0" err="1"/>
              <a:t>증가시킴으로서</a:t>
            </a:r>
            <a:r>
              <a:rPr lang="ko-KR" altLang="en-US" sz="1600" dirty="0"/>
              <a:t> 얻을 수 있음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r>
              <a:rPr lang="ko-KR" altLang="en-US" sz="1600" dirty="0"/>
              <a:t>모든 채널이 동일한 최댓값을 가질 때 </a:t>
            </a:r>
            <a:r>
              <a:rPr lang="en-US" altLang="ko-KR" sz="1600" dirty="0"/>
              <a:t>Quantization bit </a:t>
            </a:r>
            <a:r>
              <a:rPr lang="ko-KR" altLang="en-US" sz="1600" dirty="0"/>
              <a:t>가 가장 커짐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따라서 활성화의 모든 채널이 유사한 값을 가지도록 하고자 함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800" b="0" dirty="0"/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023476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B1440B-E8E7-2112-7B70-1BDE72B2E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>
                <a:solidFill>
                  <a:srgbClr val="002C62"/>
                </a:solidFill>
              </a:rPr>
              <a:t>3. Main Idea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A2E164D-562C-9A3C-0648-490B1F91F3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1023" y="1792480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ko-KR" altLang="en-US" sz="1400" dirty="0"/>
                  <a:t>활성화와 가중치에서 절대값이 가장 큰 값으로 </a:t>
                </a:r>
                <a:r>
                  <a:rPr lang="en-US" altLang="ko-KR" sz="1400" dirty="0"/>
                  <a:t>Smoothing factor</a:t>
                </a:r>
                <a:r>
                  <a:rPr lang="ko-KR" altLang="en-US" sz="1400" dirty="0"/>
                  <a:t>를 정의함</a:t>
                </a:r>
                <a:endParaRPr lang="en-US" altLang="ko-KR" sz="1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800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ko-KR" altLang="en-US" sz="18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80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p>
                            </m:sSup>
                          </m:den>
                        </m:f>
                      </m:e>
                    </m:rad>
                  </m:oMath>
                </a14:m>
                <a:endParaRPr lang="en-US" altLang="ko-KR" sz="1800" b="0" dirty="0"/>
              </a:p>
              <a:p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번</m:t>
                    </m:r>
                  </m:oMath>
                </a14:m>
                <a:r>
                  <a:rPr lang="ko-KR" altLang="en-US" sz="1200" dirty="0"/>
                  <a:t>째 입력 채널</a:t>
                </a:r>
                <a:endParaRPr lang="en-US" altLang="ko-KR" sz="1200" dirty="0"/>
              </a:p>
              <a:p>
                <a:r>
                  <a:rPr lang="ko-KR" altLang="en-US" sz="1400" dirty="0"/>
                  <a:t>활성화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altLang="ko-KR" sz="1400" b="0" dirty="0"/>
              </a:p>
              <a:p>
                <a:r>
                  <a:rPr lang="ko-KR" altLang="en-US" sz="1400" dirty="0"/>
                  <a:t>가중치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altLang="ko-KR" sz="1400" dirty="0"/>
              </a:p>
              <a:p>
                <a:pPr marL="0" indent="0">
                  <a:buNone/>
                </a:pPr>
                <a:endParaRPr lang="en-US" altLang="ko-KR" sz="1400" dirty="0"/>
              </a:p>
              <a:p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𝑆𝑚𝑜𝑜𝑡h𝑄𝑢𝑎𝑛𝑡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가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적</m:t>
                    </m:r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용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된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800" b="0" i="1" dirty="0">
                    <a:latin typeface="Cambria Math" panose="02040503050406030204" pitchFamily="18" charset="0"/>
                  </a:rPr>
                  <a:t>활성화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endParaRPr lang="en-US" altLang="ko-KR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ko-KR" sz="1600" dirty="0"/>
                  <a:t>=X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𝑑𝑖𝑎𝑔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sz="1800" b="0" dirty="0"/>
              </a:p>
              <a:p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𝑆𝑚𝑜𝑜𝑡h𝑄𝑢𝑎𝑛𝑡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가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적</m:t>
                    </m:r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용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된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sz="1800" b="0" i="1" dirty="0">
                    <a:latin typeface="Cambria Math" panose="02040503050406030204" pitchFamily="18" charset="0"/>
                  </a:rPr>
                  <a:t>중치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</m:oMath>
                </a14:m>
                <a:endParaRPr lang="en-US" altLang="ko-KR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</m:oMath>
                </a14:m>
                <a:r>
                  <a:rPr lang="en-US" altLang="ko-KR" sz="1600" dirty="0"/>
                  <a:t> =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𝑑𝑖𝑎𝑔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endParaRPr lang="en-US" altLang="ko-KR" sz="1800" b="0" dirty="0"/>
              </a:p>
              <a:p>
                <a:pPr marL="0" indent="0">
                  <a:buNone/>
                </a:pPr>
                <a:endParaRPr lang="en-US" altLang="ko-KR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𝑑𝑖𝑎𝑔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500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sz="1500" dirty="0"/>
                  <a:t> </a:t>
                </a:r>
                <a:r>
                  <a:rPr lang="ko-KR" altLang="en-US" sz="1500" dirty="0"/>
                  <a:t>대각행렬을 의미함</a:t>
                </a:r>
                <a:endParaRPr lang="en-US" altLang="ko-KR" sz="1500" dirty="0"/>
              </a:p>
              <a:p>
                <a:pPr marL="0" indent="0">
                  <a:buNone/>
                </a:pPr>
                <a:endParaRPr lang="en-US" altLang="ko-KR" sz="1800" b="0" dirty="0"/>
              </a:p>
              <a:p>
                <a:endParaRPr lang="en-US" altLang="ko-KR" sz="1800" dirty="0"/>
              </a:p>
              <a:p>
                <a:endParaRPr lang="en-US" altLang="ko-KR" sz="1800" dirty="0"/>
              </a:p>
              <a:p>
                <a:endParaRPr lang="en-US" altLang="ko-KR" sz="18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A2E164D-562C-9A3C-0648-490B1F91F3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1023" y="1792480"/>
                <a:ext cx="10515600" cy="4351338"/>
              </a:xfrm>
              <a:blipFill>
                <a:blip r:embed="rId2"/>
                <a:stretch>
                  <a:fillRect l="-290" t="-9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8DFE815F-E16C-C057-D295-CDEBA63A55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139"/>
          <a:stretch/>
        </p:blipFill>
        <p:spPr>
          <a:xfrm>
            <a:off x="6402418" y="2337274"/>
            <a:ext cx="4974205" cy="194025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CCFC0C-528A-A586-F98E-13F40919ACBF}"/>
                  </a:ext>
                </a:extLst>
              </p:cNvPr>
              <p:cNvSpPr txBox="1"/>
              <p:nvPr/>
            </p:nvSpPr>
            <p:spPr>
              <a:xfrm>
                <a:off x="6963779" y="3920326"/>
                <a:ext cx="5461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r>
                        <a:rPr lang="en-US" altLang="ko-KR" sz="105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ko-KR" altLang="en-US" sz="105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CCFC0C-528A-A586-F98E-13F40919A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3779" y="3920326"/>
                <a:ext cx="546100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26DD21-0176-E925-E3E5-C03BCC2FD99E}"/>
                  </a:ext>
                </a:extLst>
              </p:cNvPr>
              <p:cNvSpPr txBox="1"/>
              <p:nvPr/>
            </p:nvSpPr>
            <p:spPr>
              <a:xfrm>
                <a:off x="7442145" y="3920326"/>
                <a:ext cx="5461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r>
                        <a:rPr lang="en-US" altLang="ko-KR" sz="105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 sz="105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26DD21-0176-E925-E3E5-C03BCC2FD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145" y="3920326"/>
                <a:ext cx="546100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FD00333-65F7-2D00-B957-2343DA6E414A}"/>
              </a:ext>
            </a:extLst>
          </p:cNvPr>
          <p:cNvSpPr txBox="1"/>
          <p:nvPr/>
        </p:nvSpPr>
        <p:spPr>
          <a:xfrm>
            <a:off x="5364839" y="3651021"/>
            <a:ext cx="1508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</a:rPr>
              <a:t>절대값</a:t>
            </a:r>
            <a:r>
              <a:rPr lang="en-US" altLang="ko-KR" sz="1000" b="1" dirty="0">
                <a:solidFill>
                  <a:srgbClr val="FF0000"/>
                </a:solidFill>
              </a:rPr>
              <a:t> </a:t>
            </a:r>
            <a:r>
              <a:rPr lang="ko-KR" altLang="en-US" sz="1000" b="1" dirty="0">
                <a:solidFill>
                  <a:srgbClr val="FF0000"/>
                </a:solidFill>
              </a:rPr>
              <a:t>중 최댓값 선택</a:t>
            </a:r>
            <a:endParaRPr lang="en-US" altLang="ko-KR" sz="1000" b="1" dirty="0">
              <a:solidFill>
                <a:srgbClr val="FF0000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C812D33-38B7-1D13-35B0-BA78F6FBDFEA}"/>
              </a:ext>
            </a:extLst>
          </p:cNvPr>
          <p:cNvSpPr/>
          <p:nvPr/>
        </p:nvSpPr>
        <p:spPr>
          <a:xfrm>
            <a:off x="6876996" y="3689495"/>
            <a:ext cx="969433" cy="23083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A8F783C-8097-D5F6-6ECE-AF0EA27A2F69}"/>
              </a:ext>
            </a:extLst>
          </p:cNvPr>
          <p:cNvSpPr/>
          <p:nvPr/>
        </p:nvSpPr>
        <p:spPr>
          <a:xfrm rot="5400000">
            <a:off x="8400166" y="3330207"/>
            <a:ext cx="964853" cy="24330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2ADF396-31FD-659E-482E-42EF766A9E37}"/>
              </a:ext>
            </a:extLst>
          </p:cNvPr>
          <p:cNvSpPr/>
          <p:nvPr/>
        </p:nvSpPr>
        <p:spPr>
          <a:xfrm>
            <a:off x="9233701" y="3676937"/>
            <a:ext cx="969433" cy="243390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914714-2069-4902-3AFD-F5EE13418ADD}"/>
              </a:ext>
            </a:extLst>
          </p:cNvPr>
          <p:cNvSpPr txBox="1"/>
          <p:nvPr/>
        </p:nvSpPr>
        <p:spPr>
          <a:xfrm>
            <a:off x="5786076" y="335023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9A856E-A371-735D-A927-0773390862DE}"/>
              </a:ext>
            </a:extLst>
          </p:cNvPr>
          <p:cNvSpPr txBox="1"/>
          <p:nvPr/>
        </p:nvSpPr>
        <p:spPr>
          <a:xfrm>
            <a:off x="6840589" y="4258668"/>
            <a:ext cx="575565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Main idea of </a:t>
            </a:r>
            <a:r>
              <a:rPr lang="en-US" altLang="ko-KR" sz="1600" dirty="0" err="1"/>
              <a:t>SmoothQuant</a:t>
            </a:r>
            <a:r>
              <a:rPr lang="en-US" altLang="ko-KR" sz="1600" dirty="0"/>
              <a:t> when α is 0.5</a:t>
            </a:r>
            <a:r>
              <a:rPr lang="en-US" altLang="ko-KR" sz="1600" b="0" dirty="0"/>
              <a:t> </a:t>
            </a:r>
          </a:p>
          <a:p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9210326-9597-198A-4606-0ED245E98EC4}"/>
                  </a:ext>
                </a:extLst>
              </p:cNvPr>
              <p:cNvSpPr txBox="1"/>
              <p:nvPr/>
            </p:nvSpPr>
            <p:spPr>
              <a:xfrm>
                <a:off x="7689506" y="5119395"/>
                <a:ext cx="209994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9210326-9597-198A-4606-0ED245E98E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9506" y="5119395"/>
                <a:ext cx="209994" cy="7325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ECDD926-D847-255E-A2EF-F6D0DE5E33E9}"/>
                  </a:ext>
                </a:extLst>
              </p:cNvPr>
              <p:cNvSpPr txBox="1"/>
              <p:nvPr/>
            </p:nvSpPr>
            <p:spPr>
              <a:xfrm>
                <a:off x="8041497" y="5132307"/>
                <a:ext cx="209994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mr>
                        <m:m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ECDD926-D847-255E-A2EF-F6D0DE5E3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1497" y="5132307"/>
                <a:ext cx="209994" cy="7325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87FA3C-825A-1829-AC6F-E9347E36231A}"/>
                  </a:ext>
                </a:extLst>
              </p:cNvPr>
              <p:cNvSpPr txBox="1"/>
              <p:nvPr/>
            </p:nvSpPr>
            <p:spPr>
              <a:xfrm>
                <a:off x="8340784" y="5143872"/>
                <a:ext cx="209994" cy="730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87FA3C-825A-1829-AC6F-E9347E362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0784" y="5143872"/>
                <a:ext cx="209994" cy="730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042A469-0E25-2657-6047-DAB3CBE3F257}"/>
                  </a:ext>
                </a:extLst>
              </p:cNvPr>
              <p:cNvSpPr txBox="1"/>
              <p:nvPr/>
            </p:nvSpPr>
            <p:spPr>
              <a:xfrm>
                <a:off x="8640071" y="5146801"/>
                <a:ext cx="209994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042A469-0E25-2657-6047-DAB3CBE3F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071" y="5146801"/>
                <a:ext cx="209994" cy="73257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6DADF1C-3F07-33B3-FFFE-6421DF3A44A6}"/>
                  </a:ext>
                </a:extLst>
              </p:cNvPr>
              <p:cNvSpPr txBox="1"/>
              <p:nvPr/>
            </p:nvSpPr>
            <p:spPr>
              <a:xfrm>
                <a:off x="7689506" y="5928103"/>
                <a:ext cx="5690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6DADF1C-3F07-33B3-FFFE-6421DF3A4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9506" y="5928103"/>
                <a:ext cx="569066" cy="276999"/>
              </a:xfrm>
              <a:prstGeom prst="rect">
                <a:avLst/>
              </a:prstGeom>
              <a:blipFill>
                <a:blip r:embed="rId10"/>
                <a:stretch>
                  <a:fillRect l="-6383" r="-6383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5FD67B9-3E73-4247-1BEB-8AD0D37E9EA2}"/>
                  </a:ext>
                </a:extLst>
              </p:cNvPr>
              <p:cNvSpPr txBox="1"/>
              <p:nvPr/>
            </p:nvSpPr>
            <p:spPr>
              <a:xfrm>
                <a:off x="8355538" y="5929356"/>
                <a:ext cx="40540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</m:m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5FD67B9-3E73-4247-1BEB-8AD0D37E9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538" y="5929356"/>
                <a:ext cx="405402" cy="276999"/>
              </a:xfrm>
              <a:prstGeom prst="rect">
                <a:avLst/>
              </a:prstGeom>
              <a:blipFill>
                <a:blip r:embed="rId11"/>
                <a:stretch>
                  <a:fillRect l="-21212" r="-3939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312C69A-1C05-5737-7DF9-64DBBB5CD14B}"/>
                  </a:ext>
                </a:extLst>
              </p:cNvPr>
              <p:cNvSpPr txBox="1"/>
              <p:nvPr/>
            </p:nvSpPr>
            <p:spPr>
              <a:xfrm>
                <a:off x="6402418" y="5509452"/>
                <a:ext cx="15421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𝑑𝑖𝑎𝑔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312C69A-1C05-5737-7DF9-64DBBB5CD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418" y="5509452"/>
                <a:ext cx="1542113" cy="369332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9689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9923</TotalTime>
  <Words>685</Words>
  <Application>Microsoft Office PowerPoint</Application>
  <PresentationFormat>와이드스크린</PresentationFormat>
  <Paragraphs>129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HY헤드라인M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1. Introduction</vt:lpstr>
      <vt:lpstr>1. Introduction</vt:lpstr>
      <vt:lpstr>1. Introduction</vt:lpstr>
      <vt:lpstr>2. Background</vt:lpstr>
      <vt:lpstr>2. Background</vt:lpstr>
      <vt:lpstr>3. Main Idea</vt:lpstr>
      <vt:lpstr>3. Main Idea</vt:lpstr>
      <vt:lpstr>4. Experiments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jiyun kim</dc:creator>
  <cp:lastModifiedBy>김지윤</cp:lastModifiedBy>
  <cp:revision>58</cp:revision>
  <dcterms:created xsi:type="dcterms:W3CDTF">2024-01-26T03:24:43Z</dcterms:created>
  <dcterms:modified xsi:type="dcterms:W3CDTF">2024-02-28T05:55:46Z</dcterms:modified>
</cp:coreProperties>
</file>