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7" r:id="rId2"/>
    <p:sldId id="274" r:id="rId3"/>
    <p:sldId id="275" r:id="rId4"/>
    <p:sldId id="277" r:id="rId5"/>
    <p:sldId id="276" r:id="rId6"/>
    <p:sldId id="257" r:id="rId7"/>
    <p:sldId id="269" r:id="rId8"/>
    <p:sldId id="27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599C-F2E9-4911-9190-242626898C74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2BAB5-D277-44E4-A16C-ADF8C2940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8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2BAB5-D277-44E4-A16C-ADF8C29405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47CE-1303-6C6C-9158-3687DBB1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2DF3D3-FA3F-662E-B542-8E4DF2BFD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465D8-5EDD-AD94-D1C9-6CFD8BC6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D5C8F-B257-FA19-E5B7-C7F82DB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DFE9-3547-4592-C2F0-2CF4F3CA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25875-00C1-C8C8-3E0E-6449AED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092FC-947D-A814-FCB3-79E4DE54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B5605-71DE-B48F-8A55-C76114F2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97348-FCFB-AEE9-B7B1-FE1BEB28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56CD-526F-9F7C-E5E1-23410AE6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81415-2B45-935E-EDCC-C5A2B6BF8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B1877-6FC4-418E-F8DA-EF00D260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13F6-8F21-CBF3-5465-7C95EC43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B130D-193F-A8C0-ACC5-14D3660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E431-8DF3-D411-5A2E-2A44D883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1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5EB8-96BB-94F8-CB17-8A4AAFC4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266F9-5F1C-32CA-C66E-0008D73C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EC45B-DE9D-5774-6034-649877A3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F06DD-76A5-1451-508A-CA9E5E9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2E10-8A28-68B1-B1C1-FF91344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3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9399-1BF2-F65C-EA9C-4F81F4CA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96772-6BE3-F0D3-D8D8-13FA28CE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5EA4D-5F7F-5542-9374-D44E154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0BD45-FD8E-11CF-47B0-8BF5093C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624A4-D124-ED22-B360-3391E96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8F8A-A27D-F938-D098-89421396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60E17-4550-DD76-2941-9146CF52F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4919B-0A86-41D1-AEDE-7BFAAE36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05928-DAED-1FDC-8D35-BBBCFB6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61008-D1A5-8F72-E5F5-B6208548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6ABC3-619C-80BD-5C41-AAA90DC2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6761-7ABB-B916-160F-0FA6D63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C021A-EDE5-9CC2-9134-5CD2479A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B86E0-71AF-B5C5-C2CC-6906B95A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FA079-2AE1-D29A-809A-6089160E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EC4F0-F4B7-A1D7-7EB0-1EBF8CA0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96D2F-8DF3-B91D-6296-1C00E5BB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8E03B-D612-8A98-EE4B-C7353491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BF2E6-2662-3B8D-942C-0DE062FE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66C7-AB84-4F0F-C18A-8EBC694F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2B84F-C613-07CF-31ED-70BEFE8E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3EEAB3-F6FB-8C35-C973-B36BF90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0243E-50B9-70BE-10F5-A14AFCEF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B27641-0980-772B-6502-C3D3B029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55A2A-2613-B0F5-AEA9-C0D2879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B0BB7-480A-B25C-1532-258BEB7C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6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4D151-C445-D2F7-09FB-E4B11850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CA6F8-714A-9139-31B8-61F33711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BDA26-43D7-E694-810B-1DCF2149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7F27E-E693-C04B-C3F3-1216FAE1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855CE-3E40-90C6-8BD2-7853E754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9590E-CAFF-A735-EAEF-E7FAF66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C9D0-DA8F-61D3-6265-41A5F657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8E80A-56B0-7ABA-891E-B1B1416F0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5E7C8-CC8F-F67E-894D-FE8058E6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4AA11-4CAE-B5A3-A918-15A2D658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2B5C0-FDFA-9D27-824D-775007C7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8E784-9B85-53E0-5E98-EEF0E69D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29C78-DDD6-0013-2E66-566FB11E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AB15C-71D7-B7DA-CD4E-973894EF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58C7-8DD0-91A9-F0F7-D0EBA92B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A5B11-1190-496B-A53B-800D82008AA8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B8F2B-8AAA-22D2-A67C-CC6FEFBE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55279-D3B8-1CBC-EE81-99A96BC6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1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>
            <a:off x="8072210" y="4899420"/>
            <a:ext cx="45719" cy="877174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565533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chemeClr val="bg1"/>
                </a:solidFill>
              </a:rPr>
              <a:t>BNN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&amp;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Adversarial Attack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DF0FD0-AE43-D8BA-6949-09B3ADA5D125}"/>
              </a:ext>
            </a:extLst>
          </p:cNvPr>
          <p:cNvSpPr>
            <a:spLocks noGrp="1"/>
          </p:cNvSpPr>
          <p:nvPr/>
        </p:nvSpPr>
        <p:spPr>
          <a:xfrm>
            <a:off x="10128069" y="1936813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2024</a:t>
            </a:r>
            <a:r>
              <a:rPr lang="ko-KR" altLang="en-US" sz="2000" b="1" dirty="0">
                <a:solidFill>
                  <a:srgbClr val="002C62"/>
                </a:solidFill>
              </a:rPr>
              <a:t>년 </a:t>
            </a:r>
            <a:r>
              <a:rPr lang="en-US" altLang="ko-KR" sz="2000" b="1" dirty="0">
                <a:solidFill>
                  <a:srgbClr val="002C62"/>
                </a:solidFill>
              </a:rPr>
              <a:t>6</a:t>
            </a:r>
            <a:r>
              <a:rPr lang="ko-KR" altLang="en-US" sz="2000" b="1" dirty="0">
                <a:solidFill>
                  <a:srgbClr val="002C62"/>
                </a:solidFill>
              </a:rPr>
              <a:t>월 </a:t>
            </a:r>
            <a:r>
              <a:rPr lang="en-US" altLang="ko-KR" sz="2000" b="1" dirty="0">
                <a:solidFill>
                  <a:srgbClr val="002C62"/>
                </a:solidFill>
              </a:rPr>
              <a:t>3</a:t>
            </a:r>
            <a:r>
              <a:rPr lang="ko-KR" altLang="en-US" sz="2000" b="1" dirty="0">
                <a:solidFill>
                  <a:srgbClr val="002C62"/>
                </a:solidFill>
              </a:rPr>
              <a:t>일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F33964C-3655-DCC2-96B2-C25D1ECD2A05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C3110703 </a:t>
            </a:r>
            <a:r>
              <a:rPr lang="ko-KR" altLang="en-US" sz="2000" b="1" dirty="0">
                <a:solidFill>
                  <a:srgbClr val="002C62"/>
                </a:solidFill>
              </a:rPr>
              <a:t>김지윤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1F2-41A4-57A9-F335-8CAE54B5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FGSM (Fast Gradient Sign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8F4D72-757D-6F71-E831-2A03E472E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348144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r>
                  <a:rPr lang="en-US" altLang="ko-KR" sz="1600" dirty="0"/>
                  <a:t>FGSM (Fast Gradient Sign Method)</a:t>
                </a:r>
              </a:p>
              <a:p>
                <a:pPr marL="0" indent="0">
                  <a:buNone/>
                </a:pPr>
                <a:r>
                  <a:rPr lang="ko-KR" altLang="en-US" sz="1200" dirty="0"/>
                  <a:t>손실 함수의 기울기에 따라 원래 입력에 작은 노이즈</a:t>
                </a:r>
                <a:r>
                  <a:rPr lang="en-US" altLang="ko-KR" sz="1200" dirty="0"/>
                  <a:t>(Perturbation)</a:t>
                </a:r>
                <a:r>
                  <a:rPr lang="ko-KR" altLang="en-US" sz="1200" dirty="0"/>
                  <a:t>를 더하는</a:t>
                </a:r>
                <a:endParaRPr lang="en-US" altLang="ko-KR" sz="1200" dirty="0"/>
              </a:p>
              <a:p>
                <a:pPr marL="0" indent="0">
                  <a:buNone/>
                </a:pPr>
                <a:r>
                  <a:rPr lang="ko-KR" altLang="en-US" sz="1200" dirty="0"/>
                  <a:t>공격</a:t>
                </a:r>
                <a:endParaRPr lang="en-US" altLang="ko-KR" sz="1200" dirty="0"/>
              </a:p>
              <a:p>
                <a:pPr>
                  <a:buFontTx/>
                  <a:buChar char="-"/>
                </a:pPr>
                <a:r>
                  <a:rPr lang="en-US" altLang="ko-KR" sz="1200" dirty="0"/>
                  <a:t>Input</a:t>
                </a:r>
                <a:r>
                  <a:rPr lang="ko-KR" altLang="en-US" sz="1200" dirty="0"/>
                  <a:t>을 </a:t>
                </a:r>
                <a:r>
                  <a:rPr lang="en-US" altLang="ko-KR" sz="1200" dirty="0"/>
                  <a:t>loss</a:t>
                </a:r>
                <a:r>
                  <a:rPr lang="ko-KR" altLang="en-US" sz="1200" dirty="0"/>
                  <a:t>를 증가시키는 방향으로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200" dirty="0"/>
                  <a:t>만큼 </a:t>
                </a:r>
                <a:r>
                  <a:rPr lang="en-US" altLang="ko-KR" sz="1200" dirty="0"/>
                  <a:t>‘</a:t>
                </a:r>
                <a:r>
                  <a:rPr lang="ko-KR" altLang="en-US" sz="1200" dirty="0"/>
                  <a:t>한번</a:t>
                </a:r>
                <a:r>
                  <a:rPr lang="en-US" altLang="ko-KR" sz="1200" dirty="0"/>
                  <a:t>’ </a:t>
                </a:r>
                <a:r>
                  <a:rPr lang="ko-KR" altLang="en-US" sz="1200" dirty="0"/>
                  <a:t>이동함 </a:t>
                </a: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ko-KR" altLang="en-US" sz="1600" dirty="0"/>
                  <a:t>오른쪽 이미지를 보면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600" dirty="0"/>
                  <a:t>을 크게 만들수록 이미지가</a:t>
                </a:r>
                <a:endParaRPr lang="en-US" altLang="ko-KR" sz="1600" dirty="0"/>
              </a:p>
              <a:p>
                <a:pPr marL="0" indent="0">
                  <a:buNone/>
                </a:pPr>
                <a:r>
                  <a:rPr lang="ko-KR" altLang="en-US" sz="1600" dirty="0"/>
                  <a:t>서서히 왜곡되는 것을 확인할 수 있음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8F4D72-757D-6F71-E831-2A03E472E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348144" cy="4351338"/>
              </a:xfrm>
              <a:blipFill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BF9AA2-EC94-9545-700F-CC8812E56EF1}"/>
              </a:ext>
            </a:extLst>
          </p:cNvPr>
          <p:cNvSpPr txBox="1"/>
          <p:nvPr/>
        </p:nvSpPr>
        <p:spPr>
          <a:xfrm>
            <a:off x="110836" y="6563757"/>
            <a:ext cx="10221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Goodfellow, Ian J., Jonathon </a:t>
            </a:r>
            <a:r>
              <a:rPr lang="en-US" altLang="ko-KR" sz="1100" dirty="0" err="1"/>
              <a:t>Shlens</a:t>
            </a:r>
            <a:r>
              <a:rPr lang="en-US" altLang="ko-KR" sz="1100" dirty="0"/>
              <a:t>, and Christian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. "Explaining and harnessing adversarial examples."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 preprint arXiv:1412.6572 (2014).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21783B-7933-8BD3-EF08-C4449D38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79" y="3562905"/>
            <a:ext cx="2558184" cy="5814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C39F63-6394-7148-8B4A-3BC91177E928}"/>
              </a:ext>
            </a:extLst>
          </p:cNvPr>
          <p:cNvCxnSpPr/>
          <p:nvPr/>
        </p:nvCxnSpPr>
        <p:spPr>
          <a:xfrm>
            <a:off x="1641021" y="4081302"/>
            <a:ext cx="155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19969F-8C63-F20B-007F-CE436FC11047}"/>
              </a:ext>
            </a:extLst>
          </p:cNvPr>
          <p:cNvCxnSpPr>
            <a:cxnSpLocks/>
          </p:cNvCxnSpPr>
          <p:nvPr/>
        </p:nvCxnSpPr>
        <p:spPr>
          <a:xfrm>
            <a:off x="2026103" y="4081302"/>
            <a:ext cx="1778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85ECF-A188-81A1-145A-ACCE9532F51D}"/>
                  </a:ext>
                </a:extLst>
              </p:cNvPr>
              <p:cNvSpPr txBox="1"/>
              <p:nvPr/>
            </p:nvSpPr>
            <p:spPr>
              <a:xfrm>
                <a:off x="2314576" y="4108518"/>
                <a:ext cx="15797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노이즈</a:t>
                </a:r>
                <a:r>
                  <a:rPr lang="en-US" altLang="ko-KR" sz="800" dirty="0"/>
                  <a:t>(Perturbation) =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85ECF-A188-81A1-145A-ACCE9532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6" y="4108518"/>
                <a:ext cx="1579789" cy="215444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656733-5B56-F228-62D0-7177D1D16487}"/>
              </a:ext>
            </a:extLst>
          </p:cNvPr>
          <p:cNvSpPr txBox="1"/>
          <p:nvPr/>
        </p:nvSpPr>
        <p:spPr>
          <a:xfrm>
            <a:off x="1398134" y="4081302"/>
            <a:ext cx="1579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입력</a:t>
            </a:r>
            <a:r>
              <a:rPr lang="en-US" altLang="ko-KR" sz="800" dirty="0"/>
              <a:t>(Input)</a:t>
            </a:r>
            <a:endParaRPr lang="ko-KR" altLang="en-US" sz="800" dirty="0"/>
          </a:p>
        </p:txBody>
      </p:sp>
      <p:pic>
        <p:nvPicPr>
          <p:cNvPr id="5" name="Picture 2" descr="1 -&gt; 1, 8 -&gt; 8, 3 -&gt; 3, 7 -&gt; 7, 1 -&gt; 1, 9 -&gt; 4, 7 -&gt; 5, 5 -&gt; 8, 1 -&gt; 8, 9 -&gt; 8, 2 -&gt; 3, 7 -&gt; 8, 7 -&gt; 2, 9 -&gt; 3, 9 -&gt; 4, 0 -&gt; 8, 9 -&gt; 7, 8 -&gt; 4, 2 -&gt; 8, 6 -&gt; 8, 7 -&gt; 8, 4 -&gt; 9, 3 -&gt; 8, 2 -&gt; 8, 8 -&gt; 5, 9 -&gt; 8, 4 -&gt; 9, 8 -&gt; 5, 6 -&gt; 8, 1 -&gt; 8, 8 -&gt; 6, 4 -&gt; 8, 9 -&gt; 8, 1 -&gt; 8, 9 -&gt; 2">
            <a:extLst>
              <a:ext uri="{FF2B5EF4-FFF2-40B4-BE49-F238E27FC236}">
                <a16:creationId xmlns:a16="http://schemas.microsoft.com/office/drawing/2014/main" id="{FC986418-9641-D1F0-D89F-1AF15FDA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17" y="504825"/>
            <a:ext cx="44196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30AD0D-9431-C1DC-F786-442AF7AA0FD1}"/>
              </a:ext>
            </a:extLst>
          </p:cNvPr>
          <p:cNvCxnSpPr/>
          <p:nvPr/>
        </p:nvCxnSpPr>
        <p:spPr>
          <a:xfrm>
            <a:off x="6858000" y="1409700"/>
            <a:ext cx="0" cy="408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3CEF44-9698-66A0-EE08-63BB1986BC2E}"/>
                  </a:ext>
                </a:extLst>
              </p:cNvPr>
              <p:cNvSpPr txBox="1"/>
              <p:nvPr/>
            </p:nvSpPr>
            <p:spPr>
              <a:xfrm>
                <a:off x="6400800" y="563086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증</m:t>
                    </m:r>
                  </m:oMath>
                </a14:m>
                <a:r>
                  <a:rPr lang="ko-KR" altLang="en-US"/>
                  <a:t>가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3CEF44-9698-66A0-EE08-63BB1986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630862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4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63676-9B31-F11F-353E-71AB841B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PGD (Projected Gradient Descent)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40C6B-EA51-D168-CE6C-8070CC7F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PGD (Projected Gradient Descent)</a:t>
            </a:r>
          </a:p>
          <a:p>
            <a:pPr marL="0" indent="0">
              <a:buNone/>
            </a:pPr>
            <a:r>
              <a:rPr lang="en-US" altLang="ko-KR" sz="2000" dirty="0"/>
              <a:t>FGSM</a:t>
            </a:r>
            <a:r>
              <a:rPr lang="ko-KR" altLang="en-US" sz="2000" dirty="0"/>
              <a:t>의 확장 버전으로 여러 번 작은 단계</a:t>
            </a:r>
            <a:r>
              <a:rPr lang="en-US" altLang="ko-KR" sz="2000" dirty="0"/>
              <a:t>(Step)</a:t>
            </a:r>
            <a:r>
              <a:rPr lang="ko-KR" altLang="en-US" sz="2000" dirty="0"/>
              <a:t>로 나누어 데이터에 노이즈</a:t>
            </a:r>
            <a:r>
              <a:rPr lang="en-US" altLang="ko-KR" sz="2000" dirty="0"/>
              <a:t>(Perturbation)</a:t>
            </a:r>
            <a:r>
              <a:rPr lang="ko-KR" altLang="en-US" sz="2000" dirty="0"/>
              <a:t>를 추가함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800" dirty="0"/>
          </a:p>
          <a:p>
            <a:r>
              <a:rPr lang="en-US" altLang="ko-KR" sz="1800" dirty="0"/>
              <a:t>Random Perturbation(</a:t>
            </a:r>
            <a:r>
              <a:rPr lang="ko-KR" altLang="en-US" sz="1800" dirty="0"/>
              <a:t>무작위 교란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1. </a:t>
            </a:r>
            <a:r>
              <a:rPr lang="ko-KR" altLang="en-US" sz="1800" dirty="0"/>
              <a:t>입력데이터에 작은 랜덤 노이즈를 추가함</a:t>
            </a:r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각 반복에서 데이터가 제약조건</a:t>
            </a:r>
            <a:r>
              <a:rPr lang="en-US" altLang="ko-KR" sz="1800" dirty="0"/>
              <a:t>(Constraints)</a:t>
            </a:r>
            <a:r>
              <a:rPr lang="ko-KR" altLang="en-US" sz="1800" dirty="0"/>
              <a:t>을 벗어나면 설정된 범위 내로 </a:t>
            </a:r>
            <a:r>
              <a:rPr lang="en-US" altLang="ko-KR" sz="1800" dirty="0"/>
              <a:t>Projection 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r>
              <a:rPr lang="en-US" altLang="ko-KR" sz="1800" dirty="0"/>
              <a:t>3. </a:t>
            </a:r>
            <a:r>
              <a:rPr lang="ko-KR" altLang="en-US" sz="1800" dirty="0"/>
              <a:t>지정된 반복 횟수를 달성하면</a:t>
            </a:r>
            <a:r>
              <a:rPr lang="en-US" altLang="ko-KR" sz="1800" dirty="0"/>
              <a:t> </a:t>
            </a:r>
            <a:r>
              <a:rPr lang="ko-KR" altLang="en-US" sz="1800" dirty="0"/>
              <a:t>최종적으로 적대적 예제로 사용</a:t>
            </a:r>
            <a:endParaRPr lang="en-US" altLang="ko-KR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63F870-0F98-FA40-96A2-422A8CB68C9E}"/>
              </a:ext>
            </a:extLst>
          </p:cNvPr>
          <p:cNvSpPr/>
          <p:nvPr/>
        </p:nvSpPr>
        <p:spPr>
          <a:xfrm>
            <a:off x="8128981" y="2791863"/>
            <a:ext cx="2693324" cy="17124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A67F83-8E2B-AE64-A085-B8556D35B57E}"/>
              </a:ext>
            </a:extLst>
          </p:cNvPr>
          <p:cNvSpPr/>
          <p:nvPr/>
        </p:nvSpPr>
        <p:spPr>
          <a:xfrm>
            <a:off x="9470501" y="3580630"/>
            <a:ext cx="179110" cy="18853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6621A56-73D6-CA16-55AB-FFAADC85466C}"/>
              </a:ext>
            </a:extLst>
          </p:cNvPr>
          <p:cNvSpPr/>
          <p:nvPr/>
        </p:nvSpPr>
        <p:spPr>
          <a:xfrm>
            <a:off x="10589375" y="4469931"/>
            <a:ext cx="179110" cy="188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5D722F-09D2-BCF9-3E18-3624E30990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649611" y="3754342"/>
            <a:ext cx="965994" cy="7431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7AA41B-C2AA-B18A-F812-397148A363CF}"/>
              </a:ext>
            </a:extLst>
          </p:cNvPr>
          <p:cNvCxnSpPr>
            <a:cxnSpLocks/>
          </p:cNvCxnSpPr>
          <p:nvPr/>
        </p:nvCxnSpPr>
        <p:spPr>
          <a:xfrm flipH="1" flipV="1">
            <a:off x="10678930" y="4026633"/>
            <a:ext cx="19632" cy="4432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0C0D28-F6A7-BF8E-76B5-38931F483090}"/>
              </a:ext>
            </a:extLst>
          </p:cNvPr>
          <p:cNvSpPr txBox="1"/>
          <p:nvPr/>
        </p:nvSpPr>
        <p:spPr>
          <a:xfrm>
            <a:off x="9748651" y="3580630"/>
            <a:ext cx="986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Gradient Step</a:t>
            </a:r>
            <a:endParaRPr lang="ko-KR" altLang="en-US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4F67C-D4E8-2A26-16C9-325575ADC3D2}"/>
              </a:ext>
            </a:extLst>
          </p:cNvPr>
          <p:cNvSpPr txBox="1"/>
          <p:nvPr/>
        </p:nvSpPr>
        <p:spPr>
          <a:xfrm>
            <a:off x="10761887" y="3906354"/>
            <a:ext cx="98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Projection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C99D66-A1E5-C173-E3B4-DD883F559CF3}"/>
              </a:ext>
            </a:extLst>
          </p:cNvPr>
          <p:cNvSpPr/>
          <p:nvPr/>
        </p:nvSpPr>
        <p:spPr>
          <a:xfrm>
            <a:off x="10548846" y="3838097"/>
            <a:ext cx="179110" cy="188536"/>
          </a:xfrm>
          <a:prstGeom prst="ellipse">
            <a:avLst/>
          </a:prstGeom>
          <a:solidFill>
            <a:srgbClr val="4E9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862EA8-CD4B-B2C4-9C90-7C7632B64151}"/>
              </a:ext>
            </a:extLst>
          </p:cNvPr>
          <p:cNvSpPr txBox="1"/>
          <p:nvPr/>
        </p:nvSpPr>
        <p:spPr>
          <a:xfrm>
            <a:off x="7776203" y="2800274"/>
            <a:ext cx="98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Constraints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CC709-74E2-B4E7-C7AE-A26387D7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9" y="3052923"/>
            <a:ext cx="4778422" cy="67320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C04C25-547D-9373-2EDC-E259F3933407}"/>
              </a:ext>
            </a:extLst>
          </p:cNvPr>
          <p:cNvCxnSpPr>
            <a:cxnSpLocks/>
          </p:cNvCxnSpPr>
          <p:nvPr/>
        </p:nvCxnSpPr>
        <p:spPr>
          <a:xfrm>
            <a:off x="2860221" y="3623332"/>
            <a:ext cx="4925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38D810-391B-C401-0624-488ECDE710F7}"/>
              </a:ext>
            </a:extLst>
          </p:cNvPr>
          <p:cNvSpPr txBox="1"/>
          <p:nvPr/>
        </p:nvSpPr>
        <p:spPr>
          <a:xfrm>
            <a:off x="2542389" y="3616960"/>
            <a:ext cx="1579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직전 </a:t>
            </a:r>
            <a:r>
              <a:rPr lang="en-US" altLang="ko-KR" sz="800"/>
              <a:t>Step</a:t>
            </a:r>
            <a:r>
              <a:rPr lang="ko-KR" altLang="en-US" sz="800"/>
              <a:t>에서 얻은 값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5D08D1-873C-2D10-AAE6-D1086E43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181" y="4397572"/>
            <a:ext cx="270463" cy="2638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737361-3674-8FDE-87E9-4EDA9F6AA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79" y="3389525"/>
            <a:ext cx="119483" cy="1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9895922-88BD-B40D-20CA-46C87DB4C7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800" dirty="0"/>
                  <a:t>PGD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ko-KR" alt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9895922-88BD-B40D-20CA-46C87DB4C7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BB07D1-1886-85EE-8106-81A58452DA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ko-KR" altLang="en-US" sz="2400" dirty="0"/>
                  <a:t> 는 입력 데이터에 추가되는 작은 변화량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노이즈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의 크기를 제한하는 데 사용</a:t>
                </a:r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유클리드 거리를 나타내며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원본 이미지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와 조작된 이미지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간의 픽셀 차이의 제곱 합의 제곱근으로 계산</a:t>
                </a:r>
                <a:endParaRPr lang="en-US" altLang="ko-KR" sz="1600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ko-KR" sz="2400" dirty="0"/>
              </a:p>
              <a:p>
                <a:pPr marL="0" indent="0">
                  <a:buNone/>
                </a:pPr>
                <a:r>
                  <a:rPr lang="ko-KR" altLang="en-US" sz="1600" dirty="0">
                    <a:latin typeface="Cambria Math" panose="02040503050406030204" pitchFamily="18" charset="0"/>
                  </a:rPr>
                  <a:t>원본 이미지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와 조작된 이미지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Cambria Math" panose="02040503050406030204" pitchFamily="18" charset="0"/>
                  </a:rPr>
                  <a:t>간의 픽셀의 </a:t>
                </a:r>
                <a:r>
                  <a:rPr lang="ko-KR" altLang="en-US" sz="1600" dirty="0"/>
                  <a:t>최대 변화량을 측정함 </a:t>
                </a:r>
                <a:endParaRPr lang="en-US" altLang="ko-KR" sz="1600" dirty="0"/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BB07D1-1886-85EE-8106-81A58452D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14F07E6-1E6B-F6CB-1BE1-9DFE3B505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55" y="4096165"/>
            <a:ext cx="2705515" cy="403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EE5A67-AC0C-69CC-8594-094545D7A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55" y="5767990"/>
            <a:ext cx="2705515" cy="4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E17BB-8B75-84DF-D045-81CBB783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Adversarial accuracy of BNN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F34FEE-9DD4-6C33-5BEF-9751735030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r>
                  <a:rPr lang="ko-KR" altLang="en-US" sz="2000" dirty="0"/>
                  <a:t>서로 다른 포맷의 </a:t>
                </a:r>
                <a:r>
                  <a:rPr lang="en-US" altLang="ko-KR" sz="2000" dirty="0"/>
                  <a:t>ResNet18 PGD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수행</a:t>
                </a:r>
                <a:endParaRPr lang="en-US" altLang="ko-KR" sz="2000" dirty="0"/>
              </a:p>
              <a:p>
                <a:r>
                  <a:rPr lang="en-US" altLang="ko-KR" sz="1400" dirty="0"/>
                  <a:t>REF – FP32</a:t>
                </a:r>
              </a:p>
              <a:p>
                <a:r>
                  <a:rPr lang="en-US" altLang="ko-KR" sz="1400" dirty="0"/>
                  <a:t>BNN – WQ</a:t>
                </a:r>
              </a:p>
              <a:p>
                <a:r>
                  <a:rPr lang="en-US" altLang="ko-KR" sz="1400" dirty="0"/>
                  <a:t>BNN – WAQ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공격 횟수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공격 반경과 정확도 간 상관관계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AF34FEE-9DD4-6C33-5BEF-9751735030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599C9B6-2095-8649-0523-61E262AD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36" y="3027287"/>
            <a:ext cx="5888313" cy="1948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28AC8-8A0C-AC2E-8AD4-18EE663F9507}"/>
              </a:ext>
            </a:extLst>
          </p:cNvPr>
          <p:cNvSpPr txBox="1"/>
          <p:nvPr/>
        </p:nvSpPr>
        <p:spPr>
          <a:xfrm>
            <a:off x="51202" y="6434550"/>
            <a:ext cx="12213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Gupta, Kartik, and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Thalaiyasingam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Ajanthan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"Improved gradient-based adversarial attacks for quantized networks."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Vol. 36. No. 6. 2022.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165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86045-ABFC-AE82-3CBD-AC1791B6D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실험 결과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EC7A13-F0FD-0CFC-D2B7-41988B0D2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Architecture : ResNet18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/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VGG-16</a:t>
                </a:r>
              </a:p>
              <a:p>
                <a:r>
                  <a:rPr lang="en-US" altLang="ko-KR" sz="2000" dirty="0"/>
                  <a:t>Dataset : Cifar10</a:t>
                </a:r>
              </a:p>
              <a:p>
                <a:r>
                  <a:rPr lang="ko-KR" altLang="en-US" sz="2000" dirty="0"/>
                  <a:t>각 </a:t>
                </a:r>
                <a:r>
                  <a:rPr lang="en-US" altLang="ko-KR" sz="2000" dirty="0"/>
                  <a:t>FP32 / BNN-WAQ </a:t>
                </a:r>
                <a:r>
                  <a:rPr lang="ko-KR" altLang="en-US" sz="2000" dirty="0"/>
                  <a:t>포맷에 대하여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800" dirty="0"/>
                  <a:t>-Adversarial Attack Config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-FGSM / PGD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-</a:t>
                </a:r>
                <a:r>
                  <a:rPr lang="ko-KR" altLang="en-US" sz="1800" dirty="0"/>
                  <a:t>반복 횟수 </a:t>
                </a:r>
                <a:r>
                  <a:rPr lang="en-US" altLang="ko-KR" sz="1800" dirty="0"/>
                  <a:t>20</a:t>
                </a:r>
                <a:r>
                  <a:rPr lang="ko-KR" altLang="en-US" sz="1800" dirty="0"/>
                  <a:t>회 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공격 반경</a:t>
                </a:r>
                <a:r>
                  <a:rPr lang="en-US" altLang="ko-KR" sz="1800" dirty="0"/>
                  <a:t> 8 </a:t>
                </a:r>
                <a:r>
                  <a:rPr lang="ko-KR" altLang="en-US" sz="1800" dirty="0"/>
                  <a:t>세팅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BEC7A13-F0FD-0CFC-D2B7-41988B0D2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583643-6FA3-1E7B-9DD6-87070918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EA48D4-074A-E4B1-532D-D850764B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9" y="1238479"/>
            <a:ext cx="10515600" cy="4351338"/>
          </a:xfrm>
        </p:spPr>
        <p:txBody>
          <a:bodyPr>
            <a:normAutofit/>
          </a:bodyPr>
          <a:lstStyle/>
          <a:p>
            <a:pPr algn="l"/>
            <a:endParaRPr lang="en-US" altLang="ko-KR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altLang="ko-KR" sz="1600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ResNet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BNN_WAQ</a:t>
            </a:r>
            <a:endParaRPr lang="ko-KR" alt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FGSM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공격을 사용했을 때의 정확도는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38.37%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로 다소 취약함</a:t>
            </a:r>
            <a:endParaRPr lang="en-US" altLang="ko-KR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l"/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VGG </a:t>
            </a:r>
            <a:r>
              <a:rPr lang="ko-KR" altLang="en-US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기반 </a:t>
            </a:r>
            <a:r>
              <a:rPr lang="en-US" altLang="ko-KR" sz="16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BNN_WAQ</a:t>
            </a:r>
            <a:endParaRPr lang="en-US" altLang="ko-KR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FGSM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공격에 대한 저항성은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80.34%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로 매우 높음</a:t>
            </a:r>
            <a:endParaRPr lang="en-US" altLang="ko-KR" sz="16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 algn="l">
              <a:buNone/>
            </a:pP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이를 통해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VGG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기반 모델이 </a:t>
            </a:r>
            <a:r>
              <a:rPr lang="en-US" altLang="ko-KR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ResNet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기반 모델보다 적대적 공격에 훨씬 더 강</a:t>
            </a: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건함을 알 수 있음</a:t>
            </a:r>
            <a:endParaRPr lang="ko-KR" altLang="en-US" sz="1600" dirty="0"/>
          </a:p>
          <a:p>
            <a:pPr algn="l">
              <a:buFont typeface="+mj-lt"/>
              <a:buAutoNum type="arabicPeriod"/>
            </a:pPr>
            <a:endParaRPr lang="en-US" altLang="ko-KR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endParaRPr lang="en-US" altLang="ko-KR" sz="16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algn="l">
              <a:buFont typeface="+mj-lt"/>
              <a:buAutoNum type="arabicPeriod"/>
            </a:pPr>
            <a:endParaRPr lang="en-US" altLang="ko-KR" sz="16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endParaRPr lang="ko-KR" altLang="en-US" sz="12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D93A0A2-E12F-D661-7137-CEFA7179B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91012"/>
              </p:ext>
            </p:extLst>
          </p:nvPr>
        </p:nvGraphicFramePr>
        <p:xfrm>
          <a:off x="861461" y="3830955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4384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3551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478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3272455"/>
                    </a:ext>
                  </a:extLst>
                </a:gridCol>
              </a:tblGrid>
              <a:tr h="6510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Network Architecture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Training Type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Clean Data Accuracy (%)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Adversarial Accuracy (%)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78610"/>
                  </a:ext>
                </a:extLst>
              </a:tr>
              <a:tr h="3605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94.46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effectLst/>
                        </a:rPr>
                        <a:t>7.43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87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93.31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11.04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25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RESNET 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BNN_WAQ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87.65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38.37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1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VGG 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BNN_WAQ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89.74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80.34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65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75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6795-30E3-9ABE-56EE-2ACFE723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D828FB-3FDE-1E0F-3F09-AD290E059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공격 반경 </a:t>
                </a:r>
                <a:r>
                  <a:rPr lang="en-US" altLang="ko-KR" sz="1800" dirty="0"/>
                  <a:t>120</a:t>
                </a:r>
                <a:r>
                  <a:rPr lang="ko-KR" altLang="en-US" sz="1800" dirty="0"/>
                  <a:t>으로 변경 후 </a:t>
                </a:r>
                <a:r>
                  <a:rPr lang="en-US" altLang="ko-KR" sz="1800" dirty="0"/>
                  <a:t>/ PGD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/>
                  <a:t> 수행</a:t>
                </a:r>
                <a:endParaRPr lang="en-US" altLang="ko-KR" sz="1800" dirty="0"/>
              </a:p>
              <a:p>
                <a:r>
                  <a:rPr lang="ko-KR" altLang="en-US" sz="1800" dirty="0"/>
                  <a:t>모델의 적대적 견고성은 아키텍처와 훈련 방식의 영향을 많이 받음</a:t>
                </a:r>
                <a:endParaRPr lang="en-US" altLang="ko-KR" sz="1800" dirty="0"/>
              </a:p>
              <a:p>
                <a:r>
                  <a:rPr lang="ko-KR" altLang="en-US" sz="1800" dirty="0"/>
                  <a:t>이진화 모델에서 적대적 정확도가 일반적으로 더 높음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D828FB-3FDE-1E0F-3F09-AD290E059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F84F66-8959-02AB-813F-9E50EB4B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190243"/>
              </p:ext>
            </p:extLst>
          </p:nvPr>
        </p:nvGraphicFramePr>
        <p:xfrm>
          <a:off x="1059581" y="3149867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343840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535515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94787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33272455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Network Architecture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Training Type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Clean Data Accuracy (%)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effectLst/>
                        </a:rPr>
                        <a:t>Adversarial Accuracy (%)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78610"/>
                  </a:ext>
                </a:extLst>
              </a:tr>
              <a:tr h="309010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RESNET18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94.46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42.53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79045"/>
                  </a:ext>
                </a:extLst>
              </a:tr>
              <a:tr h="31330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CONTINUOUS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93.31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2.27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256258"/>
                  </a:ext>
                </a:extLst>
              </a:tr>
              <a:tr h="313302"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RESNET 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BNN_WAQ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87.65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67.44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810911"/>
                  </a:ext>
                </a:extLst>
              </a:tr>
              <a:tr h="313302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VGG BINARY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>
                          <a:effectLst/>
                        </a:rPr>
                        <a:t>BNN_WAQ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>
                          <a:effectLst/>
                        </a:rPr>
                        <a:t>89.69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dirty="0">
                          <a:effectLst/>
                        </a:rPr>
                        <a:t>85.44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657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6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486</Words>
  <Application>Microsoft Office PowerPoint</Application>
  <PresentationFormat>와이드스크린</PresentationFormat>
  <Paragraphs>115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ui-sans-serif</vt:lpstr>
      <vt:lpstr>맑은 고딕</vt:lpstr>
      <vt:lpstr>Arial</vt:lpstr>
      <vt:lpstr>Cambria Math</vt:lpstr>
      <vt:lpstr>Office 테마</vt:lpstr>
      <vt:lpstr>PowerPoint 프레젠테이션</vt:lpstr>
      <vt:lpstr>FGSM (Fast Gradient Sign Method)</vt:lpstr>
      <vt:lpstr>PGD (Projected Gradient Descent)</vt:lpstr>
      <vt:lpstr>PGD with L_2 and L_∞ </vt:lpstr>
      <vt:lpstr>Adversarial accuracy of BNN</vt:lpstr>
      <vt:lpstr>실험 결과</vt:lpstr>
      <vt:lpstr>실험 결과</vt:lpstr>
      <vt:lpstr>실험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김지윤</dc:creator>
  <cp:lastModifiedBy>김지윤</cp:lastModifiedBy>
  <cp:revision>26</cp:revision>
  <dcterms:created xsi:type="dcterms:W3CDTF">2024-05-30T07:37:45Z</dcterms:created>
  <dcterms:modified xsi:type="dcterms:W3CDTF">2024-06-03T08:44:39Z</dcterms:modified>
</cp:coreProperties>
</file>