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61" r:id="rId5"/>
    <p:sldId id="259" r:id="rId6"/>
    <p:sldId id="262" r:id="rId7"/>
    <p:sldId id="264" r:id="rId8"/>
    <p:sldId id="266" r:id="rId9"/>
    <p:sldId id="265" r:id="rId10"/>
    <p:sldId id="263" r:id="rId11"/>
    <p:sldId id="260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03" autoAdjust="0"/>
    <p:restoredTop sz="94660"/>
  </p:normalViewPr>
  <p:slideViewPr>
    <p:cSldViewPr snapToGrid="0">
      <p:cViewPr>
        <p:scale>
          <a:sx n="61" d="100"/>
          <a:sy n="61" d="100"/>
        </p:scale>
        <p:origin x="34" y="7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67" d="100"/>
          <a:sy n="67" d="100"/>
        </p:scale>
        <p:origin x="31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E1F140-C1C6-42D2-B646-91F6872DA1D2}" type="datetimeFigureOut">
              <a:rPr lang="ko-KR" altLang="en-US" smtClean="0"/>
              <a:t>2024-05-20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D0C619-106D-458A-AEDD-776478A76C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0094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36E495-EEE0-9EB1-FBD5-EDE96B7C8A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E24E1F7-44EE-1713-5B6E-E08912C51D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48B079-6E2F-0DD7-63A5-0C64A5EF9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D48D-FAB9-44BD-8E68-F62ED02A8892}" type="datetimeFigureOut">
              <a:rPr lang="ko-KR" altLang="en-US" smtClean="0"/>
              <a:t>2024-05-20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6B6F77-DCBD-5DF5-821F-4FB1D1994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E57A00-CF7C-22B7-9D2B-5F868945F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A5F0-DA5E-4E5C-A153-88A56E9DF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7818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8851B0-B1E3-71F0-1656-2D3C8955C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ACD35CD-98F9-C485-FC48-4112FF1362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0FFDEF-EE1A-87DC-4A30-777A15E9E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D48D-FAB9-44BD-8E68-F62ED02A8892}" type="datetimeFigureOut">
              <a:rPr lang="ko-KR" altLang="en-US" smtClean="0"/>
              <a:t>2024-05-20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A5A9E9-AE70-362D-D6FA-210FF23CF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3D19C5-F1F5-12E6-C626-A8B37D3F7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A5F0-DA5E-4E5C-A153-88A56E9DF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9066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D4F7D64-940C-24F2-5682-3354A25E2E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B1DDADB-C3F0-7251-CB73-6C55AF7E8C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C7862A-D7EC-D9A7-93EE-BDA7EFE15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D48D-FAB9-44BD-8E68-F62ED02A8892}" type="datetimeFigureOut">
              <a:rPr lang="ko-KR" altLang="en-US" smtClean="0"/>
              <a:t>2024-05-20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3196DB-0C92-C838-D7EA-8DC0B405E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B4B5E8-CCA6-F516-1E9F-FA77519F1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A5F0-DA5E-4E5C-A153-88A56E9DF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7049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B5B9E5-35A8-38CF-D790-0AC5E972D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ACA6B5-42CB-EA11-04B9-7789C31406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6D2773-C3D7-8F45-5985-FA140D92B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D48D-FAB9-44BD-8E68-F62ED02A8892}" type="datetimeFigureOut">
              <a:rPr lang="ko-KR" altLang="en-US" smtClean="0"/>
              <a:t>2024-05-20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A990A2-B055-467E-1FB7-316D0CA4A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411177-8816-6CF7-2272-8819F808F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A5F0-DA5E-4E5C-A153-88A56E9DF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9869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DF8BF2-FDB3-74B4-B1FF-14DCD928A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442C2D-AEF5-9B40-81AB-6617BD62DD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48825C-DDBC-683B-C805-E88CF7FD6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D48D-FAB9-44BD-8E68-F62ED02A8892}" type="datetimeFigureOut">
              <a:rPr lang="ko-KR" altLang="en-US" smtClean="0"/>
              <a:t>2024-05-20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59DC38-5620-8B85-D922-A333D3692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A80239-9C99-AF9A-877C-657B797A6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A5F0-DA5E-4E5C-A153-88A56E9DF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44140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B8A976-671D-03D4-C794-913518354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D94349-E26A-F57C-47DF-49E5382564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0A8D3D6-A4C7-25C7-4AA7-BA68634287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381A93E-45A8-6425-DE0D-D247C8259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D48D-FAB9-44BD-8E68-F62ED02A8892}" type="datetimeFigureOut">
              <a:rPr lang="ko-KR" altLang="en-US" smtClean="0"/>
              <a:t>2024-05-20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DFC63BA-F097-3B8A-4200-5416B335E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C360D87-0EEF-5D49-DC42-77F34C512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A5F0-DA5E-4E5C-A153-88A56E9DF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42494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0D91C1-8829-3B0D-0084-AF87E539D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8A66AA7-734E-0596-8DE0-248586C2C4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79B7241-2586-E048-66DF-B9015D415D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15A4B49-379E-2833-5EEA-09DC88037B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57BEB44-ABBB-0E25-A252-120E82DDD2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2739715-43BB-99DC-FF11-160C934FD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D48D-FAB9-44BD-8E68-F62ED02A8892}" type="datetimeFigureOut">
              <a:rPr lang="ko-KR" altLang="en-US" smtClean="0"/>
              <a:t>2024-05-20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41D1703-F718-5448-46E4-C5667B67A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B7D9959-62E4-0A66-D917-08F60EEE5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A5F0-DA5E-4E5C-A153-88A56E9DF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6729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9A579E-6C40-D061-6256-2F69112B0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974FD26-4956-4B84-663B-82EC224A9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D48D-FAB9-44BD-8E68-F62ED02A8892}" type="datetimeFigureOut">
              <a:rPr lang="ko-KR" altLang="en-US" smtClean="0"/>
              <a:t>2024-05-20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D1F31EA-2D2D-9C33-328D-EC878476A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C9FCFA4-55AB-05D5-9461-B5CF5B41F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A5F0-DA5E-4E5C-A153-88A56E9DF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888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8756122-4FA6-E29E-C32B-9C2C4A65A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D48D-FAB9-44BD-8E68-F62ED02A8892}" type="datetimeFigureOut">
              <a:rPr lang="ko-KR" altLang="en-US" smtClean="0"/>
              <a:t>2024-05-20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DF24D9A-356B-A80D-56BF-69966572E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FA76AC4-174C-FDDF-102F-019D3F067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A5F0-DA5E-4E5C-A153-88A56E9DF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0002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4033E8-BF34-543C-B29C-90B4262B4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AFFB5D-6A8E-15E7-EC68-F76BF83C2F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2A2D096-F07D-D3D1-1B07-A047DFFBB0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EAB4C3D-AA51-2125-29C8-74229C778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D48D-FAB9-44BD-8E68-F62ED02A8892}" type="datetimeFigureOut">
              <a:rPr lang="ko-KR" altLang="en-US" smtClean="0"/>
              <a:t>2024-05-20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D0BAA61-9272-1856-8844-1F6B87A5F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0FD5CF7-DE5A-1373-7CA8-90993BF39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A5F0-DA5E-4E5C-A153-88A56E9DF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6674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AE482E-8051-A2EC-56CF-ABD326245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A1DF76E-CFC3-10DE-8A9F-349BBDB1F2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4E6A711-F8C8-6FD4-9992-9E274C459C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5ACA5DE-6A76-0426-2C91-4BF6D4A32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D48D-FAB9-44BD-8E68-F62ED02A8892}" type="datetimeFigureOut">
              <a:rPr lang="ko-KR" altLang="en-US" smtClean="0"/>
              <a:t>2024-05-20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3E68A2C-E203-39A2-11BB-D0FD891D5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81927D8-D8FD-5ED5-B142-10815F598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A5F0-DA5E-4E5C-A153-88A56E9DF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818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CAEB526-3131-28F0-CEC1-8F8B71E32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0DF5532-B915-61BE-0541-568B28E215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FBBB1F-457A-F5FB-5954-D492C4BB5C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5AD48D-FAB9-44BD-8E68-F62ED02A8892}" type="datetimeFigureOut">
              <a:rPr lang="ko-KR" altLang="en-US" smtClean="0"/>
              <a:t>2024-05-20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C07C84-A8B0-258B-8737-F5EC5A9F01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CF5B57-142B-2214-BC1E-A8C8AC2993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BDA5F0-DA5E-4E5C-A153-88A56E9DF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078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>
            <a:extLst>
              <a:ext uri="{FF2B5EF4-FFF2-40B4-BE49-F238E27FC236}">
                <a16:creationId xmlns:a16="http://schemas.microsoft.com/office/drawing/2014/main" id="{BF76F126-0A4F-46B8-9B2B-8C3F765120EB}"/>
              </a:ext>
            </a:extLst>
          </p:cNvPr>
          <p:cNvSpPr>
            <a:spLocks noGrp="1"/>
          </p:cNvSpPr>
          <p:nvPr/>
        </p:nvSpPr>
        <p:spPr>
          <a:xfrm>
            <a:off x="7194369" y="5471983"/>
            <a:ext cx="3659776" cy="9597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b="1" dirty="0">
                <a:solidFill>
                  <a:srgbClr val="002C62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홍익대학교 컴퓨터공학과</a:t>
            </a:r>
            <a:endParaRPr lang="en-US" altLang="ko-KR" b="1" dirty="0">
              <a:solidFill>
                <a:srgbClr val="002C62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l"/>
            <a:r>
              <a:rPr lang="en-US" altLang="ko-KR" b="1" dirty="0">
                <a:solidFill>
                  <a:srgbClr val="002C62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C135283</a:t>
            </a:r>
            <a:r>
              <a:rPr lang="ko-KR" altLang="en-US" b="1" dirty="0">
                <a:solidFill>
                  <a:srgbClr val="002C62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이수현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A13F9BE-5F3C-4D5A-BFBB-DE9EB00A9D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389" y="426257"/>
            <a:ext cx="925285" cy="93158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DA5E8C29-A238-4DD7-B7C5-335AFB9E0EF2}"/>
              </a:ext>
            </a:extLst>
          </p:cNvPr>
          <p:cNvSpPr/>
          <p:nvPr/>
        </p:nvSpPr>
        <p:spPr>
          <a:xfrm flipH="1">
            <a:off x="7106196" y="5448056"/>
            <a:ext cx="45719" cy="959758"/>
          </a:xfrm>
          <a:prstGeom prst="rect">
            <a:avLst/>
          </a:prstGeom>
          <a:solidFill>
            <a:srgbClr val="002C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8" name="부제목 2">
            <a:extLst>
              <a:ext uri="{FF2B5EF4-FFF2-40B4-BE49-F238E27FC236}">
                <a16:creationId xmlns:a16="http://schemas.microsoft.com/office/drawing/2014/main" id="{C45586EF-81E0-4B12-8A46-641BCC367D02}"/>
              </a:ext>
            </a:extLst>
          </p:cNvPr>
          <p:cNvSpPr txBox="1">
            <a:spLocks/>
          </p:cNvSpPr>
          <p:nvPr/>
        </p:nvSpPr>
        <p:spPr>
          <a:xfrm>
            <a:off x="176711" y="2029207"/>
            <a:ext cx="3659776" cy="403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b="1" dirty="0">
                <a:solidFill>
                  <a:srgbClr val="002C62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2024</a:t>
            </a:r>
            <a:r>
              <a:rPr lang="ko-KR" altLang="en-US" sz="1600" b="1" dirty="0">
                <a:solidFill>
                  <a:srgbClr val="002C62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년 </a:t>
            </a:r>
            <a:r>
              <a:rPr lang="en-US" altLang="ko-KR" sz="1600" b="1" dirty="0">
                <a:solidFill>
                  <a:srgbClr val="002C62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5</a:t>
            </a:r>
            <a:r>
              <a:rPr lang="ko-KR" altLang="en-US" sz="1600" b="1" dirty="0">
                <a:solidFill>
                  <a:srgbClr val="002C62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월 </a:t>
            </a:r>
            <a:r>
              <a:rPr lang="en-US" altLang="ko-KR" sz="1600" b="1" dirty="0">
                <a:solidFill>
                  <a:srgbClr val="002C62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20</a:t>
            </a:r>
            <a:r>
              <a:rPr lang="ko-KR" altLang="en-US" sz="1600" b="1" dirty="0">
                <a:solidFill>
                  <a:srgbClr val="002C62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일</a:t>
            </a:r>
            <a:endParaRPr lang="en-US" altLang="ko-KR" sz="1600" b="1" dirty="0">
              <a:solidFill>
                <a:srgbClr val="002C62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5500BC8-BD81-46C1-9DB9-8BCC851C5446}"/>
              </a:ext>
            </a:extLst>
          </p:cNvPr>
          <p:cNvSpPr/>
          <p:nvPr/>
        </p:nvSpPr>
        <p:spPr>
          <a:xfrm>
            <a:off x="0" y="2409371"/>
            <a:ext cx="12192000" cy="2039257"/>
          </a:xfrm>
          <a:prstGeom prst="rect">
            <a:avLst/>
          </a:prstGeom>
          <a:solidFill>
            <a:srgbClr val="002C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AEB04FD9-6A59-4C4E-B0B6-829FC2BFF5E2}"/>
              </a:ext>
            </a:extLst>
          </p:cNvPr>
          <p:cNvSpPr>
            <a:spLocks noGrp="1"/>
          </p:cNvSpPr>
          <p:nvPr/>
        </p:nvSpPr>
        <p:spPr>
          <a:xfrm>
            <a:off x="2534196" y="2653987"/>
            <a:ext cx="9144000" cy="160450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ko-KR" altLang="en-US" sz="4400" dirty="0">
              <a:solidFill>
                <a:schemeClr val="bg1"/>
              </a:solidFill>
              <a:effectLst>
                <a:outerShdw blurRad="50800" dist="50800" dir="5400000" sx="1000" sy="1000" algn="ctr" rotWithShape="0">
                  <a:srgbClr val="000000">
                    <a:alpha val="43137"/>
                  </a:srgbClr>
                </a:outerShdw>
              </a:effectLst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930456-8397-904B-F33A-7400DBC20BC9}"/>
              </a:ext>
            </a:extLst>
          </p:cNvPr>
          <p:cNvSpPr txBox="1"/>
          <p:nvPr/>
        </p:nvSpPr>
        <p:spPr>
          <a:xfrm>
            <a:off x="1258077" y="3198166"/>
            <a:ext cx="96758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 err="1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SAVector</a:t>
            </a:r>
            <a:r>
              <a:rPr lang="en-US" altLang="ko-KR" sz="3600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: Vectored Systolic Arrays</a:t>
            </a:r>
            <a:endParaRPr lang="ko-KR" altLang="en-US" sz="3600" dirty="0">
              <a:solidFill>
                <a:schemeClr val="bg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6B7FBA-146E-9F6C-786F-6712D934C080}"/>
              </a:ext>
            </a:extLst>
          </p:cNvPr>
          <p:cNvSpPr txBox="1"/>
          <p:nvPr/>
        </p:nvSpPr>
        <p:spPr>
          <a:xfrm>
            <a:off x="1385983" y="3881246"/>
            <a:ext cx="96758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S. Choi et al., "</a:t>
            </a:r>
            <a:r>
              <a:rPr lang="en-US" altLang="ko-KR" sz="1600" dirty="0" err="1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SAVector</a:t>
            </a:r>
            <a:r>
              <a:rPr lang="en-US" altLang="ko-KR" sz="1600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: Vectored Systolic Arrays," in IEEE Access, vol. 12, pp. 44446-44461, 2024</a:t>
            </a:r>
          </a:p>
        </p:txBody>
      </p:sp>
    </p:spTree>
    <p:extLst>
      <p:ext uri="{BB962C8B-B14F-4D97-AF65-F5344CB8AC3E}">
        <p14:creationId xmlns:p14="http://schemas.microsoft.com/office/powerpoint/2010/main" val="3661066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17394AE-2A12-FC24-09D5-DDE802300BBD}"/>
              </a:ext>
            </a:extLst>
          </p:cNvPr>
          <p:cNvSpPr/>
          <p:nvPr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002C62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5B4F22B-6922-BBF8-F0B0-92FBEAFBA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943" y="145891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scale-out </a:t>
            </a:r>
            <a:r>
              <a:rPr lang="ko-KR" altLang="en-US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의</a:t>
            </a:r>
            <a:r>
              <a:rPr lang="en-US" altLang="ko-KR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한계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C029C8D-F7C2-84D1-CA98-3E7825F94A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5378" y="1605448"/>
            <a:ext cx="4331208" cy="182029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54DDC66-4031-F44B-7D5E-463DABC49D5C}"/>
              </a:ext>
            </a:extLst>
          </p:cNvPr>
          <p:cNvSpPr txBox="1"/>
          <p:nvPr/>
        </p:nvSpPr>
        <p:spPr>
          <a:xfrm>
            <a:off x="707587" y="1804416"/>
            <a:ext cx="6315456" cy="5037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200" dirty="0"/>
              <a:t>Off-chip </a:t>
            </a:r>
            <a:r>
              <a:rPr lang="ko-KR" altLang="en-US" sz="2200" dirty="0"/>
              <a:t>메모리 접근이 증가</a:t>
            </a:r>
            <a:r>
              <a:rPr lang="en-US" altLang="ko-KR" sz="2200" dirty="0"/>
              <a:t>.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200" dirty="0"/>
              <a:t>에너지 소비량은 </a:t>
            </a:r>
            <a:r>
              <a:rPr lang="en-US" altLang="ko-KR" sz="2200" dirty="0"/>
              <a:t>on-chip SRAM </a:t>
            </a:r>
            <a:r>
              <a:rPr lang="ko-KR" altLang="en-US" sz="2200" dirty="0" err="1"/>
              <a:t>버퍼에서보다</a:t>
            </a:r>
            <a:r>
              <a:rPr lang="ko-KR" altLang="en-US" sz="2200" dirty="0"/>
              <a:t> </a:t>
            </a:r>
            <a:r>
              <a:rPr lang="en-US" altLang="ko-KR" sz="2200" dirty="0"/>
              <a:t>100</a:t>
            </a:r>
            <a:r>
              <a:rPr lang="ko-KR" altLang="en-US" sz="2200" dirty="0"/>
              <a:t>배정도 크다</a:t>
            </a:r>
            <a:r>
              <a:rPr lang="en-US" altLang="ko-KR" sz="2200" dirty="0"/>
              <a:t>.</a:t>
            </a:r>
          </a:p>
          <a:p>
            <a:pPr>
              <a:lnSpc>
                <a:spcPct val="150000"/>
              </a:lnSpc>
            </a:pPr>
            <a:endParaRPr lang="en-US" altLang="ko-KR" sz="22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è"/>
            </a:pPr>
            <a:r>
              <a:rPr lang="ko-KR" altLang="en-US" sz="2200" dirty="0"/>
              <a:t>대안이 되는 </a:t>
            </a:r>
            <a:r>
              <a:rPr lang="en-US" altLang="ko-KR" sz="2200" dirty="0"/>
              <a:t>shared</a:t>
            </a:r>
            <a:r>
              <a:rPr lang="ko-KR" altLang="en-US" sz="2200" dirty="0"/>
              <a:t> </a:t>
            </a:r>
            <a:r>
              <a:rPr lang="en-US" altLang="ko-KR" sz="2200" dirty="0"/>
              <a:t>SRAM </a:t>
            </a:r>
            <a:r>
              <a:rPr lang="ko-KR" altLang="en-US" sz="2200" dirty="0"/>
              <a:t>버퍼 구조는 확장성이 없다</a:t>
            </a:r>
            <a:r>
              <a:rPr lang="en-US" altLang="ko-KR" sz="2200" dirty="0"/>
              <a:t>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è"/>
            </a:pPr>
            <a:r>
              <a:rPr lang="ko-KR" altLang="en-US" sz="2200" dirty="0"/>
              <a:t>또한 버퍼 접근 지연에 의한 성능 감소는 여전한 문제</a:t>
            </a:r>
            <a:r>
              <a:rPr lang="en-US" altLang="ko-KR" sz="2200" dirty="0"/>
              <a:t> </a:t>
            </a:r>
          </a:p>
          <a:p>
            <a:pPr>
              <a:lnSpc>
                <a:spcPct val="150000"/>
              </a:lnSpc>
            </a:pPr>
            <a:endParaRPr lang="en-US" altLang="ko-KR" sz="2200" dirty="0"/>
          </a:p>
          <a:p>
            <a:pPr>
              <a:lnSpc>
                <a:spcPct val="150000"/>
              </a:lnSpc>
            </a:pPr>
            <a:endParaRPr lang="en-US" altLang="ko-KR" sz="2200" dirty="0"/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1118283-7970-50C2-E7B7-3E9A492E6B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6466" y="3798838"/>
            <a:ext cx="4177956" cy="2157367"/>
          </a:xfrm>
          <a:prstGeom prst="rect">
            <a:avLst/>
          </a:prstGeom>
        </p:spPr>
      </p:pic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99844995-D7F4-C459-981D-838D54B8FA98}"/>
              </a:ext>
            </a:extLst>
          </p:cNvPr>
          <p:cNvSpPr/>
          <p:nvPr/>
        </p:nvSpPr>
        <p:spPr>
          <a:xfrm>
            <a:off x="8997696" y="1487424"/>
            <a:ext cx="1609344" cy="2157367"/>
          </a:xfrm>
          <a:prstGeom prst="roundRect">
            <a:avLst/>
          </a:prstGeom>
          <a:noFill/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61674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17394AE-2A12-FC24-09D5-DDE802300BBD}"/>
              </a:ext>
            </a:extLst>
          </p:cNvPr>
          <p:cNvSpPr/>
          <p:nvPr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002C62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5B4F22B-6922-BBF8-F0B0-92FBEAFBA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943" y="145891"/>
            <a:ext cx="10515600" cy="1325563"/>
          </a:xfrm>
        </p:spPr>
        <p:txBody>
          <a:bodyPr/>
          <a:lstStyle/>
          <a:p>
            <a:r>
              <a:rPr lang="en-US" altLang="ko-KR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SAVector</a:t>
            </a:r>
            <a:r>
              <a:rPr lang="ko-KR" altLang="en-US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의 특징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E752BD-ED27-4E29-258E-A832225C85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key: scale-out </a:t>
            </a:r>
            <a:r>
              <a:rPr lang="ko-KR" altLang="en-US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구조이지만 </a:t>
            </a:r>
            <a:r>
              <a:rPr lang="en-US" altLang="ko-KR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On-chip </a:t>
            </a:r>
            <a:r>
              <a:rPr lang="ko-KR" altLang="en-US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버퍼 계층을 바꿈</a:t>
            </a:r>
            <a:r>
              <a:rPr lang="en-US" altLang="ko-KR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</a:p>
          <a:p>
            <a:pPr marL="0" indent="0">
              <a:buNone/>
            </a:pPr>
            <a:endParaRPr lang="en-US" altLang="ko-KR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1. two-level on-chip 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버퍼 구조</a:t>
            </a:r>
            <a:endParaRPr lang="en-US" altLang="ko-KR" dirty="0">
              <a:solidFill>
                <a:schemeClr val="accent1">
                  <a:lumMod val="7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   </a:t>
            </a:r>
            <a:r>
              <a:rPr lang="ko-KR" altLang="en-US" sz="24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각 </a:t>
            </a:r>
            <a:r>
              <a:rPr lang="en-US" altLang="ko-KR" sz="24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pod</a:t>
            </a:r>
            <a:r>
              <a:rPr lang="ko-KR" altLang="en-US" sz="24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가 </a:t>
            </a:r>
            <a:r>
              <a:rPr lang="en-US" altLang="ko-KR" sz="24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“global buffer” </a:t>
            </a:r>
            <a:r>
              <a:rPr lang="ko-KR" altLang="en-US" sz="24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공유</a:t>
            </a:r>
            <a:r>
              <a:rPr lang="en-US" altLang="ko-KR" sz="24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 Memory</a:t>
            </a:r>
            <a:r>
              <a:rPr lang="ko-KR" altLang="en-US" sz="24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접근 패턴 기억</a:t>
            </a:r>
            <a:r>
              <a:rPr lang="en-US" altLang="ko-KR" sz="24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endParaRPr lang="en-US" altLang="ko-KR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0" indent="0">
              <a:buNone/>
            </a:pPr>
            <a:endParaRPr lang="en-US" altLang="ko-KR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2. tensor tile scheduling 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기법</a:t>
            </a:r>
            <a:endParaRPr lang="en-US" altLang="ko-KR" dirty="0">
              <a:solidFill>
                <a:schemeClr val="accent1">
                  <a:lumMod val="7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    </a:t>
            </a:r>
            <a:r>
              <a:rPr lang="ko-KR" altLang="en-US" sz="24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텐서들을</a:t>
            </a:r>
            <a:r>
              <a:rPr lang="ko-KR" altLang="en-US" sz="24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타일로 나누고 각 타일들을 최대한 많은 </a:t>
            </a:r>
            <a:r>
              <a:rPr lang="en-US" altLang="ko-KR" sz="24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pod</a:t>
            </a:r>
            <a:r>
              <a:rPr lang="ko-KR" altLang="en-US" sz="24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에 할당</a:t>
            </a:r>
            <a:endParaRPr lang="en-US" altLang="ko-KR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endParaRPr lang="ko-KR" altLang="en-US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247510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17394AE-2A12-FC24-09D5-DDE802300BBD}"/>
              </a:ext>
            </a:extLst>
          </p:cNvPr>
          <p:cNvSpPr/>
          <p:nvPr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002C62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5B4F22B-6922-BBF8-F0B0-92FBEAFBA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943" y="145891"/>
            <a:ext cx="10515600" cy="1325563"/>
          </a:xfrm>
        </p:spPr>
        <p:txBody>
          <a:bodyPr/>
          <a:lstStyle/>
          <a:p>
            <a:r>
              <a:rPr lang="en-US" altLang="ko-KR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SAVector</a:t>
            </a:r>
            <a:r>
              <a:rPr lang="ko-KR" altLang="en-US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의 특징</a:t>
            </a:r>
            <a:r>
              <a:rPr lang="en-US" altLang="ko-KR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(1)</a:t>
            </a:r>
            <a:endParaRPr lang="ko-KR" altLang="en-US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E752BD-ED27-4E29-258E-A832225C85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two-level on-chip 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버퍼 구조</a:t>
            </a:r>
            <a:endParaRPr lang="en-US" altLang="ko-KR" dirty="0">
              <a:solidFill>
                <a:schemeClr val="accent1">
                  <a:lumMod val="7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0" indent="0">
              <a:buNone/>
            </a:pPr>
            <a:endParaRPr lang="en-US" altLang="ko-KR" dirty="0">
              <a:solidFill>
                <a:schemeClr val="accent1">
                  <a:lumMod val="7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C02785D-C68F-3857-C396-0CCDCEF3DB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7508" y="2887114"/>
            <a:ext cx="4743315" cy="295285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3AE4F34D-A088-DD48-7AEC-C71E3AAE2A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4475" y="2792944"/>
            <a:ext cx="4835831" cy="2952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1621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17394AE-2A12-FC24-09D5-DDE802300BBD}"/>
              </a:ext>
            </a:extLst>
          </p:cNvPr>
          <p:cNvSpPr/>
          <p:nvPr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002C62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5B4F22B-6922-BBF8-F0B0-92FBEAFBA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943" y="145891"/>
            <a:ext cx="10515600" cy="1325563"/>
          </a:xfrm>
        </p:spPr>
        <p:txBody>
          <a:bodyPr/>
          <a:lstStyle/>
          <a:p>
            <a:r>
              <a:rPr lang="en-US" altLang="ko-KR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SAVector</a:t>
            </a:r>
            <a:r>
              <a:rPr lang="ko-KR" altLang="en-US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의 특징</a:t>
            </a:r>
            <a:r>
              <a:rPr lang="en-US" altLang="ko-KR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(1)</a:t>
            </a:r>
            <a:endParaRPr lang="ko-KR" altLang="en-US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E752BD-ED27-4E29-258E-A832225C85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altLang="ko-KR" dirty="0">
                <a:solidFill>
                  <a:schemeClr val="accent1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two-level on-chip </a:t>
            </a:r>
            <a:r>
              <a:rPr lang="ko-KR" altLang="en-US" dirty="0">
                <a:solidFill>
                  <a:schemeClr val="accent1">
                    <a:lumMod val="75000"/>
                  </a:schemeClr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버퍼 구조</a:t>
            </a:r>
            <a:endParaRPr lang="en-US" altLang="ko-KR" dirty="0">
              <a:solidFill>
                <a:schemeClr val="accent1">
                  <a:lumMod val="7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514350" indent="-514350">
              <a:buAutoNum type="arabicPeriod"/>
            </a:pPr>
            <a:endParaRPr lang="en-US" altLang="ko-KR" dirty="0">
              <a:solidFill>
                <a:schemeClr val="accent1">
                  <a:lumMod val="75000"/>
                </a:schemeClr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0" indent="0">
              <a:buNone/>
            </a:pPr>
            <a:endParaRPr lang="en-US" altLang="ko-KR" sz="22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2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1) Global </a:t>
            </a:r>
            <a:r>
              <a:rPr lang="ko-KR" altLang="en-US" sz="22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버퍼는</a:t>
            </a:r>
            <a:r>
              <a:rPr lang="en-US" altLang="ko-KR" sz="22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input and weight</a:t>
            </a:r>
            <a:r>
              <a:rPr lang="ko-KR" altLang="en-US" sz="22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를 </a:t>
            </a:r>
            <a:r>
              <a:rPr lang="en-US" altLang="ko-KR" sz="22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fetch</a:t>
            </a:r>
            <a:r>
              <a:rPr lang="ko-KR" altLang="en-US" sz="22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한다</a:t>
            </a:r>
            <a:r>
              <a:rPr lang="en-US" altLang="ko-KR" sz="22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</a:p>
          <a:p>
            <a:pPr marL="0" indent="0">
              <a:buNone/>
            </a:pPr>
            <a:r>
              <a:rPr lang="ko-KR" altLang="en-US" sz="22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altLang="ko-KR" sz="22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22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메모리 접근 패턴을 기억하기 위해</a:t>
            </a:r>
            <a:r>
              <a:rPr lang="en-US" altLang="ko-KR" sz="22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  <a:r>
              <a:rPr lang="ko-KR" altLang="en-US" sz="22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endParaRPr lang="en-US" altLang="ko-KR" sz="22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0" indent="0">
              <a:buNone/>
            </a:pPr>
            <a:endParaRPr lang="en-US" altLang="ko-KR" sz="22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0" indent="0">
              <a:buNone/>
            </a:pPr>
            <a:r>
              <a:rPr lang="en-US" altLang="ko-KR" sz="22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2) </a:t>
            </a:r>
            <a:r>
              <a:rPr lang="ko-KR" altLang="en-US" sz="22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작은 버퍼</a:t>
            </a:r>
            <a:r>
              <a:rPr lang="en-US" altLang="ko-KR" sz="22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(1KB)</a:t>
            </a:r>
            <a:r>
              <a:rPr lang="ko-KR" altLang="en-US" sz="22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가 앞서 말했던 글로벌 버퍼 </a:t>
            </a:r>
            <a:endParaRPr lang="en-US" altLang="ko-KR" sz="22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0" indent="0">
              <a:buNone/>
            </a:pPr>
            <a:r>
              <a:rPr lang="ko-KR" altLang="en-US" sz="22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접근 지연 문제를 </a:t>
            </a:r>
            <a:r>
              <a:rPr lang="ko-KR" altLang="en-US" sz="22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완화시켜줌</a:t>
            </a:r>
            <a:r>
              <a:rPr lang="en-US" altLang="ko-KR" sz="22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</a:p>
          <a:p>
            <a:pPr marL="0" indent="0">
              <a:buNone/>
            </a:pPr>
            <a:r>
              <a:rPr lang="en-US" altLang="ko-KR" sz="22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- </a:t>
            </a:r>
            <a:r>
              <a:rPr lang="ko-KR" altLang="en-US" sz="22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최소한의 지연 </a:t>
            </a:r>
            <a:r>
              <a:rPr lang="en-US" altLang="ko-KR" sz="22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(1, 2 cycle)</a:t>
            </a:r>
          </a:p>
          <a:p>
            <a:endParaRPr lang="en-US" altLang="ko-KR" sz="22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AE4F34D-A088-DD48-7AEC-C71E3AAE2A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4475" y="2792944"/>
            <a:ext cx="4835831" cy="2952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7481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17394AE-2A12-FC24-09D5-DDE802300BBD}"/>
              </a:ext>
            </a:extLst>
          </p:cNvPr>
          <p:cNvSpPr/>
          <p:nvPr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002C62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5B4F22B-6922-BBF8-F0B0-92FBEAFBA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943" y="145891"/>
            <a:ext cx="10515600" cy="1325563"/>
          </a:xfrm>
        </p:spPr>
        <p:txBody>
          <a:bodyPr/>
          <a:lstStyle/>
          <a:p>
            <a:r>
              <a:rPr lang="en-US" altLang="ko-KR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SAVector</a:t>
            </a:r>
            <a:r>
              <a:rPr lang="ko-KR" altLang="en-US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의 성능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1A87EBE-9AFB-7FEE-4ED2-E75D808AF0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8715" y="1131673"/>
            <a:ext cx="6972686" cy="572632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DD40DDF-3237-4DBE-B8AB-A603FA422357}"/>
              </a:ext>
            </a:extLst>
          </p:cNvPr>
          <p:cNvSpPr txBox="1"/>
          <p:nvPr/>
        </p:nvSpPr>
        <p:spPr>
          <a:xfrm>
            <a:off x="7891401" y="1338185"/>
            <a:ext cx="3983273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PE = 2**14</a:t>
            </a:r>
          </a:p>
          <a:p>
            <a:pPr marL="342900" indent="-342900">
              <a:buAutoNum type="arabicPeriod"/>
            </a:pPr>
            <a:r>
              <a:rPr lang="en-US" altLang="ko-KR" dirty="0"/>
              <a:t>scale-up: single 128*128,</a:t>
            </a:r>
          </a:p>
          <a:p>
            <a:r>
              <a:rPr lang="en-US" altLang="ko-KR" dirty="0"/>
              <a:t>1.5MB input, weight buffer </a:t>
            </a:r>
          </a:p>
          <a:p>
            <a:r>
              <a:rPr lang="en-US" altLang="ko-KR" dirty="0"/>
              <a:t>1MB output buffer</a:t>
            </a:r>
          </a:p>
          <a:p>
            <a:endParaRPr lang="en-US" altLang="ko-KR" dirty="0"/>
          </a:p>
          <a:p>
            <a:r>
              <a:rPr lang="en-US" altLang="ko-KR" dirty="0"/>
              <a:t>2. scale-out Naïve: 16 32*32 pods,</a:t>
            </a:r>
          </a:p>
          <a:p>
            <a:r>
              <a:rPr lang="en-US" altLang="ko-KR" dirty="0"/>
              <a:t>No global buffer, each pod with 256KB buffer</a:t>
            </a:r>
          </a:p>
          <a:p>
            <a:endParaRPr lang="en-US" altLang="ko-KR" dirty="0"/>
          </a:p>
          <a:p>
            <a:r>
              <a:rPr lang="en-US" altLang="ko-KR" dirty="0"/>
              <a:t>3.SOSA: global buffer 3MB, no tiny buffers, scheduling</a:t>
            </a:r>
          </a:p>
          <a:p>
            <a:endParaRPr lang="en-US" altLang="ko-KR" dirty="0"/>
          </a:p>
          <a:p>
            <a:r>
              <a:rPr lang="en-US" altLang="ko-KR" dirty="0"/>
              <a:t>4. RC(reconfigurable): </a:t>
            </a:r>
            <a:r>
              <a:rPr lang="ko-KR" altLang="en-US" dirty="0"/>
              <a:t>중복 메모리 접근 제거</a:t>
            </a:r>
            <a:r>
              <a:rPr lang="en-US" altLang="ko-KR" dirty="0"/>
              <a:t>. Interconnect </a:t>
            </a:r>
            <a:r>
              <a:rPr lang="ko-KR" altLang="en-US" dirty="0"/>
              <a:t>지연</a:t>
            </a:r>
            <a:r>
              <a:rPr lang="en-US" altLang="ko-KR" dirty="0"/>
              <a:t>, global buffer 3MB</a:t>
            </a:r>
          </a:p>
          <a:p>
            <a:endParaRPr lang="en-US" altLang="ko-KR" dirty="0"/>
          </a:p>
          <a:p>
            <a:r>
              <a:rPr lang="en-US" altLang="ko-KR" dirty="0"/>
              <a:t>5. Ideal </a:t>
            </a:r>
            <a:r>
              <a:rPr lang="en-US" altLang="ko-KR" dirty="0" err="1"/>
              <a:t>Buf</a:t>
            </a:r>
            <a:r>
              <a:rPr lang="en-US" altLang="ko-KR" dirty="0"/>
              <a:t>: very larger global buffer, infinite bandwidth (</a:t>
            </a:r>
            <a:r>
              <a:rPr lang="ko-KR" altLang="en-US" dirty="0"/>
              <a:t>글로벌 버퍼 접근 지연 제거된 상황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pPr marL="342900" indent="-342900">
              <a:buAutoNum type="arabicPeriod"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4672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17394AE-2A12-FC24-09D5-DDE802300BBD}"/>
              </a:ext>
            </a:extLst>
          </p:cNvPr>
          <p:cNvSpPr/>
          <p:nvPr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002C62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5B4F22B-6922-BBF8-F0B0-92FBEAFBA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943" y="145891"/>
            <a:ext cx="10515600" cy="1325563"/>
          </a:xfrm>
        </p:spPr>
        <p:txBody>
          <a:bodyPr/>
          <a:lstStyle/>
          <a:p>
            <a:r>
              <a:rPr lang="ko-KR" altLang="en-US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결론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D40DDF-3237-4DBE-B8AB-A603FA422357}"/>
              </a:ext>
            </a:extLst>
          </p:cNvPr>
          <p:cNvSpPr txBox="1"/>
          <p:nvPr/>
        </p:nvSpPr>
        <p:spPr>
          <a:xfrm>
            <a:off x="1089764" y="2640892"/>
            <a:ext cx="10647123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200" dirty="0"/>
              <a:t>1. two-level buffer </a:t>
            </a:r>
            <a:r>
              <a:rPr lang="ko-KR" altLang="en-US" sz="2200" dirty="0"/>
              <a:t>구조와 새로운 </a:t>
            </a:r>
            <a:r>
              <a:rPr lang="en-US" altLang="ko-KR" sz="2200" dirty="0"/>
              <a:t>scheduling </a:t>
            </a:r>
            <a:r>
              <a:rPr lang="ko-KR" altLang="en-US" sz="2200" dirty="0"/>
              <a:t>기법은 효과적이었다</a:t>
            </a:r>
            <a:r>
              <a:rPr lang="en-US" altLang="ko-KR" sz="2200" dirty="0"/>
              <a:t>.</a:t>
            </a:r>
          </a:p>
          <a:p>
            <a:endParaRPr lang="en-US" altLang="ko-KR" sz="2200" dirty="0"/>
          </a:p>
          <a:p>
            <a:r>
              <a:rPr lang="en-US" altLang="ko-KR" sz="2200" dirty="0"/>
              <a:t>2. </a:t>
            </a:r>
            <a:r>
              <a:rPr lang="en-US" altLang="ko-KR" sz="2200" dirty="0" err="1"/>
              <a:t>SAVector</a:t>
            </a:r>
            <a:r>
              <a:rPr lang="ko-KR" altLang="en-US" sz="2200" dirty="0"/>
              <a:t>는 </a:t>
            </a:r>
            <a:r>
              <a:rPr lang="en-US" altLang="ko-KR" sz="2200" dirty="0"/>
              <a:t>scale-up </a:t>
            </a:r>
            <a:r>
              <a:rPr lang="ko-KR" altLang="en-US" sz="2200" dirty="0"/>
              <a:t>구조보다 </a:t>
            </a:r>
            <a:r>
              <a:rPr lang="en-US" altLang="ko-KR" sz="2200" dirty="0"/>
              <a:t>52%</a:t>
            </a:r>
            <a:r>
              <a:rPr lang="ko-KR" altLang="en-US" sz="2200" dirty="0"/>
              <a:t>의 </a:t>
            </a:r>
            <a:r>
              <a:rPr lang="en-US" altLang="ko-KR" sz="2200" dirty="0"/>
              <a:t>EDP </a:t>
            </a:r>
            <a:r>
              <a:rPr lang="ko-KR" altLang="en-US" sz="2200" dirty="0"/>
              <a:t>감소</a:t>
            </a:r>
            <a:r>
              <a:rPr lang="en-US" altLang="ko-KR" sz="2200" dirty="0"/>
              <a:t>, </a:t>
            </a:r>
          </a:p>
          <a:p>
            <a:r>
              <a:rPr lang="en-US" altLang="ko-KR" sz="2200" dirty="0"/>
              <a:t>		scale-out </a:t>
            </a:r>
            <a:r>
              <a:rPr lang="ko-KR" altLang="en-US" sz="2200" dirty="0"/>
              <a:t>구조보다 </a:t>
            </a:r>
            <a:r>
              <a:rPr lang="en-US" altLang="ko-KR" sz="2200" dirty="0"/>
              <a:t>27%</a:t>
            </a:r>
            <a:r>
              <a:rPr lang="ko-KR" altLang="en-US" sz="2200" dirty="0"/>
              <a:t>의 </a:t>
            </a:r>
            <a:r>
              <a:rPr lang="en-US" altLang="ko-KR" sz="2200" dirty="0"/>
              <a:t>EDP </a:t>
            </a:r>
            <a:r>
              <a:rPr lang="ko-KR" altLang="en-US" sz="2200" dirty="0"/>
              <a:t>감소를 가져왔다</a:t>
            </a:r>
            <a:r>
              <a:rPr lang="en-US" altLang="ko-KR" sz="2200" dirty="0"/>
              <a:t>. </a:t>
            </a:r>
            <a:endParaRPr lang="ko-KR" altLang="en-US" sz="2200" dirty="0"/>
          </a:p>
        </p:txBody>
      </p:sp>
    </p:spTree>
    <p:extLst>
      <p:ext uri="{BB962C8B-B14F-4D97-AF65-F5344CB8AC3E}">
        <p14:creationId xmlns:p14="http://schemas.microsoft.com/office/powerpoint/2010/main" val="74008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17394AE-2A12-FC24-09D5-DDE802300BBD}"/>
              </a:ext>
            </a:extLst>
          </p:cNvPr>
          <p:cNvSpPr/>
          <p:nvPr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002C62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5B4F22B-6922-BBF8-F0B0-92FBEAFBA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943" y="145891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Contents</a:t>
            </a:r>
            <a:endParaRPr lang="ko-KR" altLang="en-US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E752BD-ED27-4E29-258E-A832225C85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Systolic</a:t>
            </a:r>
            <a:r>
              <a:rPr lang="ko-KR" altLang="en-US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altLang="ko-KR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Array</a:t>
            </a:r>
          </a:p>
          <a:p>
            <a:r>
              <a:rPr lang="en-US" altLang="ko-KR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scale-up vs scale-out </a:t>
            </a:r>
            <a:r>
              <a:rPr lang="ko-KR" altLang="en-US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구조</a:t>
            </a:r>
            <a:endParaRPr lang="en-US" altLang="ko-KR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1"/>
            <a:r>
              <a:rPr lang="ko-KR" altLang="en-US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각각의 한계점</a:t>
            </a:r>
            <a:endParaRPr lang="en-US" altLang="ko-KR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r>
              <a:rPr lang="en-US" altLang="ko-KR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SAVector</a:t>
            </a:r>
            <a:endParaRPr lang="en-US" altLang="ko-KR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endParaRPr lang="en-US" altLang="ko-KR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endParaRPr lang="en-US" altLang="ko-KR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endParaRPr lang="ko-KR" altLang="en-US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08414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17394AE-2A12-FC24-09D5-DDE802300BBD}"/>
              </a:ext>
            </a:extLst>
          </p:cNvPr>
          <p:cNvSpPr/>
          <p:nvPr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002C62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5B4F22B-6922-BBF8-F0B0-92FBEAFBA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943" y="145891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Systolic Array</a:t>
            </a:r>
            <a:endParaRPr lang="ko-KR" altLang="en-US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E752BD-ED27-4E29-258E-A832225C8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2568" y="2131584"/>
            <a:ext cx="3133897" cy="1600831"/>
          </a:xfrm>
        </p:spPr>
        <p:txBody>
          <a:bodyPr/>
          <a:lstStyle/>
          <a:p>
            <a:pPr marL="0" indent="0">
              <a:buNone/>
            </a:pPr>
            <a:endParaRPr lang="en-US" altLang="ko-KR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endParaRPr lang="en-US" altLang="ko-KR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endParaRPr lang="en-US" altLang="ko-KR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endParaRPr lang="ko-KR" altLang="en-US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E07B595-1690-58B8-9673-BCB3D8B475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797" r="5410"/>
          <a:stretch/>
        </p:blipFill>
        <p:spPr>
          <a:xfrm>
            <a:off x="477195" y="1933231"/>
            <a:ext cx="6422373" cy="4282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469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17394AE-2A12-FC24-09D5-DDE802300BBD}"/>
              </a:ext>
            </a:extLst>
          </p:cNvPr>
          <p:cNvSpPr/>
          <p:nvPr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002C62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5B4F22B-6922-BBF8-F0B0-92FBEAFBA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943" y="145891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Systolic Array</a:t>
            </a:r>
            <a:endParaRPr lang="ko-KR" altLang="en-US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E752BD-ED27-4E29-258E-A832225C8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32568" y="2131584"/>
            <a:ext cx="3133897" cy="1600831"/>
          </a:xfrm>
        </p:spPr>
        <p:txBody>
          <a:bodyPr/>
          <a:lstStyle/>
          <a:p>
            <a:pPr marL="0" indent="0">
              <a:buNone/>
            </a:pPr>
            <a:endParaRPr lang="en-US" altLang="ko-KR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endParaRPr lang="en-US" altLang="ko-KR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endParaRPr lang="en-US" altLang="ko-KR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endParaRPr lang="ko-KR" altLang="en-US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E07B595-1690-58B8-9673-BCB3D8B475C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797" r="5410"/>
          <a:stretch/>
        </p:blipFill>
        <p:spPr>
          <a:xfrm>
            <a:off x="477195" y="1933231"/>
            <a:ext cx="6422373" cy="4282811"/>
          </a:xfrm>
          <a:prstGeom prst="rect">
            <a:avLst/>
          </a:prstGeom>
        </p:spPr>
      </p:pic>
      <p:sp>
        <p:nvSpPr>
          <p:cNvPr id="4" name="화살표: 오른쪽 3">
            <a:extLst>
              <a:ext uri="{FF2B5EF4-FFF2-40B4-BE49-F238E27FC236}">
                <a16:creationId xmlns:a16="http://schemas.microsoft.com/office/drawing/2014/main" id="{93E05083-1FF4-AFD5-5876-6E51BCAFBE39}"/>
              </a:ext>
            </a:extLst>
          </p:cNvPr>
          <p:cNvSpPr/>
          <p:nvPr/>
        </p:nvSpPr>
        <p:spPr>
          <a:xfrm>
            <a:off x="5628808" y="2990537"/>
            <a:ext cx="1156672" cy="25483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0AEE4103-8EF2-B031-02F4-3B546A202F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4231" y="2174667"/>
            <a:ext cx="4320914" cy="2141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168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17394AE-2A12-FC24-09D5-DDE802300BBD}"/>
              </a:ext>
            </a:extLst>
          </p:cNvPr>
          <p:cNvSpPr/>
          <p:nvPr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002C62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5B4F22B-6922-BBF8-F0B0-92FBEAFBA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943" y="145891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scale-up vs scale-out</a:t>
            </a:r>
            <a:endParaRPr lang="ko-KR" altLang="en-US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C029C8D-F7C2-84D1-CA98-3E7825F94A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7633" y="1592907"/>
            <a:ext cx="7216765" cy="3033023"/>
          </a:xfrm>
          <a:prstGeom prst="rect">
            <a:avLst/>
          </a:prstGeom>
        </p:spPr>
      </p:pic>
      <p:sp>
        <p:nvSpPr>
          <p:cNvPr id="14" name="제목 1">
            <a:extLst>
              <a:ext uri="{FF2B5EF4-FFF2-40B4-BE49-F238E27FC236}">
                <a16:creationId xmlns:a16="http://schemas.microsoft.com/office/drawing/2014/main" id="{31ACA7FB-B89D-D5EE-046D-A76D707EC9E6}"/>
              </a:ext>
            </a:extLst>
          </p:cNvPr>
          <p:cNvSpPr txBox="1">
            <a:spLocks/>
          </p:cNvSpPr>
          <p:nvPr/>
        </p:nvSpPr>
        <p:spPr>
          <a:xfrm>
            <a:off x="2414466" y="4954647"/>
            <a:ext cx="4331208" cy="19647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Scale-up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Pods </a:t>
            </a:r>
            <a:r>
              <a:rPr lang="ko-KR" altLang="en-US" sz="24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수</a:t>
            </a:r>
            <a:r>
              <a:rPr lang="en-US" altLang="ko-KR" sz="24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: </a:t>
            </a:r>
            <a:r>
              <a:rPr lang="ko-KR" altLang="en-US" sz="24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약 </a:t>
            </a:r>
            <a:r>
              <a:rPr lang="en-US" altLang="ko-KR" sz="24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4</a:t>
            </a:r>
            <a:r>
              <a:rPr lang="ko-KR" altLang="en-US" sz="24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개</a:t>
            </a:r>
            <a:endParaRPr lang="en-US" altLang="ko-KR" sz="24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큰 크기의 </a:t>
            </a:r>
            <a:r>
              <a:rPr lang="en-US" altLang="ko-KR" sz="24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array (128*128)</a:t>
            </a:r>
          </a:p>
          <a:p>
            <a:endParaRPr lang="en-US" altLang="ko-KR" sz="24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r>
              <a:rPr lang="en-US" altLang="ko-KR" sz="18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ex) TPU4: 4 pods, </a:t>
            </a:r>
            <a:r>
              <a:rPr lang="ko-KR" altLang="en-US" sz="18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각각</a:t>
            </a:r>
            <a:r>
              <a:rPr lang="en-US" altLang="ko-KR" sz="18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128*128</a:t>
            </a:r>
          </a:p>
          <a:p>
            <a:r>
              <a:rPr lang="en-US" altLang="ko-KR" sz="18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     TPU1: 1 pod, 256*256</a:t>
            </a:r>
          </a:p>
          <a:p>
            <a:endParaRPr lang="ko-KR" altLang="en-US" sz="24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D3976265-9EA5-CDF9-4F71-4E70BC99C4EC}"/>
              </a:ext>
            </a:extLst>
          </p:cNvPr>
          <p:cNvSpPr txBox="1">
            <a:spLocks/>
          </p:cNvSpPr>
          <p:nvPr/>
        </p:nvSpPr>
        <p:spPr>
          <a:xfrm>
            <a:off x="7342632" y="4278767"/>
            <a:ext cx="4331208" cy="21342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24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Scale-out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Pods </a:t>
            </a:r>
            <a:r>
              <a:rPr lang="ko-KR" altLang="en-US" sz="24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수</a:t>
            </a:r>
            <a:r>
              <a:rPr lang="en-US" altLang="ko-KR" sz="24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: </a:t>
            </a:r>
            <a:r>
              <a:rPr lang="ko-KR" altLang="en-US" sz="24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수십  개</a:t>
            </a:r>
            <a:r>
              <a:rPr lang="en-US" altLang="ko-KR" sz="24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작은 크기의 </a:t>
            </a:r>
            <a:r>
              <a:rPr lang="en-US" altLang="ko-KR" sz="24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array</a:t>
            </a:r>
            <a:endParaRPr lang="ko-KR" altLang="en-US" sz="24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85551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17394AE-2A12-FC24-09D5-DDE802300BBD}"/>
              </a:ext>
            </a:extLst>
          </p:cNvPr>
          <p:cNvSpPr/>
          <p:nvPr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002C62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5B4F22B-6922-BBF8-F0B0-92FBEAFBA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943" y="145891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scale-up </a:t>
            </a:r>
            <a:r>
              <a:rPr lang="ko-KR" altLang="en-US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구조의</a:t>
            </a:r>
            <a:r>
              <a:rPr lang="en-US" altLang="ko-KR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한계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C029C8D-F7C2-84D1-CA98-3E7825F94A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8802" y="2678344"/>
            <a:ext cx="4331208" cy="182029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54DDC66-4031-F44B-7D5E-463DABC49D5C}"/>
              </a:ext>
            </a:extLst>
          </p:cNvPr>
          <p:cNvSpPr txBox="1"/>
          <p:nvPr/>
        </p:nvSpPr>
        <p:spPr>
          <a:xfrm>
            <a:off x="780288" y="2584704"/>
            <a:ext cx="5730240" cy="49821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200" dirty="0"/>
              <a:t>Scale up</a:t>
            </a:r>
            <a:r>
              <a:rPr lang="ko-KR" altLang="en-US" sz="2200" dirty="0"/>
              <a:t>의 낮은 사용률</a:t>
            </a:r>
            <a:r>
              <a:rPr lang="en-US" altLang="ko-KR" sz="2200" dirty="0"/>
              <a:t>: </a:t>
            </a:r>
          </a:p>
          <a:p>
            <a:pPr>
              <a:lnSpc>
                <a:spcPct val="150000"/>
              </a:lnSpc>
            </a:pPr>
            <a:r>
              <a:rPr lang="ko-KR" altLang="en-US" sz="2200" dirty="0"/>
              <a:t>어레이의 크기보다 데이터 </a:t>
            </a:r>
            <a:r>
              <a:rPr lang="ko-KR" altLang="en-US" sz="2200" dirty="0" err="1"/>
              <a:t>텐서의</a:t>
            </a:r>
            <a:r>
              <a:rPr lang="ko-KR" altLang="en-US" sz="2200" dirty="0"/>
              <a:t> 사이즈가 작다</a:t>
            </a:r>
            <a:r>
              <a:rPr lang="en-US" altLang="ko-KR" sz="2200" dirty="0"/>
              <a:t>. </a:t>
            </a:r>
            <a:r>
              <a:rPr lang="en-US" altLang="ko-KR" sz="2000" dirty="0"/>
              <a:t>(</a:t>
            </a:r>
            <a:r>
              <a:rPr lang="en-US" altLang="ko-KR" sz="2000" i="1" dirty="0"/>
              <a:t>often less than 10%</a:t>
            </a:r>
            <a:r>
              <a:rPr lang="en-US" altLang="ko-KR" sz="2000" dirty="0"/>
              <a:t>)</a:t>
            </a:r>
          </a:p>
          <a:p>
            <a:pPr>
              <a:lnSpc>
                <a:spcPct val="150000"/>
              </a:lnSpc>
            </a:pPr>
            <a:endParaRPr lang="en-US" altLang="ko-KR" sz="20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2200" dirty="0"/>
              <a:t>Scale-out</a:t>
            </a:r>
            <a:r>
              <a:rPr lang="ko-KR" altLang="en-US" sz="2200" dirty="0"/>
              <a:t>에서는 </a:t>
            </a:r>
            <a:r>
              <a:rPr lang="en-US" altLang="ko-KR" sz="2200" dirty="0"/>
              <a:t>pod</a:t>
            </a:r>
            <a:r>
              <a:rPr lang="ko-KR" altLang="en-US" sz="2200" dirty="0"/>
              <a:t>를 선별해 활성화할 수 있기 때문에 사용률이 높음</a:t>
            </a:r>
            <a:r>
              <a:rPr lang="en-US" altLang="ko-KR" sz="2200" dirty="0"/>
              <a:t>.</a:t>
            </a:r>
            <a:r>
              <a:rPr lang="ko-KR" altLang="en-US" sz="2200" dirty="0"/>
              <a:t> </a:t>
            </a:r>
            <a:endParaRPr lang="en-US" altLang="ko-KR" sz="2200" dirty="0"/>
          </a:p>
          <a:p>
            <a:pPr>
              <a:lnSpc>
                <a:spcPct val="150000"/>
              </a:lnSpc>
            </a:pPr>
            <a:endParaRPr lang="en-US" altLang="ko-KR" sz="2200" dirty="0"/>
          </a:p>
          <a:p>
            <a:pPr>
              <a:lnSpc>
                <a:spcPct val="150000"/>
              </a:lnSpc>
            </a:pPr>
            <a:endParaRPr lang="en-US" altLang="ko-KR" sz="2200" dirty="0"/>
          </a:p>
          <a:p>
            <a:pPr>
              <a:lnSpc>
                <a:spcPct val="150000"/>
              </a:lnSpc>
            </a:pPr>
            <a:endParaRPr lang="en-US" altLang="ko-KR" sz="2200" dirty="0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BDE6C782-3094-6FF9-9AA8-FF25DD48B8E7}"/>
              </a:ext>
            </a:extLst>
          </p:cNvPr>
          <p:cNvSpPr/>
          <p:nvPr/>
        </p:nvSpPr>
        <p:spPr>
          <a:xfrm>
            <a:off x="7388802" y="2499360"/>
            <a:ext cx="1645470" cy="2218944"/>
          </a:xfrm>
          <a:prstGeom prst="roundRect">
            <a:avLst/>
          </a:prstGeom>
          <a:noFill/>
          <a:ln w="3810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3317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17394AE-2A12-FC24-09D5-DDE802300BBD}"/>
              </a:ext>
            </a:extLst>
          </p:cNvPr>
          <p:cNvSpPr/>
          <p:nvPr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002C62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5B4F22B-6922-BBF8-F0B0-92FBEAFBA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943" y="145891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scale-out </a:t>
            </a:r>
            <a:r>
              <a:rPr lang="ko-KR" altLang="en-US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비교 실험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4DDC66-4031-F44B-7D5E-463DABC49D5C}"/>
              </a:ext>
            </a:extLst>
          </p:cNvPr>
          <p:cNvSpPr txBox="1"/>
          <p:nvPr/>
        </p:nvSpPr>
        <p:spPr>
          <a:xfrm>
            <a:off x="780288" y="1987296"/>
            <a:ext cx="11265408" cy="4529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200" dirty="0"/>
              <a:t>SCALE-Simv2 (</a:t>
            </a:r>
            <a:r>
              <a:rPr lang="ko-KR" altLang="en-US" sz="2200" dirty="0"/>
              <a:t>시뮬레이터</a:t>
            </a:r>
            <a:r>
              <a:rPr lang="en-US" altLang="ko-KR" sz="2200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200" dirty="0"/>
              <a:t>DNN models: </a:t>
            </a:r>
            <a:r>
              <a:rPr lang="en-US" altLang="ko-KR" sz="2000" dirty="0"/>
              <a:t>Mobilenetv3-large, DenseNet-169, ResNet-50, BERT-base, BERT-large, </a:t>
            </a:r>
            <a:r>
              <a:rPr lang="en-US" altLang="ko-KR" sz="2000" dirty="0" err="1"/>
              <a:t>ViT</a:t>
            </a:r>
            <a:endParaRPr lang="en-US" altLang="ko-KR" sz="2200" dirty="0"/>
          </a:p>
          <a:p>
            <a:pPr>
              <a:lnSpc>
                <a:spcPct val="150000"/>
              </a:lnSpc>
            </a:pPr>
            <a:endParaRPr lang="en-US" altLang="ko-KR" sz="2200" dirty="0"/>
          </a:p>
          <a:p>
            <a:pPr>
              <a:lnSpc>
                <a:spcPct val="150000"/>
              </a:lnSpc>
            </a:pPr>
            <a:r>
              <a:rPr lang="ko-KR" altLang="en-US" sz="2200" dirty="0"/>
              <a:t>조건</a:t>
            </a:r>
            <a:r>
              <a:rPr lang="en-US" altLang="ko-KR" sz="2200" dirty="0"/>
              <a:t>: (TPU4 single pod 128*128</a:t>
            </a:r>
            <a:r>
              <a:rPr lang="ko-KR" altLang="en-US" sz="2200" dirty="0"/>
              <a:t> 기준</a:t>
            </a:r>
            <a:r>
              <a:rPr lang="en-US" altLang="ko-KR" sz="2200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200" dirty="0"/>
              <a:t>- (</a:t>
            </a:r>
            <a:r>
              <a:rPr lang="ko-KR" altLang="en-US" sz="2200" dirty="0"/>
              <a:t>고정</a:t>
            </a:r>
            <a:r>
              <a:rPr lang="en-US" altLang="ko-KR" sz="2200" dirty="0"/>
              <a:t>) PE</a:t>
            </a:r>
            <a:r>
              <a:rPr lang="ko-KR" altLang="en-US" sz="2200" dirty="0"/>
              <a:t>의 수</a:t>
            </a:r>
            <a:r>
              <a:rPr lang="en-US" altLang="ko-KR" sz="2200" dirty="0"/>
              <a:t>: 16,384</a:t>
            </a:r>
          </a:p>
          <a:p>
            <a:pPr>
              <a:lnSpc>
                <a:spcPct val="150000"/>
              </a:lnSpc>
            </a:pPr>
            <a:r>
              <a:rPr lang="en-US" altLang="ko-KR" sz="2200" dirty="0"/>
              <a:t>- (</a:t>
            </a:r>
            <a:r>
              <a:rPr lang="ko-KR" altLang="en-US" sz="2200" dirty="0"/>
              <a:t>고정</a:t>
            </a:r>
            <a:r>
              <a:rPr lang="en-US" altLang="ko-KR" sz="2200" dirty="0"/>
              <a:t>) SRAM buffer</a:t>
            </a:r>
            <a:r>
              <a:rPr lang="ko-KR" altLang="en-US" sz="2200" dirty="0"/>
              <a:t> </a:t>
            </a:r>
            <a:r>
              <a:rPr lang="en-US" altLang="ko-KR" sz="2200" dirty="0"/>
              <a:t>size: 4MB</a:t>
            </a:r>
          </a:p>
          <a:p>
            <a:pPr>
              <a:lnSpc>
                <a:spcPct val="150000"/>
              </a:lnSpc>
            </a:pPr>
            <a:r>
              <a:rPr lang="en-US" altLang="ko-KR" sz="2200" dirty="0"/>
              <a:t>- </a:t>
            </a:r>
            <a:r>
              <a:rPr lang="en-US" altLang="ko-KR" sz="2200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ko-KR" altLang="en-US" sz="2200" dirty="0">
                <a:solidFill>
                  <a:schemeClr val="accent1">
                    <a:lumMod val="75000"/>
                  </a:schemeClr>
                </a:solidFill>
              </a:rPr>
              <a:t>변화</a:t>
            </a:r>
            <a:r>
              <a:rPr lang="en-US" altLang="ko-KR" sz="2200" dirty="0">
                <a:solidFill>
                  <a:schemeClr val="accent1">
                    <a:lumMod val="75000"/>
                  </a:schemeClr>
                </a:solidFill>
              </a:rPr>
              <a:t>) Pods</a:t>
            </a:r>
            <a:r>
              <a:rPr lang="ko-KR" altLang="en-US" sz="2200" dirty="0">
                <a:solidFill>
                  <a:schemeClr val="accent1">
                    <a:lumMod val="75000"/>
                  </a:schemeClr>
                </a:solidFill>
              </a:rPr>
              <a:t> 수</a:t>
            </a:r>
            <a:endParaRPr lang="en-US" altLang="ko-KR" sz="220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2200" dirty="0"/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346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17394AE-2A12-FC24-09D5-DDE802300BBD}"/>
              </a:ext>
            </a:extLst>
          </p:cNvPr>
          <p:cNvSpPr/>
          <p:nvPr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002C62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5B4F22B-6922-BBF8-F0B0-92FBEAFBA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943" y="145891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scale-out </a:t>
            </a:r>
            <a:r>
              <a:rPr lang="ko-KR" altLang="en-US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비교 실험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4DDC66-4031-F44B-7D5E-463DABC49D5C}"/>
              </a:ext>
            </a:extLst>
          </p:cNvPr>
          <p:cNvSpPr txBox="1"/>
          <p:nvPr/>
        </p:nvSpPr>
        <p:spPr>
          <a:xfrm>
            <a:off x="780288" y="1987296"/>
            <a:ext cx="11265408" cy="4529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200" dirty="0"/>
              <a:t>SCALE-Simv2 (</a:t>
            </a:r>
            <a:r>
              <a:rPr lang="ko-KR" altLang="en-US" sz="2200" dirty="0"/>
              <a:t>시뮬레이터</a:t>
            </a:r>
            <a:r>
              <a:rPr lang="en-US" altLang="ko-KR" sz="2200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200" dirty="0"/>
              <a:t>DNN models: </a:t>
            </a:r>
            <a:r>
              <a:rPr lang="en-US" altLang="ko-KR" sz="2000" dirty="0"/>
              <a:t>Mobilenetv3-large, DenseNet-169, ResNet-50, BERT-base, BERT-large, </a:t>
            </a:r>
            <a:r>
              <a:rPr lang="en-US" altLang="ko-KR" sz="2000" dirty="0" err="1"/>
              <a:t>ViT</a:t>
            </a:r>
            <a:endParaRPr lang="en-US" altLang="ko-KR" sz="2200" dirty="0"/>
          </a:p>
          <a:p>
            <a:pPr>
              <a:lnSpc>
                <a:spcPct val="150000"/>
              </a:lnSpc>
            </a:pPr>
            <a:endParaRPr lang="en-US" altLang="ko-KR" sz="2200" dirty="0"/>
          </a:p>
          <a:p>
            <a:pPr>
              <a:lnSpc>
                <a:spcPct val="150000"/>
              </a:lnSpc>
            </a:pPr>
            <a:r>
              <a:rPr lang="ko-KR" altLang="en-US" sz="2200" dirty="0"/>
              <a:t>조건</a:t>
            </a:r>
            <a:r>
              <a:rPr lang="en-US" altLang="ko-KR" sz="2200" dirty="0"/>
              <a:t>: (TPU4 single pod 128*128</a:t>
            </a:r>
            <a:r>
              <a:rPr lang="ko-KR" altLang="en-US" sz="2200" dirty="0"/>
              <a:t> 기준</a:t>
            </a:r>
            <a:r>
              <a:rPr lang="en-US" altLang="ko-KR" sz="2200" dirty="0"/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200" dirty="0"/>
              <a:t>- (</a:t>
            </a:r>
            <a:r>
              <a:rPr lang="ko-KR" altLang="en-US" sz="2200" dirty="0"/>
              <a:t>고정</a:t>
            </a:r>
            <a:r>
              <a:rPr lang="en-US" altLang="ko-KR" sz="2200" dirty="0"/>
              <a:t>) PE</a:t>
            </a:r>
            <a:r>
              <a:rPr lang="ko-KR" altLang="en-US" sz="2200" dirty="0"/>
              <a:t>의 수</a:t>
            </a:r>
            <a:r>
              <a:rPr lang="en-US" altLang="ko-KR" sz="2200" dirty="0"/>
              <a:t>: 16,384</a:t>
            </a:r>
          </a:p>
          <a:p>
            <a:pPr>
              <a:lnSpc>
                <a:spcPct val="150000"/>
              </a:lnSpc>
            </a:pPr>
            <a:r>
              <a:rPr lang="en-US" altLang="ko-KR" sz="2200" dirty="0"/>
              <a:t>- (</a:t>
            </a:r>
            <a:r>
              <a:rPr lang="ko-KR" altLang="en-US" sz="2200" dirty="0"/>
              <a:t>고정</a:t>
            </a:r>
            <a:r>
              <a:rPr lang="en-US" altLang="ko-KR" sz="2200" dirty="0"/>
              <a:t>) SRAM buffer</a:t>
            </a:r>
            <a:r>
              <a:rPr lang="ko-KR" altLang="en-US" sz="2200" dirty="0"/>
              <a:t> </a:t>
            </a:r>
            <a:r>
              <a:rPr lang="en-US" altLang="ko-KR" sz="2200" dirty="0"/>
              <a:t>size: 4MB</a:t>
            </a:r>
          </a:p>
          <a:p>
            <a:pPr>
              <a:lnSpc>
                <a:spcPct val="150000"/>
              </a:lnSpc>
            </a:pPr>
            <a:r>
              <a:rPr lang="en-US" altLang="ko-KR" sz="2200" dirty="0"/>
              <a:t>- </a:t>
            </a:r>
            <a:r>
              <a:rPr lang="en-US" altLang="ko-KR" sz="2200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ko-KR" altLang="en-US" sz="2200" dirty="0">
                <a:solidFill>
                  <a:schemeClr val="accent1">
                    <a:lumMod val="75000"/>
                  </a:schemeClr>
                </a:solidFill>
              </a:rPr>
              <a:t>변화</a:t>
            </a:r>
            <a:r>
              <a:rPr lang="en-US" altLang="ko-KR" sz="2200" dirty="0">
                <a:solidFill>
                  <a:schemeClr val="accent1">
                    <a:lumMod val="75000"/>
                  </a:schemeClr>
                </a:solidFill>
              </a:rPr>
              <a:t>) Pods</a:t>
            </a:r>
            <a:r>
              <a:rPr lang="ko-KR" altLang="en-US" sz="2200" dirty="0">
                <a:solidFill>
                  <a:schemeClr val="accent1">
                    <a:lumMod val="75000"/>
                  </a:schemeClr>
                </a:solidFill>
              </a:rPr>
              <a:t> 수</a:t>
            </a:r>
            <a:endParaRPr lang="en-US" altLang="ko-KR" sz="2200" dirty="0">
              <a:solidFill>
                <a:schemeClr val="accent1">
                  <a:lumMod val="75000"/>
                </a:schemeClr>
              </a:solidFill>
            </a:endParaRPr>
          </a:p>
          <a:p>
            <a:pPr>
              <a:lnSpc>
                <a:spcPct val="150000"/>
              </a:lnSpc>
            </a:pPr>
            <a:endParaRPr lang="en-US" altLang="ko-KR" sz="2200" dirty="0"/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F6FA85AA-C357-85EB-2991-5A9E511A0E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6288" y="3429000"/>
            <a:ext cx="5169408" cy="2850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8723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17394AE-2A12-FC24-09D5-DDE802300BBD}"/>
              </a:ext>
            </a:extLst>
          </p:cNvPr>
          <p:cNvSpPr/>
          <p:nvPr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002C62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5B4F22B-6922-BBF8-F0B0-92FBEAFBA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943" y="145891"/>
            <a:ext cx="10515600" cy="1325563"/>
          </a:xfrm>
        </p:spPr>
        <p:txBody>
          <a:bodyPr/>
          <a:lstStyle/>
          <a:p>
            <a:r>
              <a:rPr lang="ko-KR" altLang="en-US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실험 결과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4DDC66-4031-F44B-7D5E-463DABC49D5C}"/>
              </a:ext>
            </a:extLst>
          </p:cNvPr>
          <p:cNvSpPr txBox="1"/>
          <p:nvPr/>
        </p:nvSpPr>
        <p:spPr>
          <a:xfrm>
            <a:off x="7673776" y="1126891"/>
            <a:ext cx="5620512" cy="18610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EDP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Energy-Delay-Product </a:t>
            </a:r>
          </a:p>
          <a:p>
            <a:pPr>
              <a:lnSpc>
                <a:spcPct val="150000"/>
              </a:lnSpc>
            </a:pPr>
            <a:r>
              <a:rPr lang="en-US" altLang="ko-KR" sz="1400" dirty="0"/>
              <a:t>(</a:t>
            </a:r>
            <a:r>
              <a:rPr lang="ko-KR" altLang="en-US" sz="1400" dirty="0"/>
              <a:t>소모 에너지 </a:t>
            </a:r>
            <a:r>
              <a:rPr lang="en-US" altLang="ko-KR" sz="1400" dirty="0"/>
              <a:t>* </a:t>
            </a:r>
            <a:r>
              <a:rPr lang="ko-KR" altLang="en-US" sz="1400" dirty="0"/>
              <a:t>수행시간</a:t>
            </a:r>
            <a:r>
              <a:rPr lang="en-US" altLang="ko-KR" sz="1400" dirty="0"/>
              <a:t>)</a:t>
            </a:r>
          </a:p>
          <a:p>
            <a:pPr>
              <a:lnSpc>
                <a:spcPct val="150000"/>
              </a:lnSpc>
            </a:pPr>
            <a:endParaRPr lang="en-US" altLang="ko-KR" sz="1400" dirty="0"/>
          </a:p>
          <a:p>
            <a:pPr>
              <a:lnSpc>
                <a:spcPct val="150000"/>
              </a:lnSpc>
            </a:pPr>
            <a:endParaRPr lang="ko-KR" altLang="en-US" sz="14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AA49E77-0539-14B0-308A-12BA5FAB82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1360" y="2526792"/>
            <a:ext cx="6752240" cy="287426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41B0F7F-F981-B5BE-B6A7-365D17BB04E9}"/>
              </a:ext>
            </a:extLst>
          </p:cNvPr>
          <p:cNvSpPr txBox="1"/>
          <p:nvPr/>
        </p:nvSpPr>
        <p:spPr>
          <a:xfrm>
            <a:off x="576943" y="4830350"/>
            <a:ext cx="6766560" cy="3052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altLang="ko-KR" sz="2200" dirty="0"/>
          </a:p>
          <a:p>
            <a:pPr>
              <a:lnSpc>
                <a:spcPct val="150000"/>
              </a:lnSpc>
            </a:pPr>
            <a:r>
              <a:rPr lang="en-US" altLang="ko-KR"/>
              <a:t>Speedup</a:t>
            </a:r>
            <a:r>
              <a:rPr lang="en-US" altLang="ko-KR" dirty="0"/>
              <a:t>: </a:t>
            </a:r>
            <a:r>
              <a:rPr lang="ko-KR" altLang="en-US" dirty="0"/>
              <a:t>평균적으로 </a:t>
            </a:r>
            <a:r>
              <a:rPr lang="en-US" altLang="ko-KR" dirty="0"/>
              <a:t>1.2x</a:t>
            </a:r>
            <a:r>
              <a:rPr lang="ko-KR" altLang="en-US" dirty="0"/>
              <a:t>이고 이 또한 </a:t>
            </a:r>
            <a:r>
              <a:rPr lang="en-US" altLang="ko-KR" dirty="0"/>
              <a:t>linear </a:t>
            </a:r>
            <a:r>
              <a:rPr lang="ko-KR" altLang="en-US" dirty="0"/>
              <a:t>하지 않을 수 있음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Off-chip memory access, </a:t>
            </a:r>
            <a:r>
              <a:rPr lang="ko-KR" altLang="en-US" dirty="0"/>
              <a:t>에너지 소비</a:t>
            </a:r>
            <a:r>
              <a:rPr lang="en-US" altLang="ko-KR" dirty="0"/>
              <a:t>: </a:t>
            </a:r>
            <a:r>
              <a:rPr lang="ko-KR" altLang="en-US" dirty="0"/>
              <a:t>지수적 증가</a:t>
            </a:r>
            <a:r>
              <a:rPr lang="en-US" altLang="ko-KR" dirty="0"/>
              <a:t> 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=&gt; Data movement </a:t>
            </a:r>
            <a:r>
              <a:rPr lang="ko-KR" altLang="en-US" dirty="0"/>
              <a:t>오버헤드의 증가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377595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KoPub돋움체 Medium"/>
        <a:ea typeface="KoPub돋움체 Medium"/>
        <a:cs typeface=""/>
      </a:majorFont>
      <a:minorFont>
        <a:latin typeface="KoPub돋움체 Medium"/>
        <a:ea typeface="KoPub돋움체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3779</TotalTime>
  <Words>549</Words>
  <Application>Microsoft Office PowerPoint</Application>
  <PresentationFormat>와이드스크린</PresentationFormat>
  <Paragraphs>105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KoPub돋움체 Medium</vt:lpstr>
      <vt:lpstr>맑은 고딕</vt:lpstr>
      <vt:lpstr>Arial</vt:lpstr>
      <vt:lpstr>Wingdings</vt:lpstr>
      <vt:lpstr>Office 테마</vt:lpstr>
      <vt:lpstr>PowerPoint 프레젠테이션</vt:lpstr>
      <vt:lpstr>Contents</vt:lpstr>
      <vt:lpstr>Systolic Array</vt:lpstr>
      <vt:lpstr>Systolic Array</vt:lpstr>
      <vt:lpstr>scale-up vs scale-out</vt:lpstr>
      <vt:lpstr>scale-up 구조의 한계</vt:lpstr>
      <vt:lpstr>scale-out 비교 실험</vt:lpstr>
      <vt:lpstr>scale-out 비교 실험</vt:lpstr>
      <vt:lpstr>실험 결과</vt:lpstr>
      <vt:lpstr>scale-out 의 한계</vt:lpstr>
      <vt:lpstr>SAVector의 특징</vt:lpstr>
      <vt:lpstr>SAVector의 특징(1)</vt:lpstr>
      <vt:lpstr>SAVector의 특징(1)</vt:lpstr>
      <vt:lpstr>SAVector의 성능</vt:lpstr>
      <vt:lpstr>결론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수현 이</dc:creator>
  <cp:lastModifiedBy>SamSung</cp:lastModifiedBy>
  <cp:revision>21</cp:revision>
  <dcterms:created xsi:type="dcterms:W3CDTF">2024-01-20T13:16:05Z</dcterms:created>
  <dcterms:modified xsi:type="dcterms:W3CDTF">2024-05-22T07:06:35Z</dcterms:modified>
</cp:coreProperties>
</file>