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720" r:id="rId3"/>
    <p:sldId id="729" r:id="rId4"/>
    <p:sldId id="730" r:id="rId5"/>
    <p:sldId id="731" r:id="rId6"/>
    <p:sldId id="732" r:id="rId7"/>
    <p:sldId id="728" r:id="rId8"/>
    <p:sldId id="733" r:id="rId9"/>
    <p:sldId id="734" r:id="rId10"/>
    <p:sldId id="735" r:id="rId11"/>
    <p:sldId id="736" r:id="rId12"/>
    <p:sldId id="737" r:id="rId13"/>
    <p:sldId id="738" r:id="rId14"/>
    <p:sldId id="739" r:id="rId15"/>
    <p:sldId id="740" r:id="rId16"/>
    <p:sldId id="741" r:id="rId17"/>
    <p:sldId id="69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3848" autoAdjust="0"/>
  </p:normalViewPr>
  <p:slideViewPr>
    <p:cSldViewPr snapToGrid="0">
      <p:cViewPr varScale="1">
        <p:scale>
          <a:sx n="157" d="100"/>
          <a:sy n="157" d="100"/>
        </p:scale>
        <p:origin x="18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0F939A6-D8A1-4A3E-B1AF-CF6B86DE165A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AES-128 IDEA Proposal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/>
          <p:cNvSpPr txBox="1"/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b="1">
                <a:solidFill>
                  <a:srgbClr val="002C62"/>
                </a:solidFill>
              </a:rPr>
              <a:t>2025</a:t>
            </a:r>
            <a:r>
              <a:rPr lang="ko-KR" altLang="en-US" b="1">
                <a:solidFill>
                  <a:srgbClr val="002C62"/>
                </a:solidFill>
              </a:rPr>
              <a:t>년 </a:t>
            </a:r>
            <a:r>
              <a:rPr lang="en-US" altLang="ko-KR" b="1">
                <a:solidFill>
                  <a:srgbClr val="002C62"/>
                </a:solidFill>
              </a:rPr>
              <a:t>01</a:t>
            </a:r>
            <a:r>
              <a:rPr lang="ko-KR" altLang="en-US" b="1">
                <a:solidFill>
                  <a:srgbClr val="002C62"/>
                </a:solidFill>
              </a:rPr>
              <a:t>월 </a:t>
            </a:r>
            <a:r>
              <a:rPr lang="en-US" altLang="ko-KR" b="1">
                <a:solidFill>
                  <a:srgbClr val="002C62"/>
                </a:solidFill>
              </a:rPr>
              <a:t>20</a:t>
            </a:r>
            <a:r>
              <a:rPr lang="ko-KR" altLang="en-US" b="1">
                <a:solidFill>
                  <a:srgbClr val="002C62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0834" y="1512251"/>
            <a:ext cx="11514715" cy="2458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라운드마다 다른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Constant Matrix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를 만들기 위해 사용할 추가적인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128bits-SubKey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를 생성하는 과정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1.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ECC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의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Matrix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 정보를 활용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전제 조건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암호화 과정 이후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ECC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를 통해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Encoding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과정을 거치고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Channel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로 전송한다</a:t>
            </a:r>
            <a:r>
              <a:rPr lang="en-US" altLang="ko-KR" sz="2000" b="1">
                <a:solidFill>
                  <a:srgbClr val="000000"/>
                </a:solidFill>
                <a:ea typeface="Arial"/>
                <a:cs typeface="Arial"/>
              </a:rPr>
              <a:t>)</a:t>
            </a:r>
            <a:endParaRPr lang="ko-KR" altLang="en-US" sz="20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Systematic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한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ECC(ex. Hamming Code)</a:t>
            </a:r>
          </a:p>
        </p:txBody>
      </p:sp>
      <p:sp>
        <p:nvSpPr>
          <p:cNvPr id="18" name="왼쪽 대괄호 17"/>
          <p:cNvSpPr/>
          <p:nvPr/>
        </p:nvSpPr>
        <p:spPr>
          <a:xfrm>
            <a:off x="2857228" y="4340678"/>
            <a:ext cx="312964" cy="2217964"/>
          </a:xfrm>
          <a:prstGeom prst="leftBracket">
            <a:avLst>
              <a:gd name="adj" fmla="val 8333"/>
            </a:avLst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 대괄호 18"/>
          <p:cNvSpPr/>
          <p:nvPr/>
        </p:nvSpPr>
        <p:spPr>
          <a:xfrm>
            <a:off x="8629378" y="4288972"/>
            <a:ext cx="312964" cy="2217964"/>
          </a:xfrm>
          <a:prstGeom prst="rightBracket">
            <a:avLst>
              <a:gd name="adj" fmla="val 8333"/>
            </a:avLst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5081995" y="5381624"/>
            <a:ext cx="2258786" cy="13607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66927" y="4558392"/>
            <a:ext cx="762001" cy="16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21038" y="4561113"/>
            <a:ext cx="983796" cy="1611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</a:t>
            </a:r>
          </a:p>
        </p:txBody>
      </p:sp>
      <p:sp>
        <p:nvSpPr>
          <p:cNvPr id="24" name="왼쪽 대괄호 23"/>
          <p:cNvSpPr/>
          <p:nvPr/>
        </p:nvSpPr>
        <p:spPr>
          <a:xfrm rot="16160026">
            <a:off x="4446912" y="5033022"/>
            <a:ext cx="275100" cy="2596656"/>
          </a:xfrm>
          <a:prstGeom prst="leftBracket">
            <a:avLst>
              <a:gd name="adj" fmla="val 163726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3371" y="5755821"/>
            <a:ext cx="1156607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128x128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1331" y="6491151"/>
            <a:ext cx="1156607" cy="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128</a:t>
            </a:r>
          </a:p>
        </p:txBody>
      </p:sp>
      <p:sp>
        <p:nvSpPr>
          <p:cNvPr id="28" name="왼쪽 대괄호 27"/>
          <p:cNvSpPr/>
          <p:nvPr/>
        </p:nvSpPr>
        <p:spPr>
          <a:xfrm rot="21524436">
            <a:off x="2952443" y="4629182"/>
            <a:ext cx="292989" cy="1346351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03516" y="4969872"/>
            <a:ext cx="1156607" cy="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128</a:t>
            </a:r>
          </a:p>
        </p:txBody>
      </p:sp>
      <p:sp>
        <p:nvSpPr>
          <p:cNvPr id="30" name="왼쪽 대괄호 29"/>
          <p:cNvSpPr/>
          <p:nvPr/>
        </p:nvSpPr>
        <p:spPr>
          <a:xfrm rot="21524436">
            <a:off x="6329735" y="4686332"/>
            <a:ext cx="292989" cy="1346351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0809" y="5027021"/>
            <a:ext cx="1156607" cy="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128</a:t>
            </a:r>
          </a:p>
        </p:txBody>
      </p:sp>
      <p:sp>
        <p:nvSpPr>
          <p:cNvPr id="32" name="왼쪽 대괄호 31"/>
          <p:cNvSpPr/>
          <p:nvPr/>
        </p:nvSpPr>
        <p:spPr>
          <a:xfrm rot="16160026">
            <a:off x="7487517" y="5232454"/>
            <a:ext cx="310539" cy="2133569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51800" y="6493057"/>
            <a:ext cx="610160" cy="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F72FEE-FA3A-49C3-B9AB-6671DEDAF1CD}"/>
              </a:ext>
            </a:extLst>
          </p:cNvPr>
          <p:cNvSpPr txBox="1"/>
          <p:nvPr/>
        </p:nvSpPr>
        <p:spPr>
          <a:xfrm>
            <a:off x="755964" y="4626124"/>
            <a:ext cx="9837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</a:t>
            </a:r>
            <a:endParaRPr kumimoji="0" lang="en-US" altLang="ko-KR" sz="100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같음 기호 34">
            <a:extLst>
              <a:ext uri="{FF2B5EF4-FFF2-40B4-BE49-F238E27FC236}">
                <a16:creationId xmlns:a16="http://schemas.microsoft.com/office/drawing/2014/main" id="{D822A655-35E5-7B4B-E044-902ECF4E4D2D}"/>
              </a:ext>
            </a:extLst>
          </p:cNvPr>
          <p:cNvSpPr/>
          <p:nvPr/>
        </p:nvSpPr>
        <p:spPr>
          <a:xfrm>
            <a:off x="1844081" y="4935507"/>
            <a:ext cx="751112" cy="847999"/>
          </a:xfrm>
          <a:prstGeom prst="mathEqual">
            <a:avLst>
              <a:gd name="adj1" fmla="val 16331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D39D2-6953-1483-4B61-542CC61F53B1}"/>
              </a:ext>
            </a:extLst>
          </p:cNvPr>
          <p:cNvSpPr txBox="1"/>
          <p:nvPr/>
        </p:nvSpPr>
        <p:spPr>
          <a:xfrm>
            <a:off x="9124680" y="4441458"/>
            <a:ext cx="2933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- G : </a:t>
            </a:r>
            <a:r>
              <a:rPr lang="ko-KR" altLang="en-US" b="1" dirty="0"/>
              <a:t>생성행렬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- I : Identical Matrix</a:t>
            </a:r>
          </a:p>
          <a:p>
            <a:pPr>
              <a:defRPr/>
            </a:pPr>
            <a:r>
              <a:rPr lang="en-US" altLang="ko-KR" b="1" dirty="0"/>
              <a:t>- P : Parity Matrix</a:t>
            </a:r>
          </a:p>
        </p:txBody>
      </p:sp>
    </p:spTree>
    <p:extLst>
      <p:ext uri="{BB962C8B-B14F-4D97-AF65-F5344CB8AC3E}">
        <p14:creationId xmlns:p14="http://schemas.microsoft.com/office/powerpoint/2010/main" val="37433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BF434-5151-157C-250C-BB7C5C261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EF754-FABE-5658-90DE-21104DBE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BCA972-D92C-FCEC-554D-094B8E20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BC4B4-6AB9-8356-DEDB-1E276E3B8CBA}"/>
              </a:ext>
            </a:extLst>
          </p:cNvPr>
          <p:cNvSpPr txBox="1"/>
          <p:nvPr/>
        </p:nvSpPr>
        <p:spPr>
          <a:xfrm>
            <a:off x="473177" y="1224165"/>
            <a:ext cx="11718823" cy="715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Systematic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한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ECC(ex. Hamming Code)</a:t>
            </a:r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BC01DA4D-8C5F-24B2-D034-6C1D443FFB8E}"/>
              </a:ext>
            </a:extLst>
          </p:cNvPr>
          <p:cNvSpPr/>
          <p:nvPr/>
        </p:nvSpPr>
        <p:spPr>
          <a:xfrm>
            <a:off x="677908" y="2176598"/>
            <a:ext cx="312964" cy="2217964"/>
          </a:xfrm>
          <a:prstGeom prst="leftBracket">
            <a:avLst>
              <a:gd name="adj" fmla="val 8333"/>
            </a:avLst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 대괄호 18">
            <a:extLst>
              <a:ext uri="{FF2B5EF4-FFF2-40B4-BE49-F238E27FC236}">
                <a16:creationId xmlns:a16="http://schemas.microsoft.com/office/drawing/2014/main" id="{E538A9AD-8CA1-9D6E-5E37-212208ED5CF6}"/>
              </a:ext>
            </a:extLst>
          </p:cNvPr>
          <p:cNvSpPr/>
          <p:nvPr/>
        </p:nvSpPr>
        <p:spPr>
          <a:xfrm>
            <a:off x="6450058" y="2124892"/>
            <a:ext cx="312964" cy="2217964"/>
          </a:xfrm>
          <a:prstGeom prst="rightBracket">
            <a:avLst>
              <a:gd name="adj" fmla="val 8333"/>
            </a:avLst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93F54C7-FC15-856D-2B3D-5679747082B3}"/>
              </a:ext>
            </a:extLst>
          </p:cNvPr>
          <p:cNvCxnSpPr/>
          <p:nvPr/>
        </p:nvCxnSpPr>
        <p:spPr>
          <a:xfrm rot="5400000">
            <a:off x="2902675" y="3217544"/>
            <a:ext cx="2258786" cy="13607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B8F575-C6A0-7A09-32A8-40BBAC033021}"/>
              </a:ext>
            </a:extLst>
          </p:cNvPr>
          <p:cNvSpPr txBox="1"/>
          <p:nvPr/>
        </p:nvSpPr>
        <p:spPr>
          <a:xfrm>
            <a:off x="2087607" y="2394312"/>
            <a:ext cx="762001" cy="16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0"/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19DCA4-3315-DF8B-AF6E-8E1D61781416}"/>
              </a:ext>
            </a:extLst>
          </p:cNvPr>
          <p:cNvSpPr txBox="1"/>
          <p:nvPr/>
        </p:nvSpPr>
        <p:spPr>
          <a:xfrm>
            <a:off x="5041718" y="2397033"/>
            <a:ext cx="983796" cy="1611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</a:t>
            </a:r>
          </a:p>
        </p:txBody>
      </p:sp>
      <p:sp>
        <p:nvSpPr>
          <p:cNvPr id="24" name="왼쪽 대괄호 23">
            <a:extLst>
              <a:ext uri="{FF2B5EF4-FFF2-40B4-BE49-F238E27FC236}">
                <a16:creationId xmlns:a16="http://schemas.microsoft.com/office/drawing/2014/main" id="{0C5A09B4-E4AF-6937-F37C-72EA3927D128}"/>
              </a:ext>
            </a:extLst>
          </p:cNvPr>
          <p:cNvSpPr/>
          <p:nvPr/>
        </p:nvSpPr>
        <p:spPr>
          <a:xfrm rot="16160026">
            <a:off x="2267592" y="2868942"/>
            <a:ext cx="275100" cy="2596656"/>
          </a:xfrm>
          <a:prstGeom prst="leftBracket">
            <a:avLst>
              <a:gd name="adj" fmla="val 163726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C2CDBA-E465-EE48-854C-AF544BAEC0C9}"/>
              </a:ext>
            </a:extLst>
          </p:cNvPr>
          <p:cNvSpPr txBox="1"/>
          <p:nvPr/>
        </p:nvSpPr>
        <p:spPr>
          <a:xfrm>
            <a:off x="2474051" y="3591741"/>
            <a:ext cx="1156607" cy="36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128x128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3AB2BF-619E-948F-2F94-A05B05CD19EA}"/>
              </a:ext>
            </a:extLst>
          </p:cNvPr>
          <p:cNvSpPr txBox="1"/>
          <p:nvPr/>
        </p:nvSpPr>
        <p:spPr>
          <a:xfrm>
            <a:off x="1942011" y="4327071"/>
            <a:ext cx="1156607" cy="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128</a:t>
            </a:r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8E0AF354-7AA7-C0B0-F665-8C4847958930}"/>
              </a:ext>
            </a:extLst>
          </p:cNvPr>
          <p:cNvSpPr/>
          <p:nvPr/>
        </p:nvSpPr>
        <p:spPr>
          <a:xfrm rot="21524436">
            <a:off x="773123" y="2465102"/>
            <a:ext cx="292989" cy="1346351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6FC0D1-1F6A-B113-FB50-82E9D24BC61B}"/>
              </a:ext>
            </a:extLst>
          </p:cNvPr>
          <p:cNvSpPr txBox="1"/>
          <p:nvPr/>
        </p:nvSpPr>
        <p:spPr>
          <a:xfrm>
            <a:off x="924196" y="2805792"/>
            <a:ext cx="1156607" cy="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128</a:t>
            </a:r>
          </a:p>
        </p:txBody>
      </p:sp>
      <p:sp>
        <p:nvSpPr>
          <p:cNvPr id="30" name="왼쪽 대괄호 29">
            <a:extLst>
              <a:ext uri="{FF2B5EF4-FFF2-40B4-BE49-F238E27FC236}">
                <a16:creationId xmlns:a16="http://schemas.microsoft.com/office/drawing/2014/main" id="{4CF2C88D-D223-562D-3CAB-7F378968CEC2}"/>
              </a:ext>
            </a:extLst>
          </p:cNvPr>
          <p:cNvSpPr/>
          <p:nvPr/>
        </p:nvSpPr>
        <p:spPr>
          <a:xfrm rot="21524436">
            <a:off x="4150415" y="2522252"/>
            <a:ext cx="292989" cy="1346351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93D5F7-A660-9FBF-DE95-AAC8F05F2C5C}"/>
              </a:ext>
            </a:extLst>
          </p:cNvPr>
          <p:cNvSpPr txBox="1"/>
          <p:nvPr/>
        </p:nvSpPr>
        <p:spPr>
          <a:xfrm>
            <a:off x="4301489" y="2862941"/>
            <a:ext cx="1156607" cy="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128</a:t>
            </a:r>
          </a:p>
        </p:txBody>
      </p:sp>
      <p:sp>
        <p:nvSpPr>
          <p:cNvPr id="32" name="왼쪽 대괄호 31">
            <a:extLst>
              <a:ext uri="{FF2B5EF4-FFF2-40B4-BE49-F238E27FC236}">
                <a16:creationId xmlns:a16="http://schemas.microsoft.com/office/drawing/2014/main" id="{64E809C3-8EED-9954-5CC3-148B19EB93DE}"/>
              </a:ext>
            </a:extLst>
          </p:cNvPr>
          <p:cNvSpPr/>
          <p:nvPr/>
        </p:nvSpPr>
        <p:spPr>
          <a:xfrm rot="16160026">
            <a:off x="5308197" y="3068374"/>
            <a:ext cx="310539" cy="2133569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55FC78-3E76-91F1-4541-1BE5CA9115ED}"/>
              </a:ext>
            </a:extLst>
          </p:cNvPr>
          <p:cNvSpPr txBox="1"/>
          <p:nvPr/>
        </p:nvSpPr>
        <p:spPr>
          <a:xfrm>
            <a:off x="5272480" y="4328977"/>
            <a:ext cx="610160" cy="364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4858C-24A9-88E7-659E-A04D2E3A58C2}"/>
              </a:ext>
            </a:extLst>
          </p:cNvPr>
          <p:cNvSpPr txBox="1"/>
          <p:nvPr/>
        </p:nvSpPr>
        <p:spPr>
          <a:xfrm>
            <a:off x="6892020" y="2304268"/>
            <a:ext cx="4775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n (</a:t>
            </a:r>
            <a:r>
              <a:rPr lang="ko-KR" altLang="en-US" b="1" dirty="0"/>
              <a:t>전체 코드 길이</a:t>
            </a:r>
            <a:r>
              <a:rPr lang="en-US" altLang="ko-KR" b="1" dirty="0"/>
              <a:t>) = k (data) + r (parity</a:t>
            </a:r>
            <a:r>
              <a:rPr lang="ko-KR" altLang="en-US" b="1" dirty="0"/>
              <a:t> </a:t>
            </a:r>
            <a:r>
              <a:rPr lang="en-US" altLang="ko-KR" b="1" dirty="0"/>
              <a:t>bit)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33B0F-BC22-0C34-E8F2-DF179E900078}"/>
                  </a:ext>
                </a:extLst>
              </p:cNvPr>
              <p:cNvSpPr txBox="1"/>
              <p:nvPr/>
            </p:nvSpPr>
            <p:spPr>
              <a:xfrm>
                <a:off x="6955426" y="2859744"/>
                <a:ext cx="1573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+1,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33B0F-BC22-0C34-E8F2-DF179E900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26" y="2859744"/>
                <a:ext cx="1573571" cy="276999"/>
              </a:xfrm>
              <a:prstGeom prst="rect">
                <a:avLst/>
              </a:prstGeom>
              <a:blipFill>
                <a:blip r:embed="rId2"/>
                <a:stretch>
                  <a:fillRect l="-310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86773-79EE-C2B2-4C51-BDF1AF99FB05}"/>
                  </a:ext>
                </a:extLst>
              </p:cNvPr>
              <p:cNvSpPr txBox="1"/>
              <p:nvPr/>
            </p:nvSpPr>
            <p:spPr>
              <a:xfrm>
                <a:off x="6955426" y="3324811"/>
                <a:ext cx="1776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128+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086773-79EE-C2B2-4C51-BDF1AF99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26" y="3324811"/>
                <a:ext cx="1776833" cy="276999"/>
              </a:xfrm>
              <a:prstGeom prst="rect">
                <a:avLst/>
              </a:prstGeom>
              <a:blipFill>
                <a:blip r:embed="rId3"/>
                <a:stretch>
                  <a:fillRect l="-2405" r="-2405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F47697D-B73C-2587-7499-50CB145ED2EC}"/>
              </a:ext>
            </a:extLst>
          </p:cNvPr>
          <p:cNvSpPr txBox="1"/>
          <p:nvPr/>
        </p:nvSpPr>
        <p:spPr>
          <a:xfrm>
            <a:off x="8732259" y="3288814"/>
            <a:ext cx="3459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/>
              <a:t>(AES-128 </a:t>
            </a:r>
            <a:r>
              <a:rPr lang="ko-KR" altLang="en-US" b="1" dirty="0"/>
              <a:t>기준</a:t>
            </a:r>
            <a:r>
              <a:rPr lang="en-US" altLang="ko-KR" b="1" dirty="0"/>
              <a:t>, data</a:t>
            </a:r>
            <a:r>
              <a:rPr lang="ko-KR" altLang="en-US" b="1" dirty="0"/>
              <a:t>는 </a:t>
            </a:r>
            <a:r>
              <a:rPr lang="en-US" altLang="ko-KR" b="1" dirty="0"/>
              <a:t>128bits)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C2D203-EFB1-3CE2-51AC-C41A24874F0D}"/>
                  </a:ext>
                </a:extLst>
              </p:cNvPr>
              <p:cNvSpPr txBox="1"/>
              <p:nvPr/>
            </p:nvSpPr>
            <p:spPr>
              <a:xfrm>
                <a:off x="6953261" y="3769397"/>
                <a:ext cx="137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C2D203-EFB1-3CE2-51AC-C41A2487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61" y="3769397"/>
                <a:ext cx="1372876" cy="276999"/>
              </a:xfrm>
              <a:prstGeom prst="rect">
                <a:avLst/>
              </a:prstGeom>
              <a:blipFill>
                <a:blip r:embed="rId4"/>
                <a:stretch>
                  <a:fillRect l="-3556" r="-3111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BF1B60-FC0B-5200-4812-674F4377390F}"/>
                  </a:ext>
                </a:extLst>
              </p:cNvPr>
              <p:cNvSpPr txBox="1"/>
              <p:nvPr/>
            </p:nvSpPr>
            <p:spPr>
              <a:xfrm>
                <a:off x="8685797" y="3778201"/>
                <a:ext cx="137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BF1B60-FC0B-5200-4812-674F4377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797" y="3778201"/>
                <a:ext cx="1372876" cy="276999"/>
              </a:xfrm>
              <a:prstGeom prst="rect">
                <a:avLst/>
              </a:prstGeom>
              <a:blipFill>
                <a:blip r:embed="rId5"/>
                <a:stretch>
                  <a:fillRect l="-3556" r="-3111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A75F02-988D-75D2-D086-4B7797D304D4}"/>
                  </a:ext>
                </a:extLst>
              </p:cNvPr>
              <p:cNvSpPr txBox="1"/>
              <p:nvPr/>
            </p:nvSpPr>
            <p:spPr>
              <a:xfrm>
                <a:off x="10294976" y="3761272"/>
                <a:ext cx="804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A75F02-988D-75D2-D086-4B7797D30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976" y="3761272"/>
                <a:ext cx="804964" cy="276999"/>
              </a:xfrm>
              <a:prstGeom prst="rect">
                <a:avLst/>
              </a:prstGeom>
              <a:blipFill>
                <a:blip r:embed="rId6"/>
                <a:stretch>
                  <a:fillRect l="-3030" r="-5303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51D0E23-34FA-5CF8-245A-29D4D6619246}"/>
              </a:ext>
            </a:extLst>
          </p:cNvPr>
          <p:cNvSpPr txBox="1"/>
          <p:nvPr/>
        </p:nvSpPr>
        <p:spPr>
          <a:xfrm>
            <a:off x="590280" y="4860470"/>
            <a:ext cx="6458220" cy="170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Parity Matrix P</a:t>
            </a:r>
            <a:r>
              <a:rPr lang="ko-KR" altLang="en-US" b="1" dirty="0"/>
              <a:t>의 주요조건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b="1" dirty="0"/>
              <a:t>    의 열벡터는 선형 독립</a:t>
            </a:r>
            <a:r>
              <a:rPr lang="en-US" altLang="ko-KR" b="1" dirty="0"/>
              <a:t>(</a:t>
            </a:r>
            <a:r>
              <a:rPr lang="ko-KR" altLang="en-US" b="1" dirty="0"/>
              <a:t>행렬의 랭크는 </a:t>
            </a:r>
            <a:r>
              <a:rPr lang="en-US" altLang="ko-KR" b="1" dirty="0"/>
              <a:t>r)</a:t>
            </a: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b="1" dirty="0"/>
              <a:t>    </a:t>
            </a:r>
            <a:r>
              <a:rPr lang="ko-KR" altLang="en-US" b="1" dirty="0"/>
              <a:t>의 열벡터는            개의 가능한 에러 패턴 감지 가능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ko-KR" b="1" dirty="0"/>
              <a:t>    </a:t>
            </a:r>
            <a:r>
              <a:rPr lang="ko-KR" altLang="en-US" b="1" dirty="0"/>
              <a:t>의 열벡터는 </a:t>
            </a:r>
            <a:r>
              <a:rPr lang="en-US" altLang="ko-KR" b="1" dirty="0"/>
              <a:t>r-bits</a:t>
            </a:r>
            <a:r>
              <a:rPr lang="ko-KR" altLang="en-US" b="1" dirty="0"/>
              <a:t>의 모든 비트 패턴 포함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213BB-0043-7D27-11BF-358EAE9D444D}"/>
                  </a:ext>
                </a:extLst>
              </p:cNvPr>
              <p:cNvSpPr txBox="1"/>
              <p:nvPr/>
            </p:nvSpPr>
            <p:spPr>
              <a:xfrm>
                <a:off x="962539" y="5410041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213BB-0043-7D27-11BF-358EAE9D4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39" y="5410041"/>
                <a:ext cx="331245" cy="276999"/>
              </a:xfrm>
              <a:prstGeom prst="rect">
                <a:avLst/>
              </a:prstGeom>
              <a:blipFill>
                <a:blip r:embed="rId7"/>
                <a:stretch>
                  <a:fillRect l="-16667" t="-2174" r="-3704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68883-8103-33AD-18E0-8BE9761D8A30}"/>
                  </a:ext>
                </a:extLst>
              </p:cNvPr>
              <p:cNvSpPr txBox="1"/>
              <p:nvPr/>
            </p:nvSpPr>
            <p:spPr>
              <a:xfrm>
                <a:off x="2427420" y="5807758"/>
                <a:ext cx="700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68883-8103-33AD-18E0-8BE9761D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420" y="5807758"/>
                <a:ext cx="700961" cy="276999"/>
              </a:xfrm>
              <a:prstGeom prst="rect">
                <a:avLst/>
              </a:prstGeom>
              <a:blipFill>
                <a:blip r:embed="rId8"/>
                <a:stretch>
                  <a:fillRect l="-6087" r="-695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0DEEB1-8DFE-FEAE-23DB-E07CCBA8F8AA}"/>
                  </a:ext>
                </a:extLst>
              </p:cNvPr>
              <p:cNvSpPr txBox="1"/>
              <p:nvPr/>
            </p:nvSpPr>
            <p:spPr>
              <a:xfrm>
                <a:off x="945683" y="5814204"/>
                <a:ext cx="331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0DEEB1-8DFE-FEAE-23DB-E07CCBA8F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3" y="5814204"/>
                <a:ext cx="331245" cy="276999"/>
              </a:xfrm>
              <a:prstGeom prst="rect">
                <a:avLst/>
              </a:prstGeom>
              <a:blipFill>
                <a:blip r:embed="rId9"/>
                <a:stretch>
                  <a:fillRect l="-14815" t="-2222" r="-5556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858851-23FB-1843-C0D3-52EED8DB5489}"/>
                  </a:ext>
                </a:extLst>
              </p:cNvPr>
              <p:cNvSpPr txBox="1"/>
              <p:nvPr/>
            </p:nvSpPr>
            <p:spPr>
              <a:xfrm>
                <a:off x="919617" y="6218367"/>
                <a:ext cx="3312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858851-23FB-1843-C0D3-52EED8DB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7" y="6218367"/>
                <a:ext cx="331245" cy="276999"/>
              </a:xfrm>
              <a:prstGeom prst="rect">
                <a:avLst/>
              </a:prstGeom>
              <a:blipFill>
                <a:blip r:embed="rId10"/>
                <a:stretch>
                  <a:fillRect l="-16667" t="-2174" r="-3704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6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47218-E36D-00A5-989D-197D46AF1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A5D89-5D29-FB19-3AB8-F2E2999E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E25E38-B4C4-95EE-A9E9-F29AB1D1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14F58-DD14-DD66-14CE-1AE5D17D87AD}"/>
              </a:ext>
            </a:extLst>
          </p:cNvPr>
          <p:cNvSpPr txBox="1"/>
          <p:nvPr/>
        </p:nvSpPr>
        <p:spPr>
          <a:xfrm>
            <a:off x="473177" y="1224165"/>
            <a:ext cx="11718823" cy="715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Parity Check Matrix 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9C38-07C6-11B4-41E3-8751FE33D6BD}"/>
              </a:ext>
            </a:extLst>
          </p:cNvPr>
          <p:cNvSpPr txBox="1"/>
          <p:nvPr/>
        </p:nvSpPr>
        <p:spPr>
          <a:xfrm>
            <a:off x="590280" y="4967150"/>
            <a:ext cx="6458220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Parity Check Matrix H</a:t>
            </a:r>
            <a:r>
              <a:rPr lang="ko-KR" altLang="en-US" b="1" dirty="0"/>
              <a:t>의 주요조건</a:t>
            </a:r>
            <a:r>
              <a:rPr lang="en-US" altLang="ko-KR" b="1" dirty="0"/>
              <a:t> : 	       </a:t>
            </a:r>
            <a:r>
              <a:rPr lang="ko-KR" altLang="en-US" b="1" dirty="0"/>
              <a:t>만족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6FCDCB-86B5-D339-CF4A-19DA916F1545}"/>
                  </a:ext>
                </a:extLst>
              </p:cNvPr>
              <p:cNvSpPr txBox="1"/>
              <p:nvPr/>
            </p:nvSpPr>
            <p:spPr>
              <a:xfrm>
                <a:off x="4393987" y="5104602"/>
                <a:ext cx="13498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6FCDCB-86B5-D339-CF4A-19DA916F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987" y="5104602"/>
                <a:ext cx="1349867" cy="276999"/>
              </a:xfrm>
              <a:prstGeom prst="rect">
                <a:avLst/>
              </a:prstGeom>
              <a:blipFill>
                <a:blip r:embed="rId2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09D2A82D-D21E-87CA-7B72-E3984064DA35}"/>
              </a:ext>
            </a:extLst>
          </p:cNvPr>
          <p:cNvSpPr/>
          <p:nvPr/>
        </p:nvSpPr>
        <p:spPr>
          <a:xfrm>
            <a:off x="2574441" y="2182396"/>
            <a:ext cx="312964" cy="2217964"/>
          </a:xfrm>
          <a:prstGeom prst="leftBracket">
            <a:avLst>
              <a:gd name="adj" fmla="val 8333"/>
            </a:avLst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5A28C8DF-F598-3E6B-12E4-45A350282C0D}"/>
              </a:ext>
            </a:extLst>
          </p:cNvPr>
          <p:cNvSpPr/>
          <p:nvPr/>
        </p:nvSpPr>
        <p:spPr>
          <a:xfrm>
            <a:off x="8346591" y="2130690"/>
            <a:ext cx="312964" cy="2217964"/>
          </a:xfrm>
          <a:prstGeom prst="rightBracket">
            <a:avLst>
              <a:gd name="adj" fmla="val 8333"/>
            </a:avLst>
          </a:prstGeom>
          <a:noFill/>
          <a:ln w="508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F2928A-7B64-DB90-62BD-8B13FC2DECD0}"/>
              </a:ext>
            </a:extLst>
          </p:cNvPr>
          <p:cNvCxnSpPr/>
          <p:nvPr/>
        </p:nvCxnSpPr>
        <p:spPr>
          <a:xfrm rot="5400000">
            <a:off x="4799208" y="3223342"/>
            <a:ext cx="2258786" cy="13607"/>
          </a:xfrm>
          <a:prstGeom prst="line">
            <a:avLst/>
          </a:prstGeom>
          <a:ln w="508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왼쪽 대괄호 35">
            <a:extLst>
              <a:ext uri="{FF2B5EF4-FFF2-40B4-BE49-F238E27FC236}">
                <a16:creationId xmlns:a16="http://schemas.microsoft.com/office/drawing/2014/main" id="{7712A870-359E-6C13-B709-072429D4D41D}"/>
              </a:ext>
            </a:extLst>
          </p:cNvPr>
          <p:cNvSpPr/>
          <p:nvPr/>
        </p:nvSpPr>
        <p:spPr>
          <a:xfrm rot="16160026">
            <a:off x="4164125" y="2874740"/>
            <a:ext cx="275100" cy="2596656"/>
          </a:xfrm>
          <a:prstGeom prst="leftBracket">
            <a:avLst>
              <a:gd name="adj" fmla="val 163726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6357E7-53C5-1D9D-AD90-629C7C04E487}"/>
              </a:ext>
            </a:extLst>
          </p:cNvPr>
          <p:cNvSpPr txBox="1"/>
          <p:nvPr/>
        </p:nvSpPr>
        <p:spPr>
          <a:xfrm>
            <a:off x="4370584" y="3597539"/>
            <a:ext cx="115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r x 128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599023-0C23-736A-B3A0-7961ED7222D6}"/>
              </a:ext>
            </a:extLst>
          </p:cNvPr>
          <p:cNvSpPr txBox="1"/>
          <p:nvPr/>
        </p:nvSpPr>
        <p:spPr>
          <a:xfrm>
            <a:off x="3838544" y="4332869"/>
            <a:ext cx="115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128</a:t>
            </a:r>
          </a:p>
        </p:txBody>
      </p:sp>
      <p:sp>
        <p:nvSpPr>
          <p:cNvPr id="39" name="왼쪽 대괄호 38">
            <a:extLst>
              <a:ext uri="{FF2B5EF4-FFF2-40B4-BE49-F238E27FC236}">
                <a16:creationId xmlns:a16="http://schemas.microsoft.com/office/drawing/2014/main" id="{5AFFE64D-E0DB-F331-BE08-927A3EDAA960}"/>
              </a:ext>
            </a:extLst>
          </p:cNvPr>
          <p:cNvSpPr/>
          <p:nvPr/>
        </p:nvSpPr>
        <p:spPr>
          <a:xfrm rot="21524436">
            <a:off x="2669656" y="2470900"/>
            <a:ext cx="292989" cy="1346351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54F32C-6353-D242-AAF6-D3305114C5A8}"/>
              </a:ext>
            </a:extLst>
          </p:cNvPr>
          <p:cNvSpPr txBox="1"/>
          <p:nvPr/>
        </p:nvSpPr>
        <p:spPr>
          <a:xfrm>
            <a:off x="2820729" y="2811590"/>
            <a:ext cx="115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15FEF8C2-C41D-699B-70BD-11A45030DFC6}"/>
              </a:ext>
            </a:extLst>
          </p:cNvPr>
          <p:cNvSpPr/>
          <p:nvPr/>
        </p:nvSpPr>
        <p:spPr>
          <a:xfrm rot="21524436">
            <a:off x="6046948" y="2528050"/>
            <a:ext cx="292989" cy="1346351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6472A6-8FEF-24ED-F665-44D8C09A3771}"/>
              </a:ext>
            </a:extLst>
          </p:cNvPr>
          <p:cNvSpPr txBox="1"/>
          <p:nvPr/>
        </p:nvSpPr>
        <p:spPr>
          <a:xfrm>
            <a:off x="6198022" y="2868739"/>
            <a:ext cx="115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endParaRPr kumimoji="0" lang="en-US" altLang="ko-KR" sz="18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3" name="왼쪽 대괄호 42">
            <a:extLst>
              <a:ext uri="{FF2B5EF4-FFF2-40B4-BE49-F238E27FC236}">
                <a16:creationId xmlns:a16="http://schemas.microsoft.com/office/drawing/2014/main" id="{EED993DD-964B-8A86-C4F0-25EF3E46FCD3}"/>
              </a:ext>
            </a:extLst>
          </p:cNvPr>
          <p:cNvSpPr/>
          <p:nvPr/>
        </p:nvSpPr>
        <p:spPr>
          <a:xfrm rot="16160026">
            <a:off x="7204730" y="3074172"/>
            <a:ext cx="310539" cy="2133569"/>
          </a:xfrm>
          <a:prstGeom prst="leftBracket">
            <a:avLst>
              <a:gd name="adj" fmla="val 163726"/>
            </a:avLst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923E34-5BE9-1D75-E75D-389BFF69897D}"/>
              </a:ext>
            </a:extLst>
          </p:cNvPr>
          <p:cNvSpPr txBox="1"/>
          <p:nvPr/>
        </p:nvSpPr>
        <p:spPr>
          <a:xfrm>
            <a:off x="7169013" y="4334775"/>
            <a:ext cx="61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endParaRPr kumimoji="0" lang="en-US" altLang="ko-KR" sz="1800" b="0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DFEF3F-B439-9AC4-B41C-8F2115E340D1}"/>
              </a:ext>
            </a:extLst>
          </p:cNvPr>
          <p:cNvSpPr txBox="1"/>
          <p:nvPr/>
        </p:nvSpPr>
        <p:spPr>
          <a:xfrm>
            <a:off x="473177" y="2467842"/>
            <a:ext cx="9837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</a:t>
            </a:r>
          </a:p>
        </p:txBody>
      </p:sp>
      <p:sp>
        <p:nvSpPr>
          <p:cNvPr id="46" name="같음 기호 45">
            <a:extLst>
              <a:ext uri="{FF2B5EF4-FFF2-40B4-BE49-F238E27FC236}">
                <a16:creationId xmlns:a16="http://schemas.microsoft.com/office/drawing/2014/main" id="{A1155822-94A6-AC2D-19E0-57B85CF5A9F8}"/>
              </a:ext>
            </a:extLst>
          </p:cNvPr>
          <p:cNvSpPr/>
          <p:nvPr/>
        </p:nvSpPr>
        <p:spPr>
          <a:xfrm>
            <a:off x="1561294" y="2777225"/>
            <a:ext cx="751112" cy="847999"/>
          </a:xfrm>
          <a:prstGeom prst="mathEqual">
            <a:avLst>
              <a:gd name="adj1" fmla="val 16331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F0473C-0128-DDA9-3D70-B0FE9FB508E4}"/>
                  </a:ext>
                </a:extLst>
              </p:cNvPr>
              <p:cNvSpPr txBox="1"/>
              <p:nvPr/>
            </p:nvSpPr>
            <p:spPr>
              <a:xfrm>
                <a:off x="3524843" y="2293333"/>
                <a:ext cx="2040878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0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0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10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F0473C-0128-DDA9-3D70-B0FE9FB50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843" y="2293333"/>
                <a:ext cx="2040878" cy="1538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B0FD1C-F93C-5410-E8D4-080FDB6DAF1D}"/>
                  </a:ext>
                </a:extLst>
              </p:cNvPr>
              <p:cNvSpPr txBox="1"/>
              <p:nvPr/>
            </p:nvSpPr>
            <p:spPr>
              <a:xfrm>
                <a:off x="6739344" y="2182396"/>
                <a:ext cx="1344663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10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sz="10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B0FD1C-F93C-5410-E8D4-080FDB6D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44" y="2182396"/>
                <a:ext cx="1344663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DFA7719-0C7B-9B05-068A-C289AD42537F}"/>
              </a:ext>
            </a:extLst>
          </p:cNvPr>
          <p:cNvSpPr txBox="1"/>
          <p:nvPr/>
        </p:nvSpPr>
        <p:spPr>
          <a:xfrm>
            <a:off x="1009942" y="3733832"/>
            <a:ext cx="1385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r x n</a:t>
            </a:r>
          </a:p>
          <a:p>
            <a:pPr>
              <a:defRPr/>
            </a:pPr>
            <a:r>
              <a:rPr lang="en-US" altLang="ko-KR" dirty="0"/>
              <a:t>(n = 128 + r)</a:t>
            </a:r>
          </a:p>
        </p:txBody>
      </p:sp>
    </p:spTree>
    <p:extLst>
      <p:ext uri="{BB962C8B-B14F-4D97-AF65-F5344CB8AC3E}">
        <p14:creationId xmlns:p14="http://schemas.microsoft.com/office/powerpoint/2010/main" val="6556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A8E76-CEFB-7AD9-7FCA-3530190EC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63CE5-E047-7911-086F-8BE2CAC5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7A2834-49B1-7965-F8CE-7459136F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BE932-4D4C-89AA-73CF-736AD2FD86E8}"/>
              </a:ext>
            </a:extLst>
          </p:cNvPr>
          <p:cNvSpPr txBox="1"/>
          <p:nvPr/>
        </p:nvSpPr>
        <p:spPr>
          <a:xfrm>
            <a:off x="473178" y="1224165"/>
            <a:ext cx="11461648" cy="3812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2. Parity Matrix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P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로 </a:t>
            </a:r>
            <a:r>
              <a:rPr lang="en-US" altLang="ko-KR" sz="2400" b="1" dirty="0" err="1">
                <a:solidFill>
                  <a:srgbClr val="000000"/>
                </a:solidFill>
                <a:ea typeface="Arial"/>
                <a:cs typeface="Arial"/>
              </a:rPr>
              <a:t>MixColumn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의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Constant Matrix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라운드마다 변경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Constant Matrix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가 필요한 라운드 수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 : a (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기존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AES-128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기준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: 9)</a:t>
            </a:r>
          </a:p>
          <a:p>
            <a:pPr marL="285750" indent="-28575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2a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만큼의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P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의 </a:t>
            </a:r>
            <a:r>
              <a:rPr lang="ko-KR" altLang="en-US" sz="2000" b="1" dirty="0" err="1">
                <a:solidFill>
                  <a:srgbClr val="000000"/>
                </a:solidFill>
                <a:ea typeface="Arial"/>
                <a:cs typeface="Arial"/>
              </a:rPr>
              <a:t>열벡터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 조합을 통해서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XOR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연산을 통해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128 bits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의 </a:t>
            </a:r>
            <a:r>
              <a:rPr lang="en-US" altLang="ko-KR" sz="2000" b="1" dirty="0" err="1">
                <a:solidFill>
                  <a:srgbClr val="000000"/>
                </a:solidFill>
                <a:ea typeface="Arial"/>
                <a:cs typeface="Arial"/>
              </a:rPr>
              <a:t>SubKey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생성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(Parity Matrix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와 조합에 대한 정보는 서로만 공유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)</a:t>
            </a:r>
          </a:p>
          <a:p>
            <a:pPr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-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각 라운드의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Constant Matrix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에 각각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XOR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연산을 진행하여 매 라운드마다 다른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Constant Matrix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사용 </a:t>
            </a:r>
            <a:endParaRPr lang="en-US" altLang="ko-KR" sz="2000" b="1" dirty="0">
              <a:solidFill>
                <a:srgbClr val="000000"/>
              </a:solidFill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1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5C4FC-F3BD-0481-ACE8-57ACC3644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69C4F-A7B9-2D9D-C690-DAC2BFAC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D76AC-51F2-882C-FA1D-A576728F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F264A-DCC0-FD5C-1865-084F575D253A}"/>
              </a:ext>
            </a:extLst>
          </p:cNvPr>
          <p:cNvSpPr txBox="1"/>
          <p:nvPr/>
        </p:nvSpPr>
        <p:spPr>
          <a:xfrm>
            <a:off x="473178" y="1224165"/>
            <a:ext cx="11461648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Ex) 2.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예시</a:t>
            </a:r>
            <a:endParaRPr lang="en-US" altLang="ko-KR" sz="2000" b="1" dirty="0">
              <a:solidFill>
                <a:srgbClr val="000000"/>
              </a:solidFill>
              <a:ea typeface="Arial"/>
              <a:cs typeface="Arial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415AFE-4EE5-8D4D-5EB6-4950AEFA5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43080"/>
              </p:ext>
            </p:extLst>
          </p:nvPr>
        </p:nvGraphicFramePr>
        <p:xfrm>
          <a:off x="1841500" y="2197138"/>
          <a:ext cx="5292730" cy="37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73">
                  <a:extLst>
                    <a:ext uri="{9D8B030D-6E8A-4147-A177-3AD203B41FA5}">
                      <a16:colId xmlns:a16="http://schemas.microsoft.com/office/drawing/2014/main" val="4180538677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729351468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849040378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795255071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403408474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34033117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4198370970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82232565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602243706"/>
                    </a:ext>
                  </a:extLst>
                </a:gridCol>
                <a:gridCol w="529273">
                  <a:extLst>
                    <a:ext uri="{9D8B030D-6E8A-4147-A177-3AD203B41FA5}">
                      <a16:colId xmlns:a16="http://schemas.microsoft.com/office/drawing/2014/main" val="1371656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6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0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269201"/>
                  </a:ext>
                </a:extLst>
              </a:tr>
              <a:tr h="377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7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4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6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6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98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0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4E3B25-393A-C432-D639-854B5DD55044}"/>
              </a:ext>
            </a:extLst>
          </p:cNvPr>
          <p:cNvSpPr txBox="1"/>
          <p:nvPr/>
        </p:nvSpPr>
        <p:spPr>
          <a:xfrm>
            <a:off x="170552" y="3209925"/>
            <a:ext cx="7724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800" b="0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4ED5A-A372-4460-0976-9C6D6492C9E6}"/>
              </a:ext>
            </a:extLst>
          </p:cNvPr>
          <p:cNvSpPr txBox="1"/>
          <p:nvPr/>
        </p:nvSpPr>
        <p:spPr>
          <a:xfrm>
            <a:off x="473178" y="3734505"/>
            <a:ext cx="100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128 x r</a:t>
            </a:r>
          </a:p>
        </p:txBody>
      </p:sp>
      <p:sp>
        <p:nvSpPr>
          <p:cNvPr id="8" name="같음 기호 7">
            <a:extLst>
              <a:ext uri="{FF2B5EF4-FFF2-40B4-BE49-F238E27FC236}">
                <a16:creationId xmlns:a16="http://schemas.microsoft.com/office/drawing/2014/main" id="{B91B9826-C580-6A3B-AEA1-D0F4BF2A786A}"/>
              </a:ext>
            </a:extLst>
          </p:cNvPr>
          <p:cNvSpPr/>
          <p:nvPr/>
        </p:nvSpPr>
        <p:spPr>
          <a:xfrm>
            <a:off x="1265144" y="3477330"/>
            <a:ext cx="576356" cy="369332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57496-BE04-1281-D8EF-270838F8512D}"/>
              </a:ext>
            </a:extLst>
          </p:cNvPr>
          <p:cNvSpPr txBox="1"/>
          <p:nvPr/>
        </p:nvSpPr>
        <p:spPr>
          <a:xfrm>
            <a:off x="7343505" y="1438263"/>
            <a:ext cx="4714235" cy="461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- Parity Matrix </a:t>
            </a:r>
            <a:r>
              <a:rPr lang="ko-KR" altLang="en-US" b="1" dirty="0"/>
              <a:t>내의 정보는 송수신자 외에는 알지 못함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b="1" dirty="0"/>
              <a:t>(</a:t>
            </a:r>
            <a:r>
              <a:rPr lang="ko-KR" altLang="en-US" b="1" dirty="0"/>
              <a:t>사용되는 라운드 </a:t>
            </a:r>
            <a:r>
              <a:rPr lang="en-US" altLang="ko-KR" b="1" dirty="0"/>
              <a:t>#, </a:t>
            </a:r>
            <a:r>
              <a:rPr lang="ko-KR" altLang="en-US" b="1" dirty="0"/>
              <a:t>열 </a:t>
            </a:r>
            <a:r>
              <a:rPr lang="en-US" altLang="ko-KR" b="1" dirty="0"/>
              <a:t>index1 , </a:t>
            </a:r>
            <a:r>
              <a:rPr lang="ko-KR" altLang="en-US" b="1" dirty="0"/>
              <a:t>열 </a:t>
            </a:r>
            <a:r>
              <a:rPr lang="en-US" altLang="ko-KR" b="1" dirty="0"/>
              <a:t>index2) </a:t>
            </a:r>
            <a:r>
              <a:rPr lang="ko-KR" altLang="en-US" b="1" dirty="0"/>
              <a:t>정보 공유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b="1" dirty="0"/>
              <a:t>- </a:t>
            </a:r>
            <a:r>
              <a:rPr lang="ko-KR" altLang="en-US" b="1" dirty="0"/>
              <a:t>조합에 관련된 정보도 알지 못함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b="1" dirty="0"/>
              <a:t>Ex) (1, 0, 2a-1) : 0</a:t>
            </a:r>
            <a:r>
              <a:rPr lang="ko-KR" altLang="en-US" b="1" dirty="0"/>
              <a:t>번째 열과 </a:t>
            </a:r>
            <a:r>
              <a:rPr lang="en-US" altLang="ko-KR" b="1" dirty="0"/>
              <a:t>2a-1</a:t>
            </a:r>
            <a:r>
              <a:rPr lang="ko-KR" altLang="en-US" b="1" dirty="0"/>
              <a:t>열의 </a:t>
            </a:r>
            <a:r>
              <a:rPr lang="en-US" altLang="ko-KR" b="1" dirty="0"/>
              <a:t>XOR </a:t>
            </a:r>
            <a:r>
              <a:rPr lang="ko-KR" altLang="en-US" b="1" dirty="0"/>
              <a:t>연산을 통해 생성된 </a:t>
            </a:r>
            <a:r>
              <a:rPr lang="en-US" altLang="ko-KR" b="1" dirty="0"/>
              <a:t>128bits(b)</a:t>
            </a:r>
            <a:r>
              <a:rPr lang="ko-KR" altLang="en-US" b="1" dirty="0"/>
              <a:t>값은 </a:t>
            </a:r>
            <a:r>
              <a:rPr lang="en-US" altLang="ko-KR" b="1" dirty="0"/>
              <a:t>1Round</a:t>
            </a:r>
            <a:r>
              <a:rPr lang="ko-KR" altLang="en-US" b="1" dirty="0"/>
              <a:t>의 </a:t>
            </a:r>
            <a:r>
              <a:rPr lang="en-US" altLang="ko-KR" b="1" dirty="0"/>
              <a:t>Constant Matrix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변화에 사용된다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/>
              <a:t>해당 </a:t>
            </a:r>
            <a:r>
              <a:rPr lang="en-US" altLang="ko-KR" b="1" dirty="0"/>
              <a:t>Constant Matrix</a:t>
            </a:r>
            <a:r>
              <a:rPr lang="ko-KR" altLang="en-US" b="1" dirty="0"/>
              <a:t>는 </a:t>
            </a:r>
            <a:r>
              <a:rPr lang="en-US" altLang="ko-KR" b="1" dirty="0"/>
              <a:t>128bits</a:t>
            </a:r>
            <a:r>
              <a:rPr lang="ko-KR" altLang="en-US" b="1" dirty="0"/>
              <a:t>의 </a:t>
            </a:r>
            <a:r>
              <a:rPr lang="en-US" altLang="ko-KR" b="1" dirty="0"/>
              <a:t>b</a:t>
            </a:r>
            <a:r>
              <a:rPr lang="ko-KR" altLang="en-US" b="1" dirty="0"/>
              <a:t>와 </a:t>
            </a:r>
            <a:r>
              <a:rPr lang="en-US" altLang="ko-KR" b="1" dirty="0"/>
              <a:t>XOR </a:t>
            </a:r>
            <a:r>
              <a:rPr lang="ko-KR" altLang="en-US" b="1" dirty="0"/>
              <a:t>연산을 통해 매 라운드 마다 변화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C5655-CD78-5BA4-880E-55BFDEE1A52F}"/>
              </a:ext>
            </a:extLst>
          </p:cNvPr>
          <p:cNvSpPr txBox="1"/>
          <p:nvPr/>
        </p:nvSpPr>
        <p:spPr>
          <a:xfrm flipH="1">
            <a:off x="1841499" y="1818281"/>
            <a:ext cx="5597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열  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열   </a:t>
            </a:r>
            <a:r>
              <a:rPr lang="en-US" altLang="ko-KR" dirty="0">
                <a:solidFill>
                  <a:srgbClr val="0070C0"/>
                </a:solidFill>
              </a:rPr>
              <a:t>…                                                    2a-1</a:t>
            </a:r>
            <a:r>
              <a:rPr lang="ko-KR" altLang="en-US" dirty="0">
                <a:solidFill>
                  <a:srgbClr val="0070C0"/>
                </a:solidFill>
              </a:rPr>
              <a:t>열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03FF2-1DB9-7255-FD45-29F0CF0B7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A3534-5C04-8DF5-CEF1-1CB09422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90C92-759D-93A7-0513-9880819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4E6A2-5141-3D8A-D91E-8E674E4DF4B8}"/>
              </a:ext>
            </a:extLst>
          </p:cNvPr>
          <p:cNvSpPr txBox="1"/>
          <p:nvPr/>
        </p:nvSpPr>
        <p:spPr>
          <a:xfrm>
            <a:off x="473178" y="1224165"/>
            <a:ext cx="11461648" cy="611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3. Constant Matrix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에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XOR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연산을 하여 라운드마다의 변화를 줄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번째 아이디어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</a:rPr>
              <a:t>–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</a:rPr>
              <a:t>원형 키</a:t>
            </a:r>
            <a:endParaRPr lang="en-US" altLang="ko-KR" sz="2000" b="1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05E42-67DE-DCFA-8810-6882B0A12E44}"/>
              </a:ext>
            </a:extLst>
          </p:cNvPr>
          <p:cNvSpPr txBox="1"/>
          <p:nvPr/>
        </p:nvSpPr>
        <p:spPr>
          <a:xfrm>
            <a:off x="571800" y="2303612"/>
            <a:ext cx="3600000" cy="3600000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28940"/>
              </a:avLst>
            </a:prstTxWarp>
            <a:spAutoFit/>
          </a:bodyPr>
          <a:lstStyle/>
          <a:p>
            <a:r>
              <a:rPr lang="en-US" altLang="ko-KR" dirty="0"/>
              <a:t>01101010001110101101101001010101011010100101101010111010100010101101011010101010101101001101010110101010101001001010101100110100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89AEC-CEF1-B601-9A87-BCFC599C8AE7}"/>
              </a:ext>
            </a:extLst>
          </p:cNvPr>
          <p:cNvSpPr txBox="1"/>
          <p:nvPr/>
        </p:nvSpPr>
        <p:spPr>
          <a:xfrm>
            <a:off x="4933680" y="1942590"/>
            <a:ext cx="6457920" cy="44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- 129 bits</a:t>
            </a:r>
            <a:r>
              <a:rPr lang="ko-KR" altLang="en-US" b="1" dirty="0"/>
              <a:t> 이상의 새로운 </a:t>
            </a:r>
            <a:r>
              <a:rPr lang="en-US" altLang="ko-KR" b="1" dirty="0"/>
              <a:t>Key </a:t>
            </a:r>
            <a:r>
              <a:rPr lang="ko-KR" altLang="en-US" b="1" dirty="0"/>
              <a:t>도입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- </a:t>
            </a:r>
            <a:r>
              <a:rPr lang="ko-KR" altLang="en-US" b="1" dirty="0"/>
              <a:t>원형으로 배치하여 시작 </a:t>
            </a:r>
            <a:r>
              <a:rPr lang="en-US" altLang="ko-KR" b="1" dirty="0"/>
              <a:t>bit</a:t>
            </a:r>
            <a:r>
              <a:rPr lang="ko-KR" altLang="en-US" b="1" dirty="0"/>
              <a:t>와 마지막 </a:t>
            </a:r>
            <a:r>
              <a:rPr lang="en-US" altLang="ko-KR" b="1" dirty="0"/>
              <a:t>bit</a:t>
            </a:r>
            <a:r>
              <a:rPr lang="ko-KR" altLang="en-US" b="1" dirty="0"/>
              <a:t>가 이웃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- </a:t>
            </a:r>
            <a:r>
              <a:rPr lang="ko-KR" altLang="en-US" b="1" dirty="0"/>
              <a:t>시작비트 </a:t>
            </a:r>
            <a:r>
              <a:rPr lang="en-US" altLang="ko-KR" b="1" dirty="0"/>
              <a:t>~ 128</a:t>
            </a:r>
            <a:r>
              <a:rPr lang="ko-KR" altLang="en-US" b="1" dirty="0"/>
              <a:t>번째 </a:t>
            </a:r>
            <a:r>
              <a:rPr lang="en-US" altLang="ko-KR" b="1" dirty="0"/>
              <a:t>bit(</a:t>
            </a:r>
            <a:r>
              <a:rPr lang="ko-KR" altLang="en-US" b="1" dirty="0"/>
              <a:t>총 </a:t>
            </a:r>
            <a:r>
              <a:rPr lang="en-US" altLang="ko-KR" b="1" dirty="0"/>
              <a:t>128bits) : 1Round</a:t>
            </a:r>
            <a:r>
              <a:rPr lang="ko-KR" altLang="en-US" b="1" dirty="0"/>
              <a:t>의 </a:t>
            </a:r>
            <a:r>
              <a:rPr lang="en-US" altLang="ko-KR" b="1" dirty="0"/>
              <a:t>Constant Matrix</a:t>
            </a:r>
            <a:r>
              <a:rPr lang="ko-KR" altLang="en-US" b="1" dirty="0"/>
              <a:t>와 </a:t>
            </a:r>
            <a:r>
              <a:rPr lang="en-US" altLang="ko-KR" b="1" dirty="0"/>
              <a:t>XOR </a:t>
            </a:r>
            <a:r>
              <a:rPr lang="ko-KR" altLang="en-US" b="1" dirty="0"/>
              <a:t>연산을 통해서 </a:t>
            </a:r>
            <a:r>
              <a:rPr lang="en-US" altLang="ko-KR" b="1" dirty="0"/>
              <a:t>Constant Matrix </a:t>
            </a:r>
            <a:r>
              <a:rPr lang="ko-KR" altLang="en-US" b="1" dirty="0"/>
              <a:t>변화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- 129</a:t>
            </a:r>
            <a:r>
              <a:rPr lang="ko-KR" altLang="en-US" b="1" dirty="0"/>
              <a:t>번째 </a:t>
            </a:r>
            <a:r>
              <a:rPr lang="en-US" altLang="ko-KR" b="1" dirty="0"/>
              <a:t>bit ~ … (</a:t>
            </a:r>
            <a:r>
              <a:rPr lang="ko-KR" altLang="en-US" b="1" dirty="0"/>
              <a:t>총 </a:t>
            </a:r>
            <a:r>
              <a:rPr lang="en-US" altLang="ko-KR" b="1" dirty="0"/>
              <a:t>128 bits) : 2Round</a:t>
            </a:r>
            <a:r>
              <a:rPr lang="ko-KR" altLang="en-US" b="1" dirty="0"/>
              <a:t>의 </a:t>
            </a:r>
            <a:r>
              <a:rPr lang="en-US" altLang="ko-KR" b="1" dirty="0"/>
              <a:t>Constant Matrix</a:t>
            </a:r>
            <a:r>
              <a:rPr lang="ko-KR" altLang="en-US" b="1" dirty="0"/>
              <a:t>와 </a:t>
            </a:r>
            <a:r>
              <a:rPr lang="en-US" altLang="ko-KR" b="1" dirty="0"/>
              <a:t>XOR </a:t>
            </a:r>
            <a:r>
              <a:rPr lang="ko-KR" altLang="en-US" b="1" dirty="0"/>
              <a:t>연산을 통해서 </a:t>
            </a:r>
            <a:r>
              <a:rPr lang="en-US" altLang="ko-KR" b="1" dirty="0"/>
              <a:t>Constant Matrix </a:t>
            </a:r>
            <a:r>
              <a:rPr lang="ko-KR" altLang="en-US" b="1" dirty="0"/>
              <a:t>변화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- </a:t>
            </a:r>
            <a:r>
              <a:rPr lang="ko-KR" altLang="en-US" b="1" dirty="0"/>
              <a:t>위의 과정 반복</a:t>
            </a:r>
            <a:endParaRPr lang="en-US" altLang="ko-KR" b="1" dirty="0"/>
          </a:p>
          <a:p>
            <a:pPr>
              <a:lnSpc>
                <a:spcPct val="200000"/>
              </a:lnSpc>
              <a:defRPr/>
            </a:pPr>
            <a:r>
              <a:rPr lang="en-US" altLang="ko-KR" b="1" dirty="0"/>
              <a:t>- </a:t>
            </a:r>
            <a:r>
              <a:rPr lang="ko-KR" altLang="en-US" b="1" dirty="0"/>
              <a:t>각 </a:t>
            </a:r>
            <a:r>
              <a:rPr lang="en-US" altLang="ko-KR" b="1" dirty="0"/>
              <a:t>Round </a:t>
            </a:r>
            <a:r>
              <a:rPr lang="ko-KR" altLang="en-US" b="1" dirty="0"/>
              <a:t>마다 </a:t>
            </a:r>
            <a:r>
              <a:rPr lang="en-US" altLang="ko-KR" b="1" dirty="0"/>
              <a:t>Constant Matrix</a:t>
            </a:r>
            <a:r>
              <a:rPr lang="ko-KR" altLang="en-US" b="1" dirty="0"/>
              <a:t>에 해당 </a:t>
            </a:r>
            <a:r>
              <a:rPr lang="en-US" altLang="ko-KR" b="1" dirty="0"/>
              <a:t>128bits </a:t>
            </a:r>
            <a:r>
              <a:rPr lang="ko-KR" altLang="en-US" b="1" dirty="0"/>
              <a:t>키 반영</a:t>
            </a:r>
            <a:endParaRPr lang="en-US" altLang="ko-KR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02EBED-D0AD-C8FF-411D-B5C75C3F716D}"/>
              </a:ext>
            </a:extLst>
          </p:cNvPr>
          <p:cNvSpPr/>
          <p:nvPr/>
        </p:nvSpPr>
        <p:spPr>
          <a:xfrm>
            <a:off x="2381250" y="2168113"/>
            <a:ext cx="190574" cy="2226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15395C-73D7-732E-323A-28C0B2A18FF1}"/>
              </a:ext>
            </a:extLst>
          </p:cNvPr>
          <p:cNvCxnSpPr>
            <a:cxnSpLocks/>
          </p:cNvCxnSpPr>
          <p:nvPr/>
        </p:nvCxnSpPr>
        <p:spPr>
          <a:xfrm flipH="1">
            <a:off x="2486025" y="2057400"/>
            <a:ext cx="333375" cy="976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5C498D-899E-5A11-D1B7-F17713D24B61}"/>
              </a:ext>
            </a:extLst>
          </p:cNvPr>
          <p:cNvSpPr txBox="1"/>
          <p:nvPr/>
        </p:nvSpPr>
        <p:spPr>
          <a:xfrm>
            <a:off x="2799824" y="1826434"/>
            <a:ext cx="781456" cy="352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00" b="1" dirty="0">
                <a:solidFill>
                  <a:srgbClr val="FF0000"/>
                </a:solidFill>
              </a:rPr>
              <a:t>시작비트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9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BB449-7A91-AF90-75B8-A3D3D85E6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0F4A1-0817-0A42-6C83-1E128A07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dirty="0"/>
              <a:t>IDEA(2)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병렬적 수행을 통한 블록 크기 증가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4D43A7-9F1B-77E2-827D-90F5A5A0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4AEC4-00CD-CAB1-BC83-F975131D39CC}"/>
              </a:ext>
            </a:extLst>
          </p:cNvPr>
          <p:cNvSpPr txBox="1"/>
          <p:nvPr/>
        </p:nvSpPr>
        <p:spPr>
          <a:xfrm>
            <a:off x="536940" y="1210027"/>
            <a:ext cx="8096520" cy="4940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600" b="1" dirty="0"/>
              <a:t>- 2</a:t>
            </a:r>
            <a:r>
              <a:rPr lang="ko-KR" altLang="en-US" sz="1600" b="1" dirty="0"/>
              <a:t>개의 </a:t>
            </a:r>
            <a:r>
              <a:rPr lang="en-US" altLang="ko-KR" sz="1600" b="1" dirty="0"/>
              <a:t>128-bits </a:t>
            </a:r>
            <a:r>
              <a:rPr lang="ko-KR" altLang="en-US" sz="1600" b="1" dirty="0" err="1"/>
              <a:t>평문</a:t>
            </a:r>
            <a:r>
              <a:rPr lang="ko-KR" altLang="en-US" sz="1600" b="1" dirty="0"/>
              <a:t> 블록에 대해 기존 </a:t>
            </a:r>
            <a:r>
              <a:rPr lang="en-US" altLang="ko-KR" sz="1600" b="1" dirty="0"/>
              <a:t>AES-128 </a:t>
            </a:r>
            <a:r>
              <a:rPr lang="ko-KR" altLang="en-US" sz="1600" b="1" dirty="0"/>
              <a:t>방식 </a:t>
            </a:r>
            <a:r>
              <a:rPr lang="en-US" altLang="ko-KR" sz="1600" b="1" dirty="0"/>
              <a:t>N</a:t>
            </a:r>
            <a:r>
              <a:rPr lang="ko-KR" altLang="en-US" sz="1600" b="1" dirty="0"/>
              <a:t> 라운드 진행</a:t>
            </a:r>
            <a:endParaRPr lang="en-US" altLang="ko-KR" sz="1600" b="1" dirty="0"/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/>
              <a:t>    (</a:t>
            </a:r>
            <a:r>
              <a:rPr lang="ko-KR" altLang="en-US" sz="1600" b="1" dirty="0"/>
              <a:t>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두 </a:t>
            </a:r>
            <a:r>
              <a:rPr lang="ko-KR" altLang="en-US" sz="1600" b="1" dirty="0" err="1"/>
              <a:t>평문에</a:t>
            </a:r>
            <a:r>
              <a:rPr lang="ko-KR" altLang="en-US" sz="1600" b="1" dirty="0"/>
              <a:t> 사용되는 </a:t>
            </a:r>
            <a:r>
              <a:rPr lang="en-US" altLang="ko-KR" sz="1600" b="1" dirty="0" err="1"/>
              <a:t>RoundKey</a:t>
            </a:r>
            <a:r>
              <a:rPr lang="ko-KR" altLang="en-US" sz="1600" b="1" dirty="0"/>
              <a:t>는 동일</a:t>
            </a:r>
            <a:r>
              <a:rPr lang="en-US" altLang="ko-KR" sz="1600" b="1" dirty="0"/>
              <a:t>)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이후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개의 </a:t>
            </a:r>
            <a:r>
              <a:rPr lang="en-US" altLang="ko-KR" sz="1600" b="1" dirty="0"/>
              <a:t>128-bits </a:t>
            </a:r>
            <a:r>
              <a:rPr lang="ko-KR" altLang="en-US" sz="1600" b="1" dirty="0"/>
              <a:t>암호문 블록을 하나의 </a:t>
            </a:r>
            <a:r>
              <a:rPr lang="en-US" altLang="ko-KR" sz="1600" b="1" dirty="0"/>
              <a:t>256-bits </a:t>
            </a:r>
            <a:r>
              <a:rPr lang="ko-KR" altLang="en-US" sz="1600" b="1" dirty="0"/>
              <a:t>블록으로 </a:t>
            </a:r>
            <a:r>
              <a:rPr lang="en-US" altLang="ko-KR" sz="1600" b="1" dirty="0"/>
              <a:t>concatenation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/>
              <a:t>- M</a:t>
            </a:r>
            <a:r>
              <a:rPr lang="ko-KR" altLang="en-US" sz="1600" b="1" dirty="0"/>
              <a:t>번의 </a:t>
            </a:r>
            <a:r>
              <a:rPr lang="en-US" altLang="ko-KR" sz="1600" b="1" dirty="0"/>
              <a:t>Round </a:t>
            </a:r>
            <a:r>
              <a:rPr lang="ko-KR" altLang="en-US" sz="1600" b="1" dirty="0"/>
              <a:t>진행 후</a:t>
            </a:r>
            <a:r>
              <a:rPr lang="en-US" altLang="ko-KR" sz="1600" b="1" dirty="0"/>
              <a:t>, M + 1</a:t>
            </a:r>
            <a:r>
              <a:rPr lang="ko-KR" altLang="en-US" sz="1600" b="1" dirty="0"/>
              <a:t>번째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마지막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라운드에서는 </a:t>
            </a:r>
            <a:r>
              <a:rPr lang="en-US" altLang="ko-KR" sz="1600" b="1" dirty="0" err="1"/>
              <a:t>MixColumn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생략</a:t>
            </a:r>
            <a:endParaRPr lang="en-US" altLang="ko-KR" sz="1600" b="1" dirty="0"/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/>
              <a:t> (</a:t>
            </a:r>
            <a:r>
              <a:rPr lang="ko-KR" altLang="en-US" sz="1600" b="1" dirty="0"/>
              <a:t>기존 </a:t>
            </a:r>
            <a:r>
              <a:rPr lang="en-US" altLang="ko-KR" sz="1600" b="1" dirty="0" err="1"/>
              <a:t>ShiftRow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MixColumn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128bits</a:t>
            </a:r>
            <a:r>
              <a:rPr lang="ko-KR" altLang="en-US" sz="1600" b="1" dirty="0"/>
              <a:t> 블록에 맞춰진 형태이므로 </a:t>
            </a:r>
            <a:r>
              <a:rPr lang="en-US" altLang="ko-KR" sz="1600" b="1" dirty="0"/>
              <a:t>256-bits</a:t>
            </a:r>
            <a:r>
              <a:rPr lang="ko-KR" altLang="en-US" sz="1600" b="1" dirty="0"/>
              <a:t>에 따른 변화 필요</a:t>
            </a:r>
            <a:r>
              <a:rPr lang="en-US" altLang="ko-KR" sz="1600" b="1" dirty="0"/>
              <a:t>)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/>
              <a:t>- N + M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&lt;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 을 만족하며 기존 </a:t>
            </a:r>
            <a:r>
              <a:rPr lang="en-US" altLang="ko-KR" sz="1600" b="1" dirty="0"/>
              <a:t>AES</a:t>
            </a:r>
            <a:r>
              <a:rPr lang="ko-KR" altLang="en-US" sz="1600" b="1"/>
              <a:t>와 동일한 </a:t>
            </a:r>
            <a:r>
              <a:rPr lang="ko-KR" altLang="en-US" sz="1600" b="1" dirty="0"/>
              <a:t>보안성을 가지는 것이 최대 목표</a:t>
            </a:r>
            <a:endParaRPr lang="en-US" altLang="ko-KR" sz="1600" b="1" dirty="0"/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/>
              <a:t> (</a:t>
            </a:r>
            <a:r>
              <a:rPr lang="ko-KR" altLang="en-US" sz="1600" b="1" dirty="0"/>
              <a:t>실험을 통한 최적의 </a:t>
            </a:r>
            <a:r>
              <a:rPr lang="en-US" altLang="ko-KR" sz="1600" b="1" dirty="0"/>
              <a:t>N, M </a:t>
            </a:r>
            <a:r>
              <a:rPr lang="ko-KR" altLang="en-US" sz="1600" b="1" dirty="0"/>
              <a:t>도출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의의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라운드 수가 증가하더라도 기존 방식과 유사 </a:t>
            </a:r>
            <a:r>
              <a:rPr lang="en-US" altLang="ko-KR" sz="1600" b="1" dirty="0"/>
              <a:t>or </a:t>
            </a:r>
            <a:r>
              <a:rPr lang="ko-KR" altLang="en-US" sz="1600" b="1" dirty="0"/>
              <a:t>그 이상의 보안성을 가짐</a:t>
            </a:r>
            <a:endParaRPr lang="en-US" altLang="ko-KR" sz="1600" b="1" dirty="0"/>
          </a:p>
          <a:p>
            <a:pPr>
              <a:lnSpc>
                <a:spcPct val="200000"/>
              </a:lnSpc>
              <a:defRPr/>
            </a:pPr>
            <a:r>
              <a:rPr lang="en-US" altLang="ko-KR" sz="1600" b="1" dirty="0"/>
              <a:t> -&gt; </a:t>
            </a:r>
            <a:r>
              <a:rPr lang="ko-KR" altLang="en-US" sz="1600" b="1" dirty="0"/>
              <a:t>처리하는 블록 크기가 증가한 것으로도 유의미한 결과로 해석 가능</a:t>
            </a:r>
            <a:endParaRPr lang="en-US" altLang="ko-KR" sz="1600" b="1" dirty="0"/>
          </a:p>
        </p:txBody>
      </p:sp>
      <p:pic>
        <p:nvPicPr>
          <p:cNvPr id="6" name="그림 5" descr="텍스트, 스크린샷, 디자인, 폰트이(가) 표시된 사진&#10;&#10;자동 생성된 설명">
            <a:extLst>
              <a:ext uri="{FF2B5EF4-FFF2-40B4-BE49-F238E27FC236}">
                <a16:creationId xmlns:a16="http://schemas.microsoft.com/office/drawing/2014/main" id="{E9C900FD-85A6-EC9B-1D98-513B7E0F5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50" y="1114471"/>
            <a:ext cx="3388590" cy="513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4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9334615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추가 주제 논의</a:t>
            </a:r>
            <a:r>
              <a:rPr lang="en-US" altLang="ko-KR" sz="2400" b="1" dirty="0"/>
              <a:t>(AES-128</a:t>
            </a:r>
            <a:r>
              <a:rPr lang="ko-KR" altLang="en-US" sz="2400" b="1" dirty="0"/>
              <a:t>기준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번의 </a:t>
            </a:r>
            <a:r>
              <a:rPr lang="en-US" altLang="ko-KR" sz="2400" b="1" dirty="0"/>
              <a:t>S-box </a:t>
            </a:r>
            <a:r>
              <a:rPr lang="ko-KR" altLang="en-US" sz="2400" b="1" dirty="0"/>
              <a:t>연산을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번 이상으로 증가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키 정보가 반영된 </a:t>
            </a:r>
            <a:r>
              <a:rPr lang="en-US" altLang="ko-KR" sz="2400" b="1" dirty="0"/>
              <a:t>S-box </a:t>
            </a:r>
            <a:r>
              <a:rPr lang="ko-KR" altLang="en-US" sz="2400" b="1" dirty="0"/>
              <a:t>생성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주제에 대한 타당성 검증 및 실험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AES-128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01236" y="1074535"/>
            <a:ext cx="4485964" cy="49399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10Rounds + 1 Pre-Round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400" b="1" dirty="0"/>
              <a:t>- 4</a:t>
            </a:r>
            <a:r>
              <a:rPr lang="ko-KR" altLang="en-US" sz="2400" b="1" dirty="0"/>
              <a:t>가지 </a:t>
            </a:r>
            <a:r>
              <a:rPr lang="en-US" altLang="ko-KR" sz="2400" b="1" dirty="0"/>
              <a:t>Function</a:t>
            </a:r>
            <a:r>
              <a:rPr lang="ko-KR" altLang="en-US" sz="2400" b="1" dirty="0"/>
              <a:t>으로 구성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AddRoundKey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SubByte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ShiftRow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MixColumn</a:t>
            </a:r>
            <a:endParaRPr lang="en-US" altLang="ko-KR" sz="2400" b="1" dirty="0"/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마지막 라운드 </a:t>
            </a:r>
            <a:r>
              <a:rPr lang="en-US" altLang="ko-KR" sz="2400" b="1" dirty="0" err="1"/>
              <a:t>MixColumn</a:t>
            </a:r>
            <a:r>
              <a:rPr lang="ko-KR" altLang="en-US" sz="2400" b="1" dirty="0"/>
              <a:t> 생략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400" b="1" dirty="0"/>
              <a:t>- Plain-text, Cipher-text :128bits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400" b="1" dirty="0"/>
              <a:t>- 128bits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1Byte</a:t>
            </a:r>
            <a:r>
              <a:rPr lang="ko-KR" altLang="en-US" sz="2400" b="1" dirty="0"/>
              <a:t> 단위씩 묶은 </a:t>
            </a:r>
            <a:r>
              <a:rPr lang="en-US" altLang="ko-KR" sz="2400" b="1" dirty="0"/>
              <a:t>4x4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“State”</a:t>
            </a:r>
            <a:r>
              <a:rPr lang="ko-KR" altLang="en-US" sz="2400" b="1" dirty="0"/>
              <a:t>로 함수 진행</a:t>
            </a:r>
            <a:r>
              <a:rPr lang="en-US" altLang="ko-KR" sz="2400" b="1" dirty="0"/>
              <a:t>(Byte</a:t>
            </a:r>
            <a:r>
              <a:rPr lang="ko-KR" altLang="en-US" sz="2400" b="1" dirty="0"/>
              <a:t> 단위 연산</a:t>
            </a:r>
            <a:r>
              <a:rPr lang="en-US" altLang="ko-KR" sz="2400" b="1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9659-921B-B410-3C7A-3CFDF48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449" y="1052512"/>
            <a:ext cx="6873791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/>
              <a:t>키 생성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AddRoundKey &amp; SubByte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832" y="1120960"/>
            <a:ext cx="11676874" cy="49399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400" b="1" dirty="0"/>
              <a:t>- </a:t>
            </a:r>
            <a:r>
              <a:rPr lang="en-US" altLang="ko-KR" sz="2400" b="1" dirty="0" err="1"/>
              <a:t>SubKey</a:t>
            </a:r>
            <a:r>
              <a:rPr lang="en-US" altLang="ko-KR" sz="2400" b="1" dirty="0"/>
              <a:t> Generation, Key Schedule</a:t>
            </a:r>
            <a:r>
              <a:rPr lang="ko-KR" altLang="en-US" sz="2400" b="1" dirty="0"/>
              <a:t> 과정을 통해서 </a:t>
            </a:r>
            <a:r>
              <a:rPr lang="en-US" altLang="ko-KR" sz="2400" b="1" dirty="0" err="1"/>
              <a:t>RoundKey</a:t>
            </a:r>
            <a:r>
              <a:rPr lang="en-US" altLang="ko-KR" sz="2400" b="1" dirty="0"/>
              <a:t>(128bits) 11</a:t>
            </a:r>
            <a:r>
              <a:rPr lang="ko-KR" altLang="en-US" sz="2400" b="1" dirty="0"/>
              <a:t>개 생성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400" b="1" dirty="0"/>
              <a:t>-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AddRoundKey</a:t>
            </a:r>
            <a:r>
              <a:rPr lang="en-US" altLang="ko-KR" sz="2400" b="1" dirty="0"/>
              <a:t> : 128bits</a:t>
            </a:r>
            <a:r>
              <a:rPr lang="ko-KR" altLang="en-US" sz="2400" b="1" dirty="0"/>
              <a:t>의 </a:t>
            </a:r>
            <a:r>
              <a:rPr lang="ko-KR" altLang="en-US" sz="2400" b="1" dirty="0" err="1"/>
              <a:t>평문</a:t>
            </a:r>
            <a:r>
              <a:rPr lang="ko-KR" altLang="en-US" sz="2400" b="1" dirty="0"/>
              <a:t> 혹은 암호화 진행중인 </a:t>
            </a:r>
            <a:r>
              <a:rPr lang="en-US" altLang="ko-KR" sz="2400" b="1" dirty="0"/>
              <a:t>text(128bits)</a:t>
            </a:r>
            <a:r>
              <a:rPr lang="ko-KR" altLang="en-US" sz="2400" b="1" dirty="0"/>
              <a:t>와 </a:t>
            </a:r>
            <a:r>
              <a:rPr lang="en-US" altLang="ko-KR" sz="2400" b="1" dirty="0" err="1"/>
              <a:t>RoundKey</a:t>
            </a:r>
            <a:r>
              <a:rPr lang="en-US" altLang="ko-KR" sz="2400" b="1" dirty="0"/>
              <a:t>(128bits)</a:t>
            </a:r>
            <a:r>
              <a:rPr lang="ko-KR" altLang="en-US" sz="2400" b="1" dirty="0"/>
              <a:t>와의 </a:t>
            </a:r>
            <a:r>
              <a:rPr lang="en-US" altLang="ko-KR" sz="2400" b="1" dirty="0"/>
              <a:t>XOR</a:t>
            </a:r>
            <a:r>
              <a:rPr lang="ko-KR" altLang="en-US" sz="2400" b="1" dirty="0"/>
              <a:t> 연산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400" b="1" dirty="0"/>
              <a:t>- </a:t>
            </a:r>
            <a:r>
              <a:rPr lang="en-US" altLang="ko-KR" sz="2400" b="1" dirty="0" err="1"/>
              <a:t>SubBytes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Byte</a:t>
            </a:r>
            <a:r>
              <a:rPr lang="ko-KR" altLang="en-US" sz="2400" b="1" dirty="0"/>
              <a:t> 값을 </a:t>
            </a:r>
            <a:r>
              <a:rPr lang="en-US" altLang="ko-KR" sz="2400" b="1" dirty="0"/>
              <a:t>S-box</a:t>
            </a:r>
            <a:r>
              <a:rPr lang="ko-KR" altLang="en-US" sz="2400" b="1" dirty="0"/>
              <a:t>를 통하여 단순 </a:t>
            </a:r>
            <a:r>
              <a:rPr lang="en-US" altLang="ko-KR" sz="2400" b="1" dirty="0"/>
              <a:t>Substitution</a:t>
            </a: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6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AddRoundKey &amp; SubByte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336" y="1185862"/>
            <a:ext cx="5360354" cy="31908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662" y="4324350"/>
            <a:ext cx="7362825" cy="2276475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298484" y="1632320"/>
            <a:ext cx="4929033" cy="1587129"/>
          </a:xfr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ex1) S-box(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단순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Substitution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을 위해 참조할 테이블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공개된 정보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9075" y="4411027"/>
            <a:ext cx="4419600" cy="8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ex2) SubByte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함수 과정 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ShiftRow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335833" y="1120960"/>
            <a:ext cx="11520333" cy="2308039"/>
          </a:xfrm>
        </p:spPr>
        <p:txBody>
          <a:bodyPr vert="horz" lIns="91440" tIns="45720" rIns="91440" bIns="45720">
            <a:normAutofit fontScale="85000" lnSpcReduction="10000"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ShiftRow : 4*4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State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 대하여 각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Row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마다 해당하는 수 만큼의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Left-Shift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연산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Row(0~N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번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N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번 </a:t>
            </a:r>
            <a:endParaRPr kumimoji="0" lang="en-US" altLang="ko-KR" sz="2400" b="1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ex) AES-128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의 경우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128bits, 4*4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state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이므로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4Rows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가 존재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각각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번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번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번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번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Left-Shift 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1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1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1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75" y="3429000"/>
            <a:ext cx="5943600" cy="21336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6988" y="3514725"/>
            <a:ext cx="5495925" cy="22030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023" y="5496872"/>
            <a:ext cx="5915027" cy="81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ex1) ShiftRow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진행과정 설명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(AES-128)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8924" y="5506402"/>
            <a:ext cx="4419600" cy="8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ex2) ShiftRow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함수 적용 예시</a:t>
            </a:r>
          </a:p>
        </p:txBody>
      </p:sp>
    </p:spTree>
    <p:extLst>
      <p:ext uri="{BB962C8B-B14F-4D97-AF65-F5344CB8AC3E}">
        <p14:creationId xmlns:p14="http://schemas.microsoft.com/office/powerpoint/2010/main" val="210309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MixColumn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335833" y="1120960"/>
            <a:ext cx="11520333" cy="2308039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MixColumn : 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사전에 정의된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1Byte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단위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4*4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Constant Matrix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와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4*4 State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의 한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Column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씩 곱연산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Constant Matrix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는 가역행렬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복호화 과정을 위해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1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1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400" b="1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1023" y="5496872"/>
            <a:ext cx="5915027" cy="81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ex1) MixColumn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진행과정 예시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38924" y="5506402"/>
            <a:ext cx="4419600" cy="8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ex2) MixColumn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적용 예시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652" y="3657600"/>
            <a:ext cx="5271898" cy="204601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5640" y="3987159"/>
            <a:ext cx="5882059" cy="167068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9058274" y="3771899"/>
            <a:ext cx="2000250" cy="1962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E5D10-3B1D-1FFB-B237-B1E5C1FD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3177" y="1224165"/>
            <a:ext cx="11718823" cy="2279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(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기존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) </a:t>
            </a:r>
            <a:r>
              <a:rPr lang="en-US" altLang="ko-KR" sz="2400" b="1" dirty="0" err="1">
                <a:solidFill>
                  <a:srgbClr val="000000"/>
                </a:solidFill>
                <a:ea typeface="Arial"/>
                <a:cs typeface="Arial"/>
              </a:rPr>
              <a:t>MixColumn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 과정의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Constant Matrix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는 공개된 정보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,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 매 라운드마다 동일 적용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1.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Round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마다의 </a:t>
            </a:r>
            <a:r>
              <a:rPr lang="en-US" altLang="ko-KR" sz="2400" b="1" dirty="0" err="1">
                <a:solidFill>
                  <a:srgbClr val="000000"/>
                </a:solidFill>
                <a:ea typeface="Arial"/>
                <a:cs typeface="Arial"/>
              </a:rPr>
              <a:t>RoundKey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와의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XOR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 연산을 통해 매 라운드마다 사용하는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Constant Matrix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를 다르게 적용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 (128bits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와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128bits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값의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XOR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 연산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31824" y="3786716"/>
          <a:ext cx="3079748" cy="1826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1024" y="5695950"/>
            <a:ext cx="3771899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기존 </a:t>
            </a:r>
            <a:r>
              <a:rPr lang="en-US" altLang="ko-KR" b="1"/>
              <a:t>Constant Matrix</a:t>
            </a:r>
          </a:p>
          <a:p>
            <a:pPr>
              <a:defRPr/>
            </a:pPr>
            <a:r>
              <a:rPr lang="en-US" altLang="ko-KR" b="1"/>
              <a:t>(a~p : 1Byte</a:t>
            </a:r>
            <a:r>
              <a:rPr lang="ko-KR" altLang="en-US" b="1"/>
              <a:t> 값</a:t>
            </a:r>
            <a:r>
              <a:rPr lang="en-US" altLang="ko-KR" b="1"/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56125" y="3816653"/>
          <a:ext cx="3079748" cy="1826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순서도: 논리합 11"/>
          <p:cNvSpPr/>
          <p:nvPr/>
        </p:nvSpPr>
        <p:spPr>
          <a:xfrm>
            <a:off x="3884839" y="4463142"/>
            <a:ext cx="489857" cy="503464"/>
          </a:xfrm>
          <a:prstGeom prst="flowChartOr">
            <a:avLst/>
          </a:prstGeom>
          <a:solidFill>
            <a:schemeClr val="lt1"/>
          </a:solidFill>
          <a:ln w="508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3795031" y="5045527"/>
            <a:ext cx="723900" cy="366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XOR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16209" y="5695950"/>
            <a:ext cx="3771899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Round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마다의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SubKey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(A~P : 1Byte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8287204" y="3815293"/>
          <a:ext cx="3079748" cy="1826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J’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47288" y="5694591"/>
            <a:ext cx="3771900" cy="63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Round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마다의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SubKey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(A’~P’ : 1Byte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값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17" name="같음 기호 16"/>
          <p:cNvSpPr/>
          <p:nvPr/>
        </p:nvSpPr>
        <p:spPr>
          <a:xfrm>
            <a:off x="7751989" y="4498521"/>
            <a:ext cx="462642" cy="40821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2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3177" y="1224165"/>
            <a:ext cx="11718823" cy="15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>
                <a:solidFill>
                  <a:srgbClr val="000000"/>
                </a:solidFill>
                <a:ea typeface="Arial"/>
                <a:cs typeface="Arial"/>
              </a:rPr>
              <a:t>이후의 연산은 기존의</a:t>
            </a:r>
            <a:r>
              <a:rPr lang="en-US" altLang="ko-KR" sz="2400" b="1">
                <a:solidFill>
                  <a:srgbClr val="000000"/>
                </a:solidFill>
                <a:ea typeface="Arial"/>
                <a:cs typeface="Arial"/>
              </a:rPr>
              <a:t> MixColumn</a:t>
            </a:r>
            <a:r>
              <a:rPr lang="ko-KR" altLang="en-US" sz="2400" b="1">
                <a:solidFill>
                  <a:srgbClr val="000000"/>
                </a:solidFill>
                <a:ea typeface="Arial"/>
                <a:cs typeface="Arial"/>
              </a:rPr>
              <a:t> 방식과 동일 </a:t>
            </a:r>
            <a:r>
              <a:rPr lang="en-US" altLang="ko-KR" sz="2400" b="1">
                <a:solidFill>
                  <a:srgbClr val="000000"/>
                </a:solidFill>
                <a:ea typeface="Arial"/>
                <a:cs typeface="Arial"/>
              </a:rPr>
              <a:t>(128bits</a:t>
            </a:r>
            <a:r>
              <a:rPr lang="ko-KR" altLang="en-US" sz="2400" b="1">
                <a:solidFill>
                  <a:srgbClr val="000000"/>
                </a:solidFill>
                <a:ea typeface="Arial"/>
                <a:cs typeface="Arial"/>
              </a:rPr>
              <a:t>의 </a:t>
            </a:r>
            <a:r>
              <a:rPr lang="en-US" altLang="ko-KR" sz="2400" b="1">
                <a:solidFill>
                  <a:srgbClr val="000000"/>
                </a:solidFill>
                <a:ea typeface="Arial"/>
                <a:cs typeface="Arial"/>
              </a:rPr>
              <a:t>text-sequence</a:t>
            </a:r>
            <a:r>
              <a:rPr lang="ko-KR" altLang="en-US" sz="2400" b="1">
                <a:solidFill>
                  <a:srgbClr val="000000"/>
                </a:solidFill>
                <a:ea typeface="Arial"/>
                <a:cs typeface="Arial"/>
              </a:rPr>
              <a:t>의 열과의 곱셈 연산</a:t>
            </a:r>
            <a:r>
              <a:rPr lang="en-US" altLang="ko-KR" sz="2400" b="1">
                <a:solidFill>
                  <a:srgbClr val="000000"/>
                </a:solidFill>
                <a:ea typeface="Arial"/>
                <a:cs typeface="Arial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3172" y="5000628"/>
            <a:ext cx="2492828" cy="36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 Constant Matrix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6289" y="3170466"/>
            <a:ext cx="5882059" cy="167068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88923" y="2955206"/>
            <a:ext cx="2000250" cy="1962149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946528" y="3065691"/>
          <a:ext cx="1882320" cy="176797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7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9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J’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6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45194" y="3265714"/>
            <a:ext cx="2612571" cy="117021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A’x + B’y + C’z + D’t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E’x + F’y + G’z + H’t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I’x + J’y + K’z + L’t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M’x + N’y + O’z + P’t</a:t>
            </a:r>
          </a:p>
        </p:txBody>
      </p:sp>
    </p:spTree>
    <p:extLst>
      <p:ext uri="{BB962C8B-B14F-4D97-AF65-F5344CB8AC3E}">
        <p14:creationId xmlns:p14="http://schemas.microsoft.com/office/powerpoint/2010/main" val="417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IDEA(1)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MixColumn</a:t>
            </a:r>
            <a:r>
              <a:rPr lang="ko-KR" altLang="en-US"/>
              <a:t>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5665" y="1202310"/>
          <a:ext cx="3079748" cy="1826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865" y="3111544"/>
            <a:ext cx="3771899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기존 </a:t>
            </a:r>
            <a:r>
              <a:rPr lang="en-US" altLang="ko-KR" b="1" dirty="0"/>
              <a:t>Constant Matrix</a:t>
            </a:r>
          </a:p>
          <a:p>
            <a:pPr>
              <a:defRPr/>
            </a:pPr>
            <a:r>
              <a:rPr lang="en-US" altLang="ko-KR" b="1" dirty="0"/>
              <a:t>(</a:t>
            </a:r>
            <a:r>
              <a:rPr lang="en-US" altLang="ko-KR" b="1" dirty="0" err="1"/>
              <a:t>a~p</a:t>
            </a:r>
            <a:r>
              <a:rPr lang="en-US" altLang="ko-KR" b="1" dirty="0"/>
              <a:t> : 1Byte</a:t>
            </a:r>
            <a:r>
              <a:rPr lang="ko-KR" altLang="en-US" b="1" dirty="0"/>
              <a:t> 값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249966" y="1232247"/>
          <a:ext cx="3079748" cy="1826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순서도: 논리합 11"/>
          <p:cNvSpPr/>
          <p:nvPr/>
        </p:nvSpPr>
        <p:spPr>
          <a:xfrm>
            <a:off x="3578680" y="1878736"/>
            <a:ext cx="489857" cy="503464"/>
          </a:xfrm>
          <a:prstGeom prst="flowChartOr">
            <a:avLst/>
          </a:prstGeom>
          <a:solidFill>
            <a:schemeClr val="lt1"/>
          </a:solidFill>
          <a:ln w="508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3488872" y="2461122"/>
            <a:ext cx="723900" cy="366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XOR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0050" y="3111545"/>
            <a:ext cx="3771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Round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마다의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Round</a:t>
            </a:r>
            <a:r>
              <a:rPr kumimoji="0" lang="en-US" altLang="ko-KR" sz="1800" b="1" i="0" u="none" strike="noStrike" kern="1200" cap="none" spc="0" normalizeH="0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Key</a:t>
            </a:r>
            <a:endParaRPr kumimoji="0" lang="en-US" altLang="ko-KR" sz="1800" b="1" i="0" u="none" strike="noStrike" kern="1200" cap="none" spc="0" normalizeH="0" baseline="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(A~P : 1Byte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값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7981045" y="1230888"/>
          <a:ext cx="3079748" cy="18262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6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F’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J’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O’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0" i="0" u="none" strike="noStrike" kern="1200" cap="none" normalizeH="0" baseline="0">
                          <a:ln w="9525">
                            <a:solidFill>
                              <a:srgbClr val="000000"/>
                            </a:solidFill>
                          </a:ln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41129" y="3110185"/>
            <a:ext cx="37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New Constant Matrix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(A’~P’ : 1Byte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값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17" name="같음 기호 16"/>
          <p:cNvSpPr/>
          <p:nvPr/>
        </p:nvSpPr>
        <p:spPr>
          <a:xfrm>
            <a:off x="7445830" y="1914116"/>
            <a:ext cx="462642" cy="40821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3786" y="1063813"/>
            <a:ext cx="3238500" cy="288743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F827C95-CA30-D14E-0D64-25388435EE96}"/>
              </a:ext>
            </a:extLst>
          </p:cNvPr>
          <p:cNvSpPr/>
          <p:nvPr/>
        </p:nvSpPr>
        <p:spPr>
          <a:xfrm rot="5400000">
            <a:off x="5313501" y="4428481"/>
            <a:ext cx="939069" cy="41644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7A6AE-FD12-A916-5A43-8F154F9F0735}"/>
              </a:ext>
            </a:extLst>
          </p:cNvPr>
          <p:cNvSpPr txBox="1"/>
          <p:nvPr/>
        </p:nvSpPr>
        <p:spPr>
          <a:xfrm>
            <a:off x="2100760" y="5348556"/>
            <a:ext cx="81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RoundKey</a:t>
            </a:r>
            <a:r>
              <a:rPr lang="en-US" altLang="ko-KR" b="1" dirty="0"/>
              <a:t> </a:t>
            </a:r>
            <a:r>
              <a:rPr lang="ko-KR" altLang="en-US" b="1" dirty="0"/>
              <a:t>말고 다른 것을 사용해서 </a:t>
            </a:r>
            <a:r>
              <a:rPr lang="en-US" altLang="ko-KR" b="1" dirty="0"/>
              <a:t>Constant Matrix</a:t>
            </a:r>
            <a:r>
              <a:rPr lang="ko-KR" altLang="en-US" b="1" dirty="0"/>
              <a:t>를 변화시킬 수는 없을까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360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1372</Words>
  <Application>Microsoft Office PowerPoint</Application>
  <PresentationFormat>와이드스크린</PresentationFormat>
  <Paragraphs>362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AES-128 IDEA Proposal</vt:lpstr>
      <vt:lpstr>AES-128</vt:lpstr>
      <vt:lpstr>키 생성 &amp; AddRoundKey &amp; SubByte</vt:lpstr>
      <vt:lpstr>AddRoundKey &amp; SubByte</vt:lpstr>
      <vt:lpstr>ShiftRow</vt:lpstr>
      <vt:lpstr>MixColumn</vt:lpstr>
      <vt:lpstr>IDEA(1) - MixColumn 변경</vt:lpstr>
      <vt:lpstr>IDEA(1) - MixColumn 변경</vt:lpstr>
      <vt:lpstr>IDEA(1) - MixColumn 변경</vt:lpstr>
      <vt:lpstr>IDEA(1) - MixColumn 변경</vt:lpstr>
      <vt:lpstr>IDEA(1) - MixColumn 변경</vt:lpstr>
      <vt:lpstr>IDEA(1) - MixColumn 변경</vt:lpstr>
      <vt:lpstr>IDEA(1) - MixColumn 변경</vt:lpstr>
      <vt:lpstr>IDEA(1) - MixColumn 변경</vt:lpstr>
      <vt:lpstr>IDEA(1) - MixColumn 변경</vt:lpstr>
      <vt:lpstr>IDEA(2) – 병렬적 수행을 통한 블록 크기 증가</vt:lpstr>
      <vt:lpstr>To-Do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이수학</cp:lastModifiedBy>
  <cp:revision>1327</cp:revision>
  <dcterms:created xsi:type="dcterms:W3CDTF">2023-03-06T16:32:37Z</dcterms:created>
  <dcterms:modified xsi:type="dcterms:W3CDTF">2025-01-20T06:22:32Z</dcterms:modified>
  <cp:version/>
</cp:coreProperties>
</file>