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12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02C62"/>
    <a:srgbClr val="CC99FF"/>
    <a:srgbClr val="2156A4"/>
    <a:srgbClr val="336699"/>
    <a:srgbClr val="0033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23F4C8-A0CE-4262-9D71-1E0996EF7BEF}" v="806" dt="2025-04-24T18:21:3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84" autoAdjust="0"/>
    <p:restoredTop sz="97468" autoAdjust="0"/>
  </p:normalViewPr>
  <p:slideViewPr>
    <p:cSldViewPr snapToGrid="0">
      <p:cViewPr varScale="1">
        <p:scale>
          <a:sx n="109" d="100"/>
          <a:sy n="109" d="100"/>
        </p:scale>
        <p:origin x="95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3" d="100"/>
          <a:sy n="103" d="100"/>
        </p:scale>
        <p:origin x="3648" y="5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939A6-D8A1-4A3E-B1AF-CF6B86DE165A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32124-6EC6-43C3-BD2F-F4850F49A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53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6069A-B2F6-4FA1-AD4D-2A323F30C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9AA13B-A8E5-4FE8-A0C3-D3B2AFC20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6C15F-F3F5-4FD9-905B-15117DA31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D11E-A0F7-4FA6-ACB7-78AA5BA9D62F}" type="datetime1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1A8263-FD44-4E94-B425-7997E926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82FA20-B669-4095-A48B-C38AD003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97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3C79F-5B5B-415E-8024-08261215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4E4B49-C25B-456D-A666-A3AB7DB27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44563-52D8-4510-89D4-6B03708E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0212-C18E-4A1F-93E7-F7CEC1EDC046}" type="datetime1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BE8A6-E611-47E5-A029-CFA1EBF2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3308A-F8BF-490F-A63A-ECA122FA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0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BC554A-B6FF-46DB-ACAB-826BF9D91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BDF5C3-6FAC-47AB-BB19-0321DBAF5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40FDA-BF4D-4F35-BECE-9F365FE6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6BDA-DA22-4CDD-A71E-4F480C069A60}" type="datetime1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C4534-204F-4701-868E-3EDA14DF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512BC-7F13-464E-ADBC-25743F33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00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DBC53-D141-4CA5-B5A2-F3FFB856A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52" y="176443"/>
            <a:ext cx="12021437" cy="687161"/>
          </a:xfrm>
        </p:spPr>
        <p:txBody>
          <a:bodyPr/>
          <a:lstStyle>
            <a:lvl1pPr>
              <a:defRPr b="1">
                <a:solidFill>
                  <a:srgbClr val="002C6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B7B04-A8B7-4F63-8E44-AF4B7DF11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8ECB3-E602-48E8-B4DD-6395774C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4C7B-84A8-4EA4-A24F-E6D033A0AF5B}" type="datetime1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66D8C-21AF-4084-9D7F-D22D3B951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35378-C752-4505-80FB-FEE7F104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4540" y="6356350"/>
            <a:ext cx="2743200" cy="365125"/>
          </a:xfrm>
        </p:spPr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15E7BE2-ECE1-4BDD-B754-E19AA34FEEB8}"/>
              </a:ext>
            </a:extLst>
          </p:cNvPr>
          <p:cNvCxnSpPr>
            <a:cxnSpLocks/>
          </p:cNvCxnSpPr>
          <p:nvPr userDrawn="1"/>
        </p:nvCxnSpPr>
        <p:spPr>
          <a:xfrm>
            <a:off x="35168" y="176443"/>
            <a:ext cx="0" cy="687161"/>
          </a:xfrm>
          <a:prstGeom prst="line">
            <a:avLst/>
          </a:prstGeom>
          <a:ln w="76200">
            <a:solidFill>
              <a:srgbClr val="002C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91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A98FC-457C-4539-A9F9-5E33F436F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16A6F8-E102-4969-BC2D-A82CAFD1C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111405-D260-4CEE-AB0F-2164CC9F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6B30-2073-4305-9D3A-0916E29AB440}" type="datetime1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A5793-DA58-417A-BB19-EB5FB470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10BC3D-30E2-4719-AB75-90B6AC05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9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10D63-A220-4A80-8040-023B45C3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00E88-D9CC-40E2-A228-1DF3046AF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C85741-AD4A-423C-BBF8-BEE9F218D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05DFA8-92FE-436A-AABA-BB7F4D5E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FF7C-6511-4AE1-B612-A30E568F1FCB}" type="datetime1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8C9D4-14AE-42F2-B4D2-8D67F2DF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C7BB9-6B70-4AA3-A457-200DB844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DC8E2-E156-4C1B-A2F5-A8BA9612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FBECB-0E3D-4BC8-9FE2-C3AAA031D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A68962-5696-4C86-8B90-D8C66C87F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EF4313-1D05-4480-A6D5-56E1DB4DA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D04F94-7B0E-43B5-902F-88072858C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CCBDA9-B265-4A3B-8511-7B749734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DD75-5095-4C61-91A4-CF88A65BDFB9}" type="datetime1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CC3DF3-CFF5-4FB2-9D5C-7C408E7C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E32E33-68B4-43E5-8FD5-35CF4071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40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93D4F-BBC4-484E-B69C-ED5B1B6D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A50EB4-34A2-44F9-A98D-4C7F1499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530C-2AA3-4CF7-9FD5-BD5A25DD584B}" type="datetime1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887AA7-BB40-49EF-A7BD-9B42012F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5BCA18-5903-472D-A59F-371D567E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62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3052FA-83BA-4B4E-AF86-D946E318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9933-39D2-48D7-81EE-0FA4E39D937B}" type="datetime1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648522-4FEF-4AEC-BD94-28251C3B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FE2665-8B25-4024-BBEC-CFAC9CD2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1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8BDAE-5BD4-4FF7-B0F3-2914ED8D3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23818-7332-4BC2-B08E-202545FA3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6E1A0-55B8-4C56-8061-3E942BB15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19FB9-7A93-44A4-9048-D8E152B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5F7E-94F8-43AF-BA3C-2C0EFE7FEF59}" type="datetime1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3777AD-299E-42C8-BD4A-C33CBFD2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738496-BED7-46A0-9B6C-3A0ED70B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74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251FE-50B6-429C-A5B6-41CCC4B0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F9112C-74FA-48DA-9F57-A0FE41483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C4692-8176-450C-BFAF-3623A36B2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8D725E-2EA1-46CB-8A4F-9EDF17CC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7615-84C3-4169-9A08-54E8DCDD2913}" type="datetime1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5FC6DA-7A65-4895-8AF7-FC7B67E9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9FC8C7-18E7-449C-AD48-0ABB0EF9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8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C559B7-6256-431E-A890-529AA36F9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519C8B-4FA7-4FB2-8717-1669983D3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1D0ED-6A06-41E6-9D97-FF94C8170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68DCC-8D9B-4B47-BE29-50C716B9994F}" type="datetime1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D21631-28ED-4C23-820E-5CA390255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A2E70-8EAA-4B18-8A7B-601C41DD1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88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2800" y="5004758"/>
            <a:ext cx="5821861" cy="959759"/>
          </a:xfrm>
        </p:spPr>
        <p:txBody>
          <a:bodyPr>
            <a:normAutofit/>
          </a:bodyPr>
          <a:lstStyle/>
          <a:p>
            <a:pPr algn="r"/>
            <a:r>
              <a:rPr lang="en-US" altLang="ko-KR" b="1" dirty="0">
                <a:solidFill>
                  <a:srgbClr val="002C62"/>
                </a:solidFill>
              </a:rPr>
              <a:t>Sunghyun Lee, </a:t>
            </a:r>
            <a:r>
              <a:rPr lang="en-US" altLang="ko-KR" b="1" dirty="0" err="1">
                <a:solidFill>
                  <a:srgbClr val="002C62"/>
                </a:solidFill>
              </a:rPr>
              <a:t>Suhak</a:t>
            </a:r>
            <a:r>
              <a:rPr lang="en-US" altLang="ko-KR" b="1" dirty="0">
                <a:solidFill>
                  <a:srgbClr val="002C62"/>
                </a:solidFill>
              </a:rPr>
              <a:t> Lee</a:t>
            </a:r>
          </a:p>
          <a:p>
            <a:pPr algn="r"/>
            <a:r>
              <a:rPr lang="en-US" altLang="ko-KR" b="1" dirty="0">
                <a:solidFill>
                  <a:srgbClr val="002C62"/>
                </a:solidFill>
              </a:rPr>
              <a:t>Department of Computer Engineering</a:t>
            </a:r>
          </a:p>
          <a:p>
            <a:pPr algn="r"/>
            <a:endParaRPr lang="ko-KR" altLang="en-US" b="1" dirty="0">
              <a:solidFill>
                <a:srgbClr val="002C62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-1" y="2135416"/>
            <a:ext cx="12192000" cy="207999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Picture 381" descr="악세사리">
            <a:extLst>
              <a:ext uri="{FF2B5EF4-FFF2-40B4-BE49-F238E27FC236}">
                <a16:creationId xmlns:a16="http://schemas.microsoft.com/office/drawing/2014/main" id="{6D421F4B-5169-46B4-9249-AB53789FC1C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16200000" flipV="1">
            <a:off x="6022181" y="-1806768"/>
            <a:ext cx="147638" cy="1219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450" y="2242315"/>
            <a:ext cx="10453006" cy="1604508"/>
          </a:xfrm>
        </p:spPr>
        <p:txBody>
          <a:bodyPr>
            <a:norm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RISCV</a:t>
            </a:r>
            <a:endParaRPr lang="ko-KR" altLang="en-US" sz="4400" b="1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11786144" y="5004758"/>
            <a:ext cx="45719" cy="959758"/>
          </a:xfrm>
          <a:prstGeom prst="rect">
            <a:avLst/>
          </a:prstGeom>
          <a:solidFill>
            <a:srgbClr val="002C62"/>
          </a:solidFill>
          <a:ln>
            <a:solidFill>
              <a:srgbClr val="00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8" name="Picture 4" descr="HONGIK UNIVERSITY">
            <a:extLst>
              <a:ext uri="{FF2B5EF4-FFF2-40B4-BE49-F238E27FC236}">
                <a16:creationId xmlns:a16="http://schemas.microsoft.com/office/drawing/2014/main" id="{6B30C8C5-C24D-49AC-8DCD-2AC2166EC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0" y="1773596"/>
            <a:ext cx="3089820" cy="2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6DD967C6-5A84-204B-192A-9720D2E48DAD}"/>
              </a:ext>
            </a:extLst>
          </p:cNvPr>
          <p:cNvSpPr txBox="1">
            <a:spLocks/>
          </p:cNvSpPr>
          <p:nvPr/>
        </p:nvSpPr>
        <p:spPr>
          <a:xfrm>
            <a:off x="9946784" y="1666695"/>
            <a:ext cx="1947672" cy="427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>
                <a:solidFill>
                  <a:srgbClr val="002C62"/>
                </a:solidFill>
              </a:rPr>
              <a:t>2025</a:t>
            </a:r>
            <a:r>
              <a:rPr lang="ko-KR" altLang="en-US" b="1" dirty="0">
                <a:solidFill>
                  <a:srgbClr val="002C62"/>
                </a:solidFill>
              </a:rPr>
              <a:t>년 </a:t>
            </a:r>
            <a:r>
              <a:rPr lang="en-US" altLang="ko-KR" b="1" dirty="0">
                <a:solidFill>
                  <a:srgbClr val="002C62"/>
                </a:solidFill>
              </a:rPr>
              <a:t>7</a:t>
            </a:r>
            <a:r>
              <a:rPr lang="ko-KR" altLang="en-US" b="1" dirty="0">
                <a:solidFill>
                  <a:srgbClr val="002C62"/>
                </a:solidFill>
              </a:rPr>
              <a:t>월 </a:t>
            </a:r>
            <a:r>
              <a:rPr lang="en-US" altLang="ko-KR" b="1" dirty="0">
                <a:solidFill>
                  <a:srgbClr val="002C62"/>
                </a:solidFill>
              </a:rPr>
              <a:t>23</a:t>
            </a:r>
            <a:r>
              <a:rPr lang="ko-KR" altLang="en-US" b="1" dirty="0">
                <a:solidFill>
                  <a:srgbClr val="002C62"/>
                </a:solidFill>
              </a:rPr>
              <a:t>일</a:t>
            </a:r>
            <a:endParaRPr lang="en-US" altLang="ko-KR" b="1" dirty="0">
              <a:solidFill>
                <a:srgbClr val="002C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686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7B031-8749-F77B-32F2-EDB25AC42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To do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0A5EE8-2D9B-76B8-2A12-4F13C9DD2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E60A3E-9AEF-8D92-6869-7F6D95F63A04}"/>
              </a:ext>
            </a:extLst>
          </p:cNvPr>
          <p:cNvSpPr txBox="1"/>
          <p:nvPr/>
        </p:nvSpPr>
        <p:spPr>
          <a:xfrm>
            <a:off x="703385" y="1820008"/>
            <a:ext cx="9908930" cy="871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err="1"/>
              <a:t>mlp</a:t>
            </a:r>
            <a:r>
              <a:rPr lang="en-US" altLang="ko-KR" dirty="0"/>
              <a:t> 2</a:t>
            </a:r>
            <a:r>
              <a:rPr lang="ko-KR" altLang="en-US" dirty="0"/>
              <a:t>층 모델 어떻게 </a:t>
            </a:r>
            <a:r>
              <a:rPr lang="ko-KR" altLang="en-US" dirty="0" err="1"/>
              <a:t>양자화했는지</a:t>
            </a:r>
            <a:r>
              <a:rPr lang="ko-KR" altLang="en-US" dirty="0"/>
              <a:t> 분석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Ibex core </a:t>
            </a:r>
            <a:r>
              <a:rPr lang="ko-KR" altLang="en-US" dirty="0"/>
              <a:t>상에서 </a:t>
            </a:r>
            <a:r>
              <a:rPr lang="en-US" altLang="ko-KR" dirty="0"/>
              <a:t>weight</a:t>
            </a:r>
            <a:r>
              <a:rPr lang="ko-KR" altLang="en-US" dirty="0"/>
              <a:t>와 </a:t>
            </a:r>
            <a:r>
              <a:rPr lang="en-US" altLang="ko-KR" dirty="0"/>
              <a:t>input</a:t>
            </a:r>
            <a:r>
              <a:rPr lang="ko-KR" altLang="en-US" dirty="0"/>
              <a:t>이 어떻게 </a:t>
            </a:r>
            <a:r>
              <a:rPr lang="ko-KR" altLang="en-US" dirty="0" err="1"/>
              <a:t>연산되는지</a:t>
            </a:r>
            <a:r>
              <a:rPr lang="ko-KR" altLang="en-US" dirty="0"/>
              <a:t> 파악</a:t>
            </a:r>
          </a:p>
        </p:txBody>
      </p:sp>
    </p:spTree>
    <p:extLst>
      <p:ext uri="{BB962C8B-B14F-4D97-AF65-F5344CB8AC3E}">
        <p14:creationId xmlns:p14="http://schemas.microsoft.com/office/powerpoint/2010/main" val="2429396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E2F45-F4F3-C5E6-8D20-E411A4396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MPQ code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546CE2-A1E5-AA3B-A042-C38ABA383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14C680-6D06-639D-1A5A-6C2469AA5804}"/>
              </a:ext>
            </a:extLst>
          </p:cNvPr>
          <p:cNvSpPr txBox="1"/>
          <p:nvPr/>
        </p:nvSpPr>
        <p:spPr>
          <a:xfrm>
            <a:off x="419878" y="2090534"/>
            <a:ext cx="1539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</a:t>
            </a:r>
            <a:r>
              <a:rPr lang="ko-KR" altLang="en-US" dirty="0"/>
              <a:t>모델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C29E82-7632-33BD-FC33-4300C22E43D2}"/>
              </a:ext>
            </a:extLst>
          </p:cNvPr>
          <p:cNvSpPr txBox="1"/>
          <p:nvPr/>
        </p:nvSpPr>
        <p:spPr>
          <a:xfrm>
            <a:off x="2930590" y="2108718"/>
            <a:ext cx="100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양자화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4A7329-A73C-A9E4-4F4E-8067502E755E}"/>
              </a:ext>
            </a:extLst>
          </p:cNvPr>
          <p:cNvSpPr txBox="1"/>
          <p:nvPr/>
        </p:nvSpPr>
        <p:spPr>
          <a:xfrm>
            <a:off x="4904792" y="2108714"/>
            <a:ext cx="1713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정수 파라미터 추출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A1C28A-4A38-0A35-D3B7-96BDF4B953C2}"/>
              </a:ext>
            </a:extLst>
          </p:cNvPr>
          <p:cNvSpPr txBox="1"/>
          <p:nvPr/>
        </p:nvSpPr>
        <p:spPr>
          <a:xfrm>
            <a:off x="7539135" y="2108715"/>
            <a:ext cx="1212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헤더 파일 생성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0957F-BE7E-6CBA-D904-2607DF146C83}"/>
              </a:ext>
            </a:extLst>
          </p:cNvPr>
          <p:cNvSpPr txBox="1"/>
          <p:nvPr/>
        </p:nvSpPr>
        <p:spPr>
          <a:xfrm>
            <a:off x="9672735" y="2108716"/>
            <a:ext cx="1212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 </a:t>
            </a:r>
            <a:r>
              <a:rPr lang="ko-KR" altLang="en-US" dirty="0"/>
              <a:t>코드 생성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12EAA99-F8A9-D2F9-6085-CFECCBF34070}"/>
              </a:ext>
            </a:extLst>
          </p:cNvPr>
          <p:cNvCxnSpPr/>
          <p:nvPr/>
        </p:nvCxnSpPr>
        <p:spPr>
          <a:xfrm>
            <a:off x="2146041" y="2293384"/>
            <a:ext cx="475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353910C-A539-BD03-4DD5-339A278E0E2F}"/>
              </a:ext>
            </a:extLst>
          </p:cNvPr>
          <p:cNvCxnSpPr/>
          <p:nvPr/>
        </p:nvCxnSpPr>
        <p:spPr>
          <a:xfrm>
            <a:off x="4192556" y="2285694"/>
            <a:ext cx="475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34B14F3-BDAB-2731-2A6B-92B241947058}"/>
              </a:ext>
            </a:extLst>
          </p:cNvPr>
          <p:cNvCxnSpPr/>
          <p:nvPr/>
        </p:nvCxnSpPr>
        <p:spPr>
          <a:xfrm>
            <a:off x="6851779" y="2275200"/>
            <a:ext cx="475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77E3E0C-0E7A-BFBA-0DCB-98EFEAD11A61}"/>
              </a:ext>
            </a:extLst>
          </p:cNvPr>
          <p:cNvCxnSpPr/>
          <p:nvPr/>
        </p:nvCxnSpPr>
        <p:spPr>
          <a:xfrm>
            <a:off x="8951168" y="2293384"/>
            <a:ext cx="4758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5D9FDBC-8A08-D3AF-96D3-4313660BE4A6}"/>
              </a:ext>
            </a:extLst>
          </p:cNvPr>
          <p:cNvSpPr txBox="1"/>
          <p:nvPr/>
        </p:nvSpPr>
        <p:spPr>
          <a:xfrm>
            <a:off x="419878" y="2901331"/>
            <a:ext cx="2359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ex) lenet5 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elderly_fall</a:t>
            </a:r>
            <a:r>
              <a:rPr lang="en-US" altLang="ko-KR" dirty="0"/>
              <a:t>                                              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8F16AE-0A1E-B4A3-2089-28A4421F7AAA}"/>
              </a:ext>
            </a:extLst>
          </p:cNvPr>
          <p:cNvSpPr txBox="1"/>
          <p:nvPr/>
        </p:nvSpPr>
        <p:spPr>
          <a:xfrm>
            <a:off x="4874983" y="2901332"/>
            <a:ext cx="21882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ex) weight</a:t>
            </a:r>
          </a:p>
          <a:p>
            <a:r>
              <a:rPr lang="en-US" altLang="ko-KR" dirty="0"/>
              <a:t>       input</a:t>
            </a:r>
          </a:p>
          <a:p>
            <a:r>
              <a:rPr lang="en-US" altLang="ko-KR" dirty="0"/>
              <a:t>       bias</a:t>
            </a:r>
          </a:p>
          <a:p>
            <a:r>
              <a:rPr lang="en-US" altLang="ko-KR" dirty="0"/>
              <a:t>       scale factor</a:t>
            </a:r>
          </a:p>
          <a:p>
            <a:r>
              <a:rPr lang="en-US" altLang="ko-KR" dirty="0"/>
              <a:t>       </a:t>
            </a:r>
          </a:p>
          <a:p>
            <a:r>
              <a:rPr lang="en-US" altLang="ko-KR" dirty="0"/>
              <a:t>       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43D9C2-9716-5B5B-4CDC-0F5AB6846B6C}"/>
              </a:ext>
            </a:extLst>
          </p:cNvPr>
          <p:cNvSpPr txBox="1"/>
          <p:nvPr/>
        </p:nvSpPr>
        <p:spPr>
          <a:xfrm>
            <a:off x="2778967" y="2901330"/>
            <a:ext cx="1306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ex) PTQ</a:t>
            </a:r>
          </a:p>
          <a:p>
            <a:r>
              <a:rPr lang="en-US" altLang="ko-KR" dirty="0"/>
              <a:t>      QAT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A65724-C587-EF4A-F5E3-D6823CA52D98}"/>
              </a:ext>
            </a:extLst>
          </p:cNvPr>
          <p:cNvSpPr txBox="1"/>
          <p:nvPr/>
        </p:nvSpPr>
        <p:spPr>
          <a:xfrm>
            <a:off x="7240555" y="2901330"/>
            <a:ext cx="2640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ex) </a:t>
            </a:r>
            <a:r>
              <a:rPr lang="en-US" altLang="ko-KR" dirty="0" err="1"/>
              <a:t>mlp_weights.h</a:t>
            </a:r>
            <a:endParaRPr lang="en-US" altLang="ko-KR" dirty="0"/>
          </a:p>
          <a:p>
            <a:r>
              <a:rPr lang="en-US" altLang="ko-KR" dirty="0"/>
              <a:t>      </a:t>
            </a:r>
            <a:r>
              <a:rPr lang="en-US" altLang="ko-KR" dirty="0" err="1"/>
              <a:t>ibex_mlp_params.h</a:t>
            </a:r>
            <a:endParaRPr lang="en-US" altLang="ko-KR" dirty="0"/>
          </a:p>
          <a:p>
            <a:r>
              <a:rPr lang="en-US" altLang="ko-KR" dirty="0"/>
              <a:t>      </a:t>
            </a:r>
            <a:r>
              <a:rPr lang="en-US" altLang="ko-KR" dirty="0" err="1"/>
              <a:t>ibex_inputs.h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8419B5-849F-01B9-52AE-57AEE5890A5A}"/>
              </a:ext>
            </a:extLst>
          </p:cNvPr>
          <p:cNvSpPr txBox="1"/>
          <p:nvPr/>
        </p:nvSpPr>
        <p:spPr>
          <a:xfrm>
            <a:off x="9806472" y="2901330"/>
            <a:ext cx="2183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ex) </a:t>
            </a:r>
            <a:r>
              <a:rPr lang="en-US" altLang="ko-KR" dirty="0" err="1"/>
              <a:t>elderly_fall.c</a:t>
            </a:r>
            <a:endParaRPr lang="en-US" altLang="ko-KR" dirty="0"/>
          </a:p>
          <a:p>
            <a:r>
              <a:rPr lang="en-US" altLang="ko-KR" dirty="0"/>
              <a:t>      lenet5_mnist.c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9087851-3998-DAF8-A993-4FEDE87D4FF9}"/>
              </a:ext>
            </a:extLst>
          </p:cNvPr>
          <p:cNvSpPr/>
          <p:nvPr/>
        </p:nvSpPr>
        <p:spPr>
          <a:xfrm>
            <a:off x="4904792" y="1735494"/>
            <a:ext cx="5980922" cy="12316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891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B59DA2-9EC1-407F-16F0-EC1B42CAE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elderly_fall</a:t>
            </a:r>
            <a:r>
              <a:rPr lang="en-US" altLang="ko-KR" dirty="0"/>
              <a:t> model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11D12B-E1D9-EBEA-5BB3-8CD123C14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F863D5-8654-736C-3558-148FB62EE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7378" y="1428750"/>
            <a:ext cx="4610100" cy="4000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648F0F-8489-CFA8-13DD-BA0EA8599778}"/>
              </a:ext>
            </a:extLst>
          </p:cNvPr>
          <p:cNvSpPr txBox="1"/>
          <p:nvPr/>
        </p:nvSpPr>
        <p:spPr>
          <a:xfrm>
            <a:off x="908180" y="1428750"/>
            <a:ext cx="5187820" cy="2118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노인의 낙상 위험을 예측하는 이진 분류 문제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낙상 위험이 있는 노인</a:t>
            </a:r>
            <a:r>
              <a:rPr lang="en-US" altLang="ko-KR" dirty="0"/>
              <a:t>(1)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낙상 위험이 없는 노인</a:t>
            </a:r>
            <a:r>
              <a:rPr lang="en-US" altLang="ko-KR" dirty="0"/>
              <a:t>(0)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입력층</a:t>
            </a:r>
            <a:r>
              <a:rPr lang="en-US" altLang="ko-KR" dirty="0"/>
              <a:t>: 117, </a:t>
            </a:r>
            <a:r>
              <a:rPr lang="ko-KR" altLang="en-US" dirty="0" err="1"/>
              <a:t>은닉층</a:t>
            </a:r>
            <a:r>
              <a:rPr lang="en-US" altLang="ko-KR" dirty="0"/>
              <a:t>:20, </a:t>
            </a:r>
            <a:r>
              <a:rPr lang="ko-KR" altLang="en-US" dirty="0" err="1"/>
              <a:t>출력층</a:t>
            </a:r>
            <a:r>
              <a:rPr lang="en-US" altLang="ko-KR" dirty="0"/>
              <a:t>: 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모든 레이어가 </a:t>
            </a:r>
            <a:r>
              <a:rPr lang="en-US" altLang="ko-KR" dirty="0"/>
              <a:t>2 </a:t>
            </a:r>
            <a:r>
              <a:rPr lang="ko-KR" altLang="en-US" dirty="0"/>
              <a:t>비트 양자화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2229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B9B40B-3E75-FE00-CBDB-473B98AC0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정수 파라미터 추출 </a:t>
            </a:r>
            <a:r>
              <a:rPr lang="en-US" altLang="ko-KR" dirty="0"/>
              <a:t>&amp; </a:t>
            </a:r>
            <a:r>
              <a:rPr lang="ko-KR" altLang="en-US" dirty="0"/>
              <a:t>헤더 파일 생성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C1BAFE-6D60-28A1-3A99-26FE303B4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5C18A14-35EB-4CA1-7E5D-7F0B5BA9B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289" y="1334278"/>
            <a:ext cx="4937604" cy="34709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A6CB29-367C-7400-4FA3-652270BBFC01}"/>
              </a:ext>
            </a:extLst>
          </p:cNvPr>
          <p:cNvSpPr txBox="1"/>
          <p:nvPr/>
        </p:nvSpPr>
        <p:spPr>
          <a:xfrm>
            <a:off x="298580" y="1334278"/>
            <a:ext cx="589694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original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Int</a:t>
            </a:r>
            <a:r>
              <a:rPr lang="ko-KR" altLang="en-US" dirty="0"/>
              <a:t>형으로 양자화된 </a:t>
            </a:r>
            <a:r>
              <a:rPr lang="en-US" altLang="ko-KR" dirty="0"/>
              <a:t>weight, input </a:t>
            </a:r>
            <a:r>
              <a:rPr lang="ko-KR" altLang="en-US" dirty="0"/>
              <a:t>등을 헤더 파일로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이번 모델을 </a:t>
            </a:r>
            <a:r>
              <a:rPr lang="en-US" altLang="ko-KR" dirty="0"/>
              <a:t>weight</a:t>
            </a:r>
            <a:r>
              <a:rPr lang="ko-KR" altLang="en-US" dirty="0"/>
              <a:t>를 </a:t>
            </a:r>
            <a:r>
              <a:rPr lang="en-US" altLang="ko-KR" dirty="0"/>
              <a:t>2bit </a:t>
            </a:r>
            <a:r>
              <a:rPr lang="ko-KR" altLang="en-US" dirty="0"/>
              <a:t>양자화</a:t>
            </a:r>
            <a:r>
              <a:rPr lang="en-US" altLang="ko-KR" dirty="0"/>
              <a:t>, input</a:t>
            </a:r>
            <a:r>
              <a:rPr lang="ko-KR" altLang="en-US" dirty="0"/>
              <a:t>을 </a:t>
            </a:r>
            <a:r>
              <a:rPr lang="en-US" altLang="ko-KR" dirty="0"/>
              <a:t>8bit</a:t>
            </a:r>
            <a:r>
              <a:rPr lang="ko-KR" altLang="en-US" dirty="0"/>
              <a:t>으로 양자화 진행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optimized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양자화된 신경망 매개변수들을 </a:t>
            </a:r>
            <a:r>
              <a:rPr lang="en-US" altLang="ko-KR" dirty="0"/>
              <a:t>RISC-V </a:t>
            </a:r>
            <a:r>
              <a:rPr lang="ko-KR" altLang="en-US" dirty="0"/>
              <a:t>하드웨어의 </a:t>
            </a:r>
            <a:r>
              <a:rPr lang="en-US" altLang="ko-KR" dirty="0"/>
              <a:t>SIMD</a:t>
            </a:r>
            <a:r>
              <a:rPr lang="ko-KR" altLang="en-US" dirty="0"/>
              <a:t>에 맞게 처리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매개변수들의 크기를 </a:t>
            </a:r>
            <a:r>
              <a:rPr lang="en-US" altLang="ko-KR" dirty="0"/>
              <a:t>4</a:t>
            </a:r>
            <a:r>
              <a:rPr lang="ko-KR" altLang="en-US" dirty="0"/>
              <a:t>의 배수 크기로 맞춤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매개변수들을 </a:t>
            </a:r>
            <a:r>
              <a:rPr lang="en-US" altLang="ko-KR" dirty="0"/>
              <a:t>4</a:t>
            </a:r>
            <a:r>
              <a:rPr lang="ko-KR" altLang="en-US" dirty="0"/>
              <a:t>의 배수씩</a:t>
            </a:r>
            <a:r>
              <a:rPr lang="en-US" altLang="ko-KR" dirty="0"/>
              <a:t>(4</a:t>
            </a:r>
            <a:r>
              <a:rPr lang="ko-KR" altLang="en-US" dirty="0"/>
              <a:t>개</a:t>
            </a:r>
            <a:r>
              <a:rPr lang="en-US" altLang="ko-KR" dirty="0"/>
              <a:t>,8</a:t>
            </a:r>
            <a:r>
              <a:rPr lang="ko-KR" altLang="en-US" dirty="0"/>
              <a:t>개</a:t>
            </a:r>
            <a:r>
              <a:rPr lang="en-US" altLang="ko-KR" dirty="0"/>
              <a:t>,16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r>
              <a:rPr lang="ko-KR" altLang="en-US" dirty="0"/>
              <a:t> 묶어서 압축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4227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42E93-628F-D196-A6A6-D236545AD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original</a:t>
            </a:r>
            <a:r>
              <a:rPr lang="ko-KR" altLang="en-US" dirty="0"/>
              <a:t>를</a:t>
            </a:r>
            <a:r>
              <a:rPr lang="en-US" altLang="ko-KR" dirty="0"/>
              <a:t> optimized</a:t>
            </a:r>
            <a:r>
              <a:rPr lang="ko-KR" altLang="en-US" dirty="0"/>
              <a:t>으로 변환하는 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8BEAB2-C9A9-21C7-A92E-3336CB8E4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4B7A1A-3C4E-15DC-EC18-9E502DDF97FA}"/>
              </a:ext>
            </a:extLst>
          </p:cNvPr>
          <p:cNvSpPr txBox="1"/>
          <p:nvPr/>
        </p:nvSpPr>
        <p:spPr>
          <a:xfrm>
            <a:off x="541176" y="1129004"/>
            <a:ext cx="50851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static const int W1[20][117]= {</a:t>
            </a:r>
          </a:p>
          <a:p>
            <a:r>
              <a:rPr lang="en-US" altLang="ko-KR" dirty="0"/>
              <a:t>{ -1  0  1  -1</a:t>
            </a:r>
            <a:r>
              <a:rPr lang="ko-KR" altLang="en-US" dirty="0"/>
              <a:t>  </a:t>
            </a:r>
            <a:r>
              <a:rPr lang="en-US" altLang="ko-KR" dirty="0"/>
              <a:t>-1  1  -1  0  0  0  -1  -1  …. },</a:t>
            </a:r>
          </a:p>
          <a:p>
            <a:r>
              <a:rPr lang="en-US" altLang="ko-KR" dirty="0"/>
              <a:t>{  0 -1  1   0   0  0   1   0  0  1  -1  -1  …. },</a:t>
            </a:r>
          </a:p>
          <a:p>
            <a:r>
              <a:rPr lang="en-US" altLang="ko-KR" dirty="0"/>
              <a:t>{ -1 -1 -1   0   0  0  -1  1  0   0   0   0  …. },</a:t>
            </a:r>
          </a:p>
          <a:p>
            <a:r>
              <a:rPr lang="en-US" altLang="ko-KR" dirty="0"/>
              <a:t>{ 1  -1 -1  -1   1  1  -1  0  0   0  -1  -1  …..},</a:t>
            </a:r>
          </a:p>
          <a:p>
            <a:r>
              <a:rPr lang="en-US" altLang="ko-KR" dirty="0"/>
              <a:t> …. 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6FDD96-F2E4-8B4B-0EBC-999378B85255}"/>
              </a:ext>
            </a:extLst>
          </p:cNvPr>
          <p:cNvSpPr txBox="1"/>
          <p:nvPr/>
        </p:nvSpPr>
        <p:spPr>
          <a:xfrm>
            <a:off x="6002694" y="1129004"/>
            <a:ext cx="5361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static const int input[1][117] = {</a:t>
            </a:r>
          </a:p>
          <a:p>
            <a:r>
              <a:rPr lang="en-US" altLang="ko-KR" dirty="0"/>
              <a:t>{ 108 101 203 58 39 47 58 128 … } }</a:t>
            </a:r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C24F1-6AB5-F9DF-099A-79CBCCF8056E}"/>
              </a:ext>
            </a:extLst>
          </p:cNvPr>
          <p:cNvSpPr txBox="1"/>
          <p:nvPr/>
        </p:nvSpPr>
        <p:spPr>
          <a:xfrm>
            <a:off x="541175" y="863604"/>
            <a:ext cx="3704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mlp_weights.h</a:t>
            </a:r>
            <a:r>
              <a:rPr lang="en-US" altLang="ko-KR" sz="1600" dirty="0"/>
              <a:t> -&gt; original</a:t>
            </a:r>
            <a:r>
              <a:rPr lang="ko-KR" altLang="en-US" sz="1600" dirty="0"/>
              <a:t> 폴더에서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E9C3E5-A431-F619-5087-7CE35F4F50E8}"/>
              </a:ext>
            </a:extLst>
          </p:cNvPr>
          <p:cNvSpPr txBox="1"/>
          <p:nvPr/>
        </p:nvSpPr>
        <p:spPr>
          <a:xfrm>
            <a:off x="5996982" y="863604"/>
            <a:ext cx="3632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Ibex_inputs.h</a:t>
            </a:r>
            <a:r>
              <a:rPr lang="en-US" altLang="ko-KR" sz="1600" dirty="0"/>
              <a:t> -&gt; original</a:t>
            </a:r>
            <a:r>
              <a:rPr lang="ko-KR" altLang="en-US" sz="1600" dirty="0"/>
              <a:t> 폴더에서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3BE16A-6CC0-2C3F-EDD1-C6927EBBB98D}"/>
              </a:ext>
            </a:extLst>
          </p:cNvPr>
          <p:cNvSpPr txBox="1"/>
          <p:nvPr/>
        </p:nvSpPr>
        <p:spPr>
          <a:xfrm>
            <a:off x="681135" y="3657600"/>
            <a:ext cx="8948057" cy="2810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weight </a:t>
            </a:r>
            <a:r>
              <a:rPr lang="ko-KR" altLang="en-US" dirty="0"/>
              <a:t>크기를 </a:t>
            </a:r>
            <a:r>
              <a:rPr lang="en-US" altLang="ko-KR" dirty="0"/>
              <a:t>4</a:t>
            </a:r>
            <a:r>
              <a:rPr lang="ko-KR" altLang="en-US" dirty="0"/>
              <a:t>배수 크기로 맞춤 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W1[20][117] -&gt; W1[20][120]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weight</a:t>
            </a:r>
            <a:r>
              <a:rPr lang="ko-KR" altLang="en-US" dirty="0"/>
              <a:t>가 </a:t>
            </a:r>
            <a:r>
              <a:rPr lang="en-US" altLang="ko-KR" dirty="0"/>
              <a:t>2</a:t>
            </a:r>
            <a:r>
              <a:rPr lang="ko-KR" altLang="en-US" dirty="0"/>
              <a:t>비트로 양자화되어 있기 때문에 </a:t>
            </a:r>
            <a:r>
              <a:rPr lang="en-US" altLang="ko-KR" dirty="0"/>
              <a:t>16</a:t>
            </a:r>
            <a:r>
              <a:rPr lang="ko-KR" altLang="en-US" dirty="0"/>
              <a:t>개씩 묶어서 </a:t>
            </a:r>
            <a:r>
              <a:rPr lang="en-US" altLang="ko-KR" dirty="0"/>
              <a:t>32</a:t>
            </a:r>
            <a:r>
              <a:rPr lang="ko-KR" altLang="en-US" dirty="0"/>
              <a:t>비트 하나로 압축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input</a:t>
            </a:r>
            <a:r>
              <a:rPr lang="ko-KR" altLang="en-US" dirty="0"/>
              <a:t> 마찬가지로 </a:t>
            </a:r>
            <a:r>
              <a:rPr lang="en-US" altLang="ko-KR" dirty="0"/>
              <a:t>4</a:t>
            </a:r>
            <a:r>
              <a:rPr lang="ko-KR" altLang="en-US" dirty="0"/>
              <a:t>배수 크기로 맞춤 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input[1][117] -&gt; input[1][120]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input</a:t>
            </a:r>
            <a:r>
              <a:rPr lang="ko-KR" altLang="en-US" dirty="0"/>
              <a:t>가 </a:t>
            </a:r>
            <a:r>
              <a:rPr lang="en-US" altLang="ko-KR" dirty="0"/>
              <a:t>8</a:t>
            </a:r>
            <a:r>
              <a:rPr lang="ko-KR" altLang="en-US" dirty="0"/>
              <a:t>비트로 양자화되어 있기 때문에 </a:t>
            </a:r>
            <a:r>
              <a:rPr lang="en-US" altLang="ko-KR" dirty="0"/>
              <a:t>4</a:t>
            </a:r>
            <a:r>
              <a:rPr lang="ko-KR" altLang="en-US" dirty="0"/>
              <a:t>개씩 묶어서 </a:t>
            </a:r>
            <a:r>
              <a:rPr lang="en-US" altLang="ko-KR" dirty="0"/>
              <a:t>32</a:t>
            </a:r>
            <a:r>
              <a:rPr lang="ko-KR" altLang="en-US" dirty="0"/>
              <a:t>비트 하나로 압축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D3D0D43-C40F-E0BE-7717-18FF6DAE8634}"/>
              </a:ext>
            </a:extLst>
          </p:cNvPr>
          <p:cNvSpPr/>
          <p:nvPr/>
        </p:nvSpPr>
        <p:spPr>
          <a:xfrm>
            <a:off x="755780" y="1467557"/>
            <a:ext cx="1119674" cy="11383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4EF379F-4B0C-2F8D-D1CD-6C51E9EA1AB7}"/>
              </a:ext>
            </a:extLst>
          </p:cNvPr>
          <p:cNvCxnSpPr/>
          <p:nvPr/>
        </p:nvCxnSpPr>
        <p:spPr>
          <a:xfrm>
            <a:off x="1707502" y="2605892"/>
            <a:ext cx="382555" cy="370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2A66596-81DC-92AC-BA80-6775F0EC3516}"/>
              </a:ext>
            </a:extLst>
          </p:cNvPr>
          <p:cNvSpPr txBox="1"/>
          <p:nvPr/>
        </p:nvSpPr>
        <p:spPr>
          <a:xfrm>
            <a:off x="2090057" y="2947232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16</a:t>
            </a:r>
            <a:r>
              <a:rPr lang="ko-KR" altLang="en-US" dirty="0"/>
              <a:t>개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F89A24A-84C9-1274-67C2-6EB5B544209C}"/>
              </a:ext>
            </a:extLst>
          </p:cNvPr>
          <p:cNvSpPr/>
          <p:nvPr/>
        </p:nvSpPr>
        <p:spPr>
          <a:xfrm>
            <a:off x="6209262" y="1460575"/>
            <a:ext cx="1628452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665D175-781E-8E53-20AC-FAF2F2609BF8}"/>
              </a:ext>
            </a:extLst>
          </p:cNvPr>
          <p:cNvCxnSpPr>
            <a:cxnSpLocks/>
          </p:cNvCxnSpPr>
          <p:nvPr/>
        </p:nvCxnSpPr>
        <p:spPr>
          <a:xfrm>
            <a:off x="7753739" y="1799129"/>
            <a:ext cx="386174" cy="47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DD28148-00FB-7F59-0C5E-ED7A05AD66FB}"/>
              </a:ext>
            </a:extLst>
          </p:cNvPr>
          <p:cNvSpPr txBox="1"/>
          <p:nvPr/>
        </p:nvSpPr>
        <p:spPr>
          <a:xfrm>
            <a:off x="8139913" y="2291638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/>
              <a:t>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82C939-936A-0736-E635-475CEFEC4407}"/>
              </a:ext>
            </a:extLst>
          </p:cNvPr>
          <p:cNvSpPr txBox="1"/>
          <p:nvPr/>
        </p:nvSpPr>
        <p:spPr>
          <a:xfrm>
            <a:off x="755780" y="3314757"/>
            <a:ext cx="9022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orignal</a:t>
            </a:r>
            <a:r>
              <a:rPr lang="ko-KR" altLang="en-US" dirty="0"/>
              <a:t>를 </a:t>
            </a:r>
            <a:r>
              <a:rPr lang="en-US" altLang="ko-KR" dirty="0"/>
              <a:t>RISC-V </a:t>
            </a:r>
            <a:r>
              <a:rPr lang="ko-KR" altLang="en-US" dirty="0"/>
              <a:t>하드웨어의 </a:t>
            </a:r>
            <a:r>
              <a:rPr lang="en-US" altLang="ko-KR" dirty="0"/>
              <a:t>SIMD</a:t>
            </a:r>
            <a:r>
              <a:rPr lang="ko-KR" altLang="en-US" dirty="0"/>
              <a:t>에 맞게 처리 </a:t>
            </a:r>
            <a:r>
              <a:rPr lang="en-US" altLang="ko-KR" dirty="0"/>
              <a:t>=&gt; optimized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2328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E735F-423F-6FA8-7556-77B3EB5BB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original</a:t>
            </a:r>
            <a:r>
              <a:rPr lang="ko-KR" altLang="en-US" dirty="0"/>
              <a:t>를</a:t>
            </a:r>
            <a:r>
              <a:rPr lang="en-US" altLang="ko-KR" dirty="0"/>
              <a:t> optimized</a:t>
            </a:r>
            <a:r>
              <a:rPr lang="ko-KR" altLang="en-US" dirty="0"/>
              <a:t>으로 변환하는 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2A4BB0-21B8-92A4-0209-3A71DCE89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F29285-1EBD-A97C-D2CF-EBC9E9CB1602}"/>
              </a:ext>
            </a:extLst>
          </p:cNvPr>
          <p:cNvSpPr txBox="1"/>
          <p:nvPr/>
        </p:nvSpPr>
        <p:spPr>
          <a:xfrm>
            <a:off x="429208" y="1054359"/>
            <a:ext cx="28738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W1[0][0:4] = {-1  0  1  -1 } </a:t>
            </a:r>
          </a:p>
          <a:p>
            <a:r>
              <a:rPr lang="en-US" altLang="ko-KR" dirty="0"/>
              <a:t>W1[1][0:4] = { 0 -1  1   0 }</a:t>
            </a:r>
          </a:p>
          <a:p>
            <a:r>
              <a:rPr lang="en-US" altLang="ko-KR" dirty="0"/>
              <a:t>W1[2][0:4] = {-1 -1 -1   0 } </a:t>
            </a:r>
          </a:p>
          <a:p>
            <a:r>
              <a:rPr lang="en-US" altLang="ko-KR" dirty="0"/>
              <a:t>W1[3][0:4] = {1  -1 -1  -1 }</a:t>
            </a:r>
            <a:endParaRPr lang="ko-KR" altLang="en-US" dirty="0"/>
          </a:p>
          <a:p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E9974CF-0A72-F2CD-A144-5D2213239086}"/>
              </a:ext>
            </a:extLst>
          </p:cNvPr>
          <p:cNvCxnSpPr/>
          <p:nvPr/>
        </p:nvCxnSpPr>
        <p:spPr>
          <a:xfrm>
            <a:off x="3303038" y="1660850"/>
            <a:ext cx="811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17E34F1-320D-E4D3-4171-17639130A4CC}"/>
              </a:ext>
            </a:extLst>
          </p:cNvPr>
          <p:cNvSpPr txBox="1"/>
          <p:nvPr/>
        </p:nvSpPr>
        <p:spPr>
          <a:xfrm>
            <a:off x="4114801" y="1054358"/>
            <a:ext cx="76479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열 우선순으로 평탄화 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W1[0][0]  W1[1][0]  W1[2][0]  W1[3][0]  W1[1][0]  W1[1][1]  W1[2][1] ….</a:t>
            </a:r>
          </a:p>
          <a:p>
            <a:r>
              <a:rPr lang="en-US" altLang="ko-KR" dirty="0"/>
              <a:t>{    -1             0             -1             1              0             -1            -1     …. }          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0D9AD5B-519E-DCDD-A384-BE7A6ACD4201}"/>
              </a:ext>
            </a:extLst>
          </p:cNvPr>
          <p:cNvSpPr/>
          <p:nvPr/>
        </p:nvSpPr>
        <p:spPr>
          <a:xfrm>
            <a:off x="1828800" y="1035699"/>
            <a:ext cx="317241" cy="125030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232D26-9692-9E0B-0EBC-B2D48BFC54A0}"/>
              </a:ext>
            </a:extLst>
          </p:cNvPr>
          <p:cNvSpPr txBox="1"/>
          <p:nvPr/>
        </p:nvSpPr>
        <p:spPr>
          <a:xfrm>
            <a:off x="429208" y="2743200"/>
            <a:ext cx="106928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def </a:t>
            </a:r>
            <a:r>
              <a:rPr lang="en-US" altLang="ko-KR" dirty="0" err="1"/>
              <a:t>combine_values</a:t>
            </a:r>
            <a:r>
              <a:rPr lang="en-US" altLang="ko-KR" dirty="0"/>
              <a:t>(</a:t>
            </a:r>
            <a:r>
              <a:rPr lang="en-US" altLang="ko-KR" dirty="0" err="1"/>
              <a:t>vec</a:t>
            </a:r>
            <a:r>
              <a:rPr lang="en-US" altLang="ko-KR" dirty="0"/>
              <a:t>):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combined_value</a:t>
            </a:r>
            <a:r>
              <a:rPr lang="en-US" altLang="ko-KR" dirty="0"/>
              <a:t>= 0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div_s</a:t>
            </a:r>
            <a:r>
              <a:rPr lang="en-US" altLang="ko-KR" dirty="0"/>
              <a:t> =2      # 32</a:t>
            </a:r>
            <a:r>
              <a:rPr lang="ko-KR" altLang="en-US" dirty="0"/>
              <a:t>비트를 </a:t>
            </a:r>
            <a:r>
              <a:rPr lang="en-US" altLang="ko-KR" dirty="0"/>
              <a:t>16</a:t>
            </a:r>
            <a:r>
              <a:rPr lang="ko-KR" altLang="en-US" dirty="0"/>
              <a:t>개씩 나눠서 </a:t>
            </a:r>
            <a:r>
              <a:rPr lang="en-US" altLang="ko-KR" dirty="0"/>
              <a:t>2</a:t>
            </a:r>
            <a:r>
              <a:rPr lang="ko-KR" altLang="en-US" dirty="0"/>
              <a:t>비트</a:t>
            </a:r>
            <a:endParaRPr lang="en-US" altLang="ko-KR" dirty="0"/>
          </a:p>
          <a:p>
            <a:r>
              <a:rPr lang="en-US" altLang="ko-KR" dirty="0"/>
              <a:t>      </a:t>
            </a:r>
            <a:r>
              <a:rPr lang="en-US" altLang="ko-KR" dirty="0" err="1"/>
              <a:t>keep_lsb</a:t>
            </a:r>
            <a:r>
              <a:rPr lang="en-US" altLang="ko-KR" dirty="0"/>
              <a:t>=3</a:t>
            </a:r>
            <a:r>
              <a:rPr lang="ko-KR" altLang="en-US" dirty="0"/>
              <a:t> </a:t>
            </a:r>
            <a:r>
              <a:rPr lang="en-US" altLang="ko-KR" dirty="0"/>
              <a:t>#</a:t>
            </a:r>
            <a:r>
              <a:rPr lang="ko-KR" altLang="en-US" dirty="0"/>
              <a:t> </a:t>
            </a:r>
            <a:r>
              <a:rPr lang="en-US" altLang="ko-KR" dirty="0"/>
              <a:t>(1&lt;&lt;2)</a:t>
            </a:r>
            <a:r>
              <a:rPr lang="ko-KR" altLang="en-US" dirty="0"/>
              <a:t> </a:t>
            </a:r>
            <a:r>
              <a:rPr lang="en-US" altLang="ko-KR" dirty="0"/>
              <a:t>– 1 =3</a:t>
            </a:r>
          </a:p>
          <a:p>
            <a:r>
              <a:rPr lang="en-US" altLang="ko-KR" dirty="0"/>
              <a:t>      for value in </a:t>
            </a:r>
            <a:r>
              <a:rPr lang="en-US" altLang="ko-KR" dirty="0" err="1"/>
              <a:t>vec</a:t>
            </a:r>
            <a:r>
              <a:rPr lang="en-US" altLang="ko-KR" dirty="0"/>
              <a:t> :</a:t>
            </a:r>
          </a:p>
          <a:p>
            <a:r>
              <a:rPr lang="en-US" altLang="ko-KR" dirty="0"/>
              <a:t>           </a:t>
            </a:r>
            <a:r>
              <a:rPr lang="en-US" altLang="ko-KR" dirty="0" err="1"/>
              <a:t>combined_value</a:t>
            </a:r>
            <a:r>
              <a:rPr lang="en-US" altLang="ko-KR" dirty="0"/>
              <a:t>= (</a:t>
            </a:r>
            <a:r>
              <a:rPr lang="en-US" altLang="ko-KR" dirty="0" err="1"/>
              <a:t>combined_value</a:t>
            </a:r>
            <a:r>
              <a:rPr lang="en-US" altLang="ko-KR" dirty="0"/>
              <a:t> &lt;&lt; </a:t>
            </a:r>
            <a:r>
              <a:rPr lang="en-US" altLang="ko-KR" dirty="0" err="1"/>
              <a:t>div_s</a:t>
            </a:r>
            <a:r>
              <a:rPr lang="en-US" altLang="ko-KR" dirty="0"/>
              <a:t>) | (value &amp; </a:t>
            </a:r>
            <a:r>
              <a:rPr lang="en-US" altLang="ko-KR" dirty="0" err="1"/>
              <a:t>keep_lsb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520DF1-7AD3-E8B8-9FF3-34A42CA05043}"/>
              </a:ext>
            </a:extLst>
          </p:cNvPr>
          <p:cNvSpPr txBox="1"/>
          <p:nvPr/>
        </p:nvSpPr>
        <p:spPr>
          <a:xfrm>
            <a:off x="429208" y="4823927"/>
            <a:ext cx="102076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W1[0][0]</a:t>
            </a:r>
            <a:r>
              <a:rPr lang="ko-KR" altLang="en-US" dirty="0"/>
              <a:t>일 때 </a:t>
            </a:r>
            <a:r>
              <a:rPr lang="en-US" altLang="ko-KR" dirty="0" err="1"/>
              <a:t>combined_value</a:t>
            </a:r>
            <a:r>
              <a:rPr lang="en-US" altLang="ko-KR" dirty="0"/>
              <a:t>= 0000 0000 0000 0000 0000 0000 0000 00</a:t>
            </a:r>
            <a:r>
              <a:rPr lang="en-US" altLang="ko-KR" dirty="0">
                <a:solidFill>
                  <a:srgbClr val="FF0000"/>
                </a:solidFill>
              </a:rPr>
              <a:t>11</a:t>
            </a:r>
          </a:p>
          <a:p>
            <a:r>
              <a:rPr lang="en-US" altLang="ko-KR" dirty="0"/>
              <a:t>W1[1][0]</a:t>
            </a:r>
            <a:r>
              <a:rPr lang="ko-KR" altLang="en-US" dirty="0"/>
              <a:t>일 때 </a:t>
            </a:r>
            <a:r>
              <a:rPr lang="en-US" altLang="ko-KR" dirty="0" err="1"/>
              <a:t>combined_value</a:t>
            </a:r>
            <a:r>
              <a:rPr lang="en-US" altLang="ko-KR" dirty="0"/>
              <a:t>= 0000 0000 0000 0000 0000 0000 0000 </a:t>
            </a:r>
            <a:r>
              <a:rPr lang="en-US" altLang="ko-KR" dirty="0">
                <a:solidFill>
                  <a:srgbClr val="FF0000"/>
                </a:solidFill>
              </a:rPr>
              <a:t>11</a:t>
            </a:r>
            <a:r>
              <a:rPr lang="en-US" altLang="ko-KR" dirty="0">
                <a:solidFill>
                  <a:srgbClr val="0066CC"/>
                </a:solidFill>
              </a:rPr>
              <a:t>00</a:t>
            </a:r>
          </a:p>
          <a:p>
            <a:r>
              <a:rPr lang="en-US" altLang="ko-KR" dirty="0"/>
              <a:t>W1[2][0]</a:t>
            </a:r>
            <a:r>
              <a:rPr lang="ko-KR" altLang="en-US" dirty="0"/>
              <a:t>일 때 </a:t>
            </a:r>
            <a:r>
              <a:rPr lang="en-US" altLang="ko-KR" dirty="0" err="1"/>
              <a:t>combined_value</a:t>
            </a:r>
            <a:r>
              <a:rPr lang="en-US" altLang="ko-KR" dirty="0"/>
              <a:t>= 0000 0000 0000 0000 0000 0000 00</a:t>
            </a:r>
            <a:r>
              <a:rPr lang="en-US" altLang="ko-KR" dirty="0">
                <a:solidFill>
                  <a:srgbClr val="FF0000"/>
                </a:solidFill>
              </a:rPr>
              <a:t>11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66CC"/>
                </a:solidFill>
              </a:rPr>
              <a:t>00</a:t>
            </a:r>
            <a:r>
              <a:rPr lang="en-US" altLang="ko-KR" dirty="0">
                <a:solidFill>
                  <a:srgbClr val="00B050"/>
                </a:solidFill>
              </a:rPr>
              <a:t>11</a:t>
            </a:r>
          </a:p>
          <a:p>
            <a:r>
              <a:rPr lang="ko-KR" altLang="en-US" dirty="0"/>
              <a:t>이렇게 해서 최종적으로 </a:t>
            </a:r>
            <a:r>
              <a:rPr lang="en-US" altLang="ko-KR" dirty="0" err="1"/>
              <a:t>combined_value</a:t>
            </a:r>
            <a:r>
              <a:rPr lang="ko-KR" altLang="en-US" dirty="0"/>
              <a:t>는 </a:t>
            </a:r>
            <a:r>
              <a:rPr lang="en-US" altLang="ko-KR" dirty="0"/>
              <a:t>3443482563</a:t>
            </a:r>
            <a:r>
              <a:rPr lang="ko-KR" altLang="en-US" dirty="0"/>
              <a:t>이 나옴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9842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4E5ED-EC78-EB0E-94D9-8A5A702D2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original</a:t>
            </a:r>
            <a:r>
              <a:rPr lang="ko-KR" altLang="en-US" dirty="0"/>
              <a:t> </a:t>
            </a:r>
            <a:r>
              <a:rPr lang="en-US" altLang="ko-KR" dirty="0"/>
              <a:t>VS</a:t>
            </a:r>
            <a:r>
              <a:rPr lang="ko-KR" altLang="en-US" dirty="0"/>
              <a:t> </a:t>
            </a:r>
            <a:r>
              <a:rPr lang="en-US" altLang="ko-KR" dirty="0"/>
              <a:t>optimized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183D47-8D38-8194-2241-02F1B8695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A04CD6-7595-C85B-1979-688A56C98569}"/>
              </a:ext>
            </a:extLst>
          </p:cNvPr>
          <p:cNvSpPr txBox="1"/>
          <p:nvPr/>
        </p:nvSpPr>
        <p:spPr>
          <a:xfrm>
            <a:off x="541176" y="1129004"/>
            <a:ext cx="50851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static const int W1[20][117]= {</a:t>
            </a:r>
          </a:p>
          <a:p>
            <a:r>
              <a:rPr lang="en-US" altLang="ko-KR" dirty="0"/>
              <a:t>{ -1  0  1  -1</a:t>
            </a:r>
            <a:r>
              <a:rPr lang="ko-KR" altLang="en-US" dirty="0"/>
              <a:t>  </a:t>
            </a:r>
            <a:r>
              <a:rPr lang="en-US" altLang="ko-KR" dirty="0"/>
              <a:t>-1  1  -1  0  0  0  -1  -1  …. },</a:t>
            </a:r>
          </a:p>
          <a:p>
            <a:r>
              <a:rPr lang="en-US" altLang="ko-KR" dirty="0"/>
              <a:t>{  0 -1  1   0   0  0   1   0  0  1  -1  -1  …. },</a:t>
            </a:r>
          </a:p>
          <a:p>
            <a:r>
              <a:rPr lang="en-US" altLang="ko-KR" dirty="0"/>
              <a:t>{ -1 -1 -1   0   0  0  -1  1  0   0   0   0  …. },</a:t>
            </a:r>
          </a:p>
          <a:p>
            <a:r>
              <a:rPr lang="en-US" altLang="ko-KR" dirty="0"/>
              <a:t>{ 1  -1 -1  -1   1  1  -1  0  0   0  -1  -1  …..},</a:t>
            </a:r>
          </a:p>
          <a:p>
            <a:r>
              <a:rPr lang="en-US" altLang="ko-KR" dirty="0"/>
              <a:t> …. 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ECAFC8-B2B0-04AD-9695-9A99B4A68056}"/>
              </a:ext>
            </a:extLst>
          </p:cNvPr>
          <p:cNvSpPr txBox="1"/>
          <p:nvPr/>
        </p:nvSpPr>
        <p:spPr>
          <a:xfrm>
            <a:off x="541175" y="863604"/>
            <a:ext cx="508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mlp_weights.h</a:t>
            </a:r>
            <a:r>
              <a:rPr lang="en-US" altLang="ko-KR" sz="1600" dirty="0"/>
              <a:t> -&gt; original </a:t>
            </a:r>
            <a:r>
              <a:rPr lang="ko-KR" altLang="en-US" sz="1600" dirty="0"/>
              <a:t>폴더에서</a:t>
            </a:r>
            <a:r>
              <a:rPr lang="en-US" altLang="ko-KR" sz="1600" dirty="0"/>
              <a:t> </a:t>
            </a:r>
            <a:endParaRPr lang="ko-KR" altLang="en-US" sz="16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15E86E-9E00-FE27-42EB-AD8C861C663A}"/>
              </a:ext>
            </a:extLst>
          </p:cNvPr>
          <p:cNvSpPr/>
          <p:nvPr/>
        </p:nvSpPr>
        <p:spPr>
          <a:xfrm>
            <a:off x="755780" y="1467557"/>
            <a:ext cx="1119674" cy="11383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08699D1-3458-F5C6-7516-C8C194CD5AE0}"/>
              </a:ext>
            </a:extLst>
          </p:cNvPr>
          <p:cNvCxnSpPr/>
          <p:nvPr/>
        </p:nvCxnSpPr>
        <p:spPr>
          <a:xfrm>
            <a:off x="1707502" y="2605892"/>
            <a:ext cx="382555" cy="370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99CCEE8-AD97-88E9-8A79-7B96A998FCFE}"/>
              </a:ext>
            </a:extLst>
          </p:cNvPr>
          <p:cNvSpPr txBox="1"/>
          <p:nvPr/>
        </p:nvSpPr>
        <p:spPr>
          <a:xfrm>
            <a:off x="1320282" y="2968976"/>
            <a:ext cx="1628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3443482563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0663CC-512A-57EC-A71A-DF3A6324B373}"/>
              </a:ext>
            </a:extLst>
          </p:cNvPr>
          <p:cNvSpPr/>
          <p:nvPr/>
        </p:nvSpPr>
        <p:spPr>
          <a:xfrm>
            <a:off x="1898779" y="1467557"/>
            <a:ext cx="1119674" cy="1138335"/>
          </a:xfrm>
          <a:prstGeom prst="rect">
            <a:avLst/>
          </a:prstGeom>
          <a:noFill/>
          <a:ln>
            <a:solidFill>
              <a:srgbClr val="006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1F9590F-8A89-A0D4-0FE6-428B7FEA9998}"/>
              </a:ext>
            </a:extLst>
          </p:cNvPr>
          <p:cNvCxnSpPr/>
          <p:nvPr/>
        </p:nvCxnSpPr>
        <p:spPr>
          <a:xfrm>
            <a:off x="2866053" y="2591276"/>
            <a:ext cx="382555" cy="370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4DB9993-F237-C8D3-4D3E-C9680CB45A59}"/>
              </a:ext>
            </a:extLst>
          </p:cNvPr>
          <p:cNvSpPr txBox="1"/>
          <p:nvPr/>
        </p:nvSpPr>
        <p:spPr>
          <a:xfrm>
            <a:off x="2985795" y="2968976"/>
            <a:ext cx="1628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66CC"/>
                </a:solidFill>
              </a:rPr>
              <a:t>3242319620</a:t>
            </a:r>
            <a:endParaRPr lang="ko-KR" altLang="en-US" dirty="0">
              <a:solidFill>
                <a:srgbClr val="0066CC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774400-F0B8-1466-A8A7-FB748D357077}"/>
              </a:ext>
            </a:extLst>
          </p:cNvPr>
          <p:cNvSpPr txBox="1"/>
          <p:nvPr/>
        </p:nvSpPr>
        <p:spPr>
          <a:xfrm>
            <a:off x="541175" y="3747014"/>
            <a:ext cx="5085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mlp_weights.h</a:t>
            </a:r>
            <a:r>
              <a:rPr lang="en-US" altLang="ko-KR" sz="1600" dirty="0"/>
              <a:t> -&gt; optimized </a:t>
            </a:r>
            <a:r>
              <a:rPr lang="ko-KR" altLang="en-US" sz="1600" dirty="0"/>
              <a:t>폴더에서</a:t>
            </a:r>
            <a:r>
              <a:rPr lang="en-US" altLang="ko-KR" sz="1600" dirty="0"/>
              <a:t> </a:t>
            </a:r>
            <a:endParaRPr lang="ko-KR" alt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D15682-BC96-6E48-9B38-491F34D0BB1A}"/>
              </a:ext>
            </a:extLst>
          </p:cNvPr>
          <p:cNvSpPr txBox="1"/>
          <p:nvPr/>
        </p:nvSpPr>
        <p:spPr>
          <a:xfrm>
            <a:off x="541174" y="4017003"/>
            <a:ext cx="74924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static const int W1[5][30]= {</a:t>
            </a:r>
          </a:p>
          <a:p>
            <a:r>
              <a:rPr lang="en-US" altLang="ko-KR" dirty="0"/>
              <a:t>{</a:t>
            </a:r>
            <a:r>
              <a:rPr lang="en-US" altLang="ko-KR" dirty="0">
                <a:solidFill>
                  <a:srgbClr val="FF0000"/>
                </a:solidFill>
              </a:rPr>
              <a:t>3443482563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66CC"/>
                </a:solidFill>
              </a:rPr>
              <a:t>3242319620</a:t>
            </a:r>
            <a:r>
              <a:rPr lang="en-US" altLang="ko-KR" dirty="0"/>
              <a:t>, 1111027, 3426009280,…. },</a:t>
            </a:r>
          </a:p>
          <a:p>
            <a:r>
              <a:rPr lang="en-US" altLang="ko-KR" dirty="0"/>
              <a:t>{1057243924, 3291480307, 50711756, 1422070064,…. },</a:t>
            </a:r>
          </a:p>
          <a:p>
            <a:r>
              <a:rPr lang="en-US" altLang="ko-KR" dirty="0"/>
              <a:t>{3709095236, 1192235796, 3291561277, 3289383173,…. },</a:t>
            </a:r>
          </a:p>
          <a:p>
            <a:r>
              <a:rPr lang="en-US" altLang="ko-KR" dirty="0"/>
              <a:t>{885316849, 1148210963, 82955268, 856700101, 1136705733,…..},</a:t>
            </a:r>
          </a:p>
          <a:p>
            <a:r>
              <a:rPr lang="en-US" altLang="ko-KR" dirty="0"/>
              <a:t> …. 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9776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1C9DEE-4685-C619-FDE3-694177660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original VS optimized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C11BD7-76A3-D41A-2C96-B719C6D25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001841-86A2-7616-B68C-27A54B1ED83A}"/>
              </a:ext>
            </a:extLst>
          </p:cNvPr>
          <p:cNvSpPr txBox="1"/>
          <p:nvPr/>
        </p:nvSpPr>
        <p:spPr>
          <a:xfrm>
            <a:off x="463930" y="1031555"/>
            <a:ext cx="371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Ibex_inputs.h</a:t>
            </a:r>
            <a:r>
              <a:rPr lang="en-US" altLang="ko-KR" sz="1600" dirty="0"/>
              <a:t> -&gt; original </a:t>
            </a:r>
            <a:r>
              <a:rPr lang="ko-KR" altLang="en-US" sz="1600" dirty="0"/>
              <a:t>폴더에서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D4D9A5-703D-D825-55D2-228852A3217C}"/>
              </a:ext>
            </a:extLst>
          </p:cNvPr>
          <p:cNvSpPr txBox="1"/>
          <p:nvPr/>
        </p:nvSpPr>
        <p:spPr>
          <a:xfrm>
            <a:off x="463929" y="3609977"/>
            <a:ext cx="6412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static const int input[1][30] = {</a:t>
            </a:r>
          </a:p>
          <a:p>
            <a:r>
              <a:rPr lang="en-US" altLang="ko-KR" dirty="0"/>
              <a:t>{</a:t>
            </a:r>
            <a:r>
              <a:rPr lang="en-US" altLang="ko-KR" dirty="0">
                <a:solidFill>
                  <a:srgbClr val="FF0000"/>
                </a:solidFill>
              </a:rPr>
              <a:t>1823853370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66CC"/>
                </a:solidFill>
              </a:rPr>
              <a:t>657406592</a:t>
            </a:r>
            <a:r>
              <a:rPr lang="en-US" altLang="ko-KR" dirty="0"/>
              <a:t>, 1431201636, 1027357284… } }</a:t>
            </a:r>
          </a:p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6A3152-D4A7-1AB5-7A52-AFF32B1E1FC6}"/>
              </a:ext>
            </a:extLst>
          </p:cNvPr>
          <p:cNvSpPr/>
          <p:nvPr/>
        </p:nvSpPr>
        <p:spPr>
          <a:xfrm>
            <a:off x="648217" y="1662497"/>
            <a:ext cx="1628452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465EFFA-EDF0-2622-BAF9-CA8867AADCE8}"/>
              </a:ext>
            </a:extLst>
          </p:cNvPr>
          <p:cNvCxnSpPr>
            <a:cxnSpLocks/>
          </p:cNvCxnSpPr>
          <p:nvPr/>
        </p:nvCxnSpPr>
        <p:spPr>
          <a:xfrm>
            <a:off x="1978090" y="2005351"/>
            <a:ext cx="386174" cy="47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7B9CEC2-8E41-084B-7381-F5312DAE6C44}"/>
              </a:ext>
            </a:extLst>
          </p:cNvPr>
          <p:cNvSpPr txBox="1"/>
          <p:nvPr/>
        </p:nvSpPr>
        <p:spPr>
          <a:xfrm>
            <a:off x="2276669" y="2482891"/>
            <a:ext cx="150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1823853370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17467EB-4F15-12BC-E751-26CD1DEFC0A1}"/>
              </a:ext>
            </a:extLst>
          </p:cNvPr>
          <p:cNvSpPr/>
          <p:nvPr/>
        </p:nvSpPr>
        <p:spPr>
          <a:xfrm>
            <a:off x="2276669" y="1662497"/>
            <a:ext cx="1417468" cy="338554"/>
          </a:xfrm>
          <a:prstGeom prst="rect">
            <a:avLst/>
          </a:prstGeom>
          <a:noFill/>
          <a:ln>
            <a:solidFill>
              <a:srgbClr val="006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A741B5E-26A1-9C11-5AB7-EFB1348BD543}"/>
              </a:ext>
            </a:extLst>
          </p:cNvPr>
          <p:cNvCxnSpPr>
            <a:cxnSpLocks/>
          </p:cNvCxnSpPr>
          <p:nvPr/>
        </p:nvCxnSpPr>
        <p:spPr>
          <a:xfrm>
            <a:off x="3439632" y="2001051"/>
            <a:ext cx="386174" cy="47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88FC473-C44D-BA79-FB30-1503D376ACE7}"/>
              </a:ext>
            </a:extLst>
          </p:cNvPr>
          <p:cNvSpPr txBox="1"/>
          <p:nvPr/>
        </p:nvSpPr>
        <p:spPr>
          <a:xfrm>
            <a:off x="3800925" y="2482891"/>
            <a:ext cx="150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66CC"/>
                </a:solidFill>
              </a:rPr>
              <a:t>657406592</a:t>
            </a:r>
            <a:endParaRPr lang="ko-KR" altLang="en-US" dirty="0">
              <a:solidFill>
                <a:srgbClr val="0066CC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5F8366-1474-21D1-B5EB-815D35420DB0}"/>
              </a:ext>
            </a:extLst>
          </p:cNvPr>
          <p:cNvSpPr txBox="1"/>
          <p:nvPr/>
        </p:nvSpPr>
        <p:spPr>
          <a:xfrm>
            <a:off x="463930" y="3271423"/>
            <a:ext cx="371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Ibex_inputs.h</a:t>
            </a:r>
            <a:r>
              <a:rPr lang="en-US" altLang="ko-KR" sz="1600" dirty="0"/>
              <a:t> -&gt; optimized</a:t>
            </a:r>
            <a:r>
              <a:rPr lang="ko-KR" altLang="en-US" sz="1600" dirty="0"/>
              <a:t>폴더에서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BFAFCF-BACA-FD79-3921-013DDEBB93DB}"/>
              </a:ext>
            </a:extLst>
          </p:cNvPr>
          <p:cNvSpPr txBox="1"/>
          <p:nvPr/>
        </p:nvSpPr>
        <p:spPr>
          <a:xfrm>
            <a:off x="463929" y="1397436"/>
            <a:ext cx="5361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static const int input[1][117] = {</a:t>
            </a:r>
          </a:p>
          <a:p>
            <a:r>
              <a:rPr lang="en-US" altLang="ko-KR" dirty="0"/>
              <a:t>{ 108 101 203 58 39 47 58 128 … } 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5076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FEFE1-88CC-0A08-B12D-1495FCAB3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 </a:t>
            </a:r>
            <a:r>
              <a:rPr lang="ko-KR" altLang="en-US" dirty="0"/>
              <a:t>코드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9FC538-6911-3174-8593-FA1FDD85B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F19786A-BD44-958A-EC44-B82118BEA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14" y="1030792"/>
            <a:ext cx="5919956" cy="51583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EAE97D-54C0-375F-1EDC-B153476F1E0C}"/>
              </a:ext>
            </a:extLst>
          </p:cNvPr>
          <p:cNvSpPr txBox="1"/>
          <p:nvPr/>
        </p:nvSpPr>
        <p:spPr>
          <a:xfrm>
            <a:off x="2157659" y="739728"/>
            <a:ext cx="2106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elderly_fall.c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28833D-ED6E-0518-3FD8-7C1D28718684}"/>
              </a:ext>
            </a:extLst>
          </p:cNvPr>
          <p:cNvSpPr txBox="1"/>
          <p:nvPr/>
        </p:nvSpPr>
        <p:spPr>
          <a:xfrm>
            <a:off x="5812972" y="3609977"/>
            <a:ext cx="5598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RISC-V</a:t>
            </a:r>
            <a:r>
              <a:rPr lang="ko-KR" altLang="en-US" dirty="0"/>
              <a:t>의 </a:t>
            </a:r>
            <a:r>
              <a:rPr lang="en-US" altLang="ko-KR" dirty="0"/>
              <a:t>IBEX </a:t>
            </a:r>
            <a:r>
              <a:rPr lang="ko-KR" altLang="en-US" dirty="0"/>
              <a:t>프로세서에서 실행될 예정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mlp_layer_2bits</a:t>
            </a:r>
            <a:r>
              <a:rPr lang="ko-KR" altLang="en-US" dirty="0"/>
              <a:t>에서 </a:t>
            </a:r>
            <a:r>
              <a:rPr lang="en-US" altLang="ko-KR" dirty="0"/>
              <a:t>4</a:t>
            </a:r>
            <a:r>
              <a:rPr lang="ko-KR" altLang="en-US" dirty="0"/>
              <a:t>개의 </a:t>
            </a:r>
            <a:r>
              <a:rPr lang="en-US" altLang="ko-KR" dirty="0"/>
              <a:t>8</a:t>
            </a:r>
            <a:r>
              <a:rPr lang="ko-KR" altLang="en-US" dirty="0"/>
              <a:t>비트 </a:t>
            </a:r>
            <a:r>
              <a:rPr lang="ko-KR" altLang="en-US" dirty="0" err="1"/>
              <a:t>입력값과</a:t>
            </a:r>
            <a:r>
              <a:rPr lang="ko-KR" altLang="en-US" dirty="0"/>
              <a:t> </a:t>
            </a:r>
            <a:r>
              <a:rPr lang="en-US" altLang="ko-KR" dirty="0"/>
              <a:t>16</a:t>
            </a:r>
            <a:r>
              <a:rPr lang="ko-KR" altLang="en-US" dirty="0"/>
              <a:t>개의 </a:t>
            </a:r>
            <a:r>
              <a:rPr lang="en-US" altLang="ko-KR" dirty="0"/>
              <a:t>2</a:t>
            </a:r>
            <a:r>
              <a:rPr lang="ko-KR" altLang="en-US" dirty="0"/>
              <a:t>비트 가중치 값을 연산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8070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930</Words>
  <Application>Microsoft Office PowerPoint</Application>
  <PresentationFormat>와이드스크린</PresentationFormat>
  <Paragraphs>127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RISCV</vt:lpstr>
      <vt:lpstr>MPQ code</vt:lpstr>
      <vt:lpstr>elderly_fall model</vt:lpstr>
      <vt:lpstr>정수 파라미터 추출 &amp; 헤더 파일 생성</vt:lpstr>
      <vt:lpstr>original를 optimized으로 변환하는 과정</vt:lpstr>
      <vt:lpstr>original를 optimized으로 변환하는 과정</vt:lpstr>
      <vt:lpstr>original VS optimized</vt:lpstr>
      <vt:lpstr>original VS optimized</vt:lpstr>
      <vt:lpstr>C 코드 </vt:lpstr>
      <vt:lpstr>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konwoo</dc:creator>
  <cp:lastModifiedBy>성현 이</cp:lastModifiedBy>
  <cp:revision>1245</cp:revision>
  <dcterms:created xsi:type="dcterms:W3CDTF">2023-03-06T16:32:37Z</dcterms:created>
  <dcterms:modified xsi:type="dcterms:W3CDTF">2025-07-22T12:24:10Z</dcterms:modified>
</cp:coreProperties>
</file>