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89" r:id="rId3"/>
    <p:sldId id="687" r:id="rId4"/>
    <p:sldId id="688" r:id="rId5"/>
    <p:sldId id="690" r:id="rId6"/>
    <p:sldId id="6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79" d="100"/>
          <a:sy n="79" d="100"/>
        </p:scale>
        <p:origin x="100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8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Confusion &amp; Diffusion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11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11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05EA3-6655-CE06-178E-86A5EEF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Confusion &amp; Diffusion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DE8C9-8D6F-59D0-C82D-1F2C33F1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F3BCE-8B13-BAE7-E07A-3F80625F7F34}"/>
              </a:ext>
            </a:extLst>
          </p:cNvPr>
          <p:cNvSpPr txBox="1"/>
          <p:nvPr/>
        </p:nvSpPr>
        <p:spPr>
          <a:xfrm>
            <a:off x="688954" y="1662747"/>
            <a:ext cx="8097088" cy="353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Confusion(</a:t>
            </a:r>
            <a:r>
              <a:rPr lang="ko-KR" altLang="en-US" sz="2400" b="1" dirty="0"/>
              <a:t>혼돈</a:t>
            </a:r>
            <a:r>
              <a:rPr lang="en-US" altLang="ko-KR" sz="2400" b="1" dirty="0"/>
              <a:t>) – </a:t>
            </a:r>
            <a:r>
              <a:rPr lang="ko-KR" altLang="en-US" sz="2400" b="1" dirty="0"/>
              <a:t>암호문과 키의 관계 은닉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암호문을 이용해 키를 찾는 공격 방지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Ex) S-box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Diffusion(</a:t>
            </a:r>
            <a:r>
              <a:rPr lang="ko-KR" altLang="en-US" sz="2400" b="1" dirty="0"/>
              <a:t>확산</a:t>
            </a:r>
            <a:r>
              <a:rPr lang="en-US" altLang="ko-KR" sz="2400" b="1" dirty="0"/>
              <a:t>) – </a:t>
            </a:r>
            <a:r>
              <a:rPr lang="ko-KR" altLang="en-US" sz="2400" b="1" dirty="0"/>
              <a:t>암호문과 </a:t>
            </a:r>
            <a:r>
              <a:rPr lang="ko-KR" altLang="en-US" sz="2400" b="1" dirty="0" err="1"/>
              <a:t>평문의</a:t>
            </a:r>
            <a:r>
              <a:rPr lang="ko-KR" altLang="en-US" sz="2400" b="1" dirty="0"/>
              <a:t> 관계 은닉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암호문에 대한 통계 테스트를 통해 </a:t>
            </a:r>
            <a:r>
              <a:rPr lang="ko-KR" altLang="en-US" sz="2400" b="1" dirty="0" err="1"/>
              <a:t>평문</a:t>
            </a:r>
            <a:r>
              <a:rPr lang="ko-KR" altLang="en-US" sz="2400" b="1" dirty="0"/>
              <a:t> 유추 공격 방지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Ex) Permutation</a:t>
            </a:r>
          </a:p>
        </p:txBody>
      </p:sp>
    </p:spTree>
    <p:extLst>
      <p:ext uri="{BB962C8B-B14F-4D97-AF65-F5344CB8AC3E}">
        <p14:creationId xmlns:p14="http://schemas.microsoft.com/office/powerpoint/2010/main" val="2080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676AC-AB1B-31EE-5BD0-288EFADCE8BE}"/>
              </a:ext>
            </a:extLst>
          </p:cNvPr>
          <p:cNvSpPr txBox="1"/>
          <p:nvPr/>
        </p:nvSpPr>
        <p:spPr>
          <a:xfrm>
            <a:off x="732201" y="1191378"/>
            <a:ext cx="7043788" cy="5009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Avalanche Effect : </a:t>
            </a:r>
            <a:r>
              <a:rPr lang="ko-KR" altLang="en-US" sz="2400" b="1" dirty="0"/>
              <a:t>암호화의 </a:t>
            </a:r>
            <a:r>
              <a:rPr lang="en-US" altLang="ko-KR" sz="2400" b="1" dirty="0"/>
              <a:t>Diffusion </a:t>
            </a:r>
            <a:r>
              <a:rPr lang="ko-KR" altLang="en-US" sz="2400" b="1" dirty="0"/>
              <a:t>정도 측정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Plain text : X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X</a:t>
            </a:r>
            <a:r>
              <a:rPr lang="ko-KR" altLang="en-US" sz="2400" b="1" dirty="0"/>
              <a:t>의 한 비트만 반전된 </a:t>
            </a:r>
            <a:r>
              <a:rPr lang="en-US" altLang="ko-KR" sz="2400" b="1" dirty="0"/>
              <a:t>X’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Y = f(X),        (f</a:t>
            </a:r>
            <a:r>
              <a:rPr lang="ko-KR" altLang="en-US" sz="2400" b="1" dirty="0"/>
              <a:t>는 암호화</a:t>
            </a:r>
            <a:r>
              <a:rPr lang="en-US" altLang="ko-KR" sz="24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Y’ = f(X’)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Y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Y’</a:t>
            </a:r>
            <a:r>
              <a:rPr lang="ko-KR" altLang="en-US" sz="2400" b="1" dirty="0"/>
              <a:t>의 </a:t>
            </a:r>
            <a:r>
              <a:rPr lang="ko-KR" altLang="en-US" sz="2400" b="1" dirty="0" err="1"/>
              <a:t>해밍거리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암호문 전체 비트 수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Avalanche &gt; 50% : good </a:t>
            </a:r>
            <a:r>
              <a:rPr lang="en-US" altLang="ko-KR" sz="2400" b="1" dirty="0" err="1"/>
              <a:t>cryptocoding</a:t>
            </a:r>
            <a:endParaRPr lang="en-US" altLang="ko-KR" sz="24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Avalanche Effect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1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4F01-A0EB-0CD8-A8E6-99404C8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SAC</a:t>
            </a:r>
            <a:r>
              <a:rPr lang="ko-KR" altLang="en-US" dirty="0"/>
              <a:t> </a:t>
            </a:r>
            <a:r>
              <a:rPr lang="en-US" altLang="ko-KR" dirty="0"/>
              <a:t>(Strict</a:t>
            </a:r>
            <a:r>
              <a:rPr lang="ko-KR" altLang="en-US" dirty="0"/>
              <a:t> </a:t>
            </a:r>
            <a:r>
              <a:rPr lang="en-US" altLang="ko-KR" dirty="0"/>
              <a:t>Avalanche</a:t>
            </a:r>
            <a:r>
              <a:rPr lang="ko-KR" altLang="en-US" dirty="0"/>
              <a:t> </a:t>
            </a:r>
            <a:r>
              <a:rPr lang="en-US" altLang="ko-KR" dirty="0"/>
              <a:t>Criterion)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E5D97-2127-EF48-6F5F-8C4009DE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511F1-57B7-5E28-6AD0-93F012CF46B1}"/>
              </a:ext>
            </a:extLst>
          </p:cNvPr>
          <p:cNvSpPr txBox="1"/>
          <p:nvPr/>
        </p:nvSpPr>
        <p:spPr>
          <a:xfrm>
            <a:off x="749343" y="1226453"/>
            <a:ext cx="6404317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입력의 한 비트 변경 → 출력 비트의 절반 변화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⇒ </a:t>
            </a:r>
            <a:r>
              <a:rPr lang="en-US" altLang="ko-KR" sz="2400" b="1" dirty="0"/>
              <a:t>Avalanche = 50%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7DF248-F6A3-750B-F6AB-90133F6B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21" y="2584962"/>
            <a:ext cx="8231758" cy="36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4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BB1E-F4F0-9F92-F3C1-C1573EE9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BIC(Bit Independence Criterion)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02EE6-46DE-F5D6-5C52-85D4E849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5E09B-3B1C-E45F-8A3E-B0EB95463F61}"/>
              </a:ext>
            </a:extLst>
          </p:cNvPr>
          <p:cNvSpPr txBox="1"/>
          <p:nvPr/>
        </p:nvSpPr>
        <p:spPr>
          <a:xfrm>
            <a:off x="500558" y="2186503"/>
            <a:ext cx="11190884" cy="219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BIC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암호화의 </a:t>
            </a:r>
            <a:r>
              <a:rPr lang="en-US" altLang="ko-KR" sz="2400" b="1" dirty="0"/>
              <a:t>Confusion </a:t>
            </a:r>
            <a:r>
              <a:rPr lang="ko-KR" altLang="en-US" sz="2400" b="1" dirty="0"/>
              <a:t>정도 측정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특정 입력 비트의 변화가 암호문의 다른 비트에 얼마나 독립적으로 퍼져 나가는가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400" b="1" dirty="0"/>
              <a:t>각 출력 비트가 변경된 입력 비트와 상관관계가 낮음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독립적으로 </a:t>
            </a:r>
            <a:r>
              <a:rPr lang="ko-KR" altLang="en-US" sz="2400" b="1" dirty="0" err="1"/>
              <a:t>퍼져나감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3358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7240893" cy="219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BIC(Bit Independence Criterion) </a:t>
            </a:r>
            <a:r>
              <a:rPr lang="ko-KR" altLang="en-US" sz="2400" b="1" dirty="0"/>
              <a:t>원리 이해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Correlation Attack Resistance Evaluation </a:t>
            </a:r>
            <a:r>
              <a:rPr lang="ko-KR" altLang="en-US" sz="2400" b="1" dirty="0"/>
              <a:t>방식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AES </a:t>
            </a:r>
            <a:r>
              <a:rPr lang="ko-KR" altLang="en-US" sz="2400" b="1" dirty="0"/>
              <a:t>엔트로피 계산 및 분석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31734</TotalTime>
  <Words>196</Words>
  <Application>Microsoft Office PowerPoint</Application>
  <PresentationFormat>와이드스크린</PresentationFormat>
  <Paragraphs>39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Confusion &amp; Diffusion</vt:lpstr>
      <vt:lpstr>Confusion &amp; Diffusion</vt:lpstr>
      <vt:lpstr>Avalanche Effect</vt:lpstr>
      <vt:lpstr>SAC (Strict Avalanche Criterion)</vt:lpstr>
      <vt:lpstr>BIC(Bit Independence Criterion)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1199</cp:revision>
  <dcterms:created xsi:type="dcterms:W3CDTF">2023-03-06T16:32:37Z</dcterms:created>
  <dcterms:modified xsi:type="dcterms:W3CDTF">2024-11-10T20:49:34Z</dcterms:modified>
</cp:coreProperties>
</file>