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7" r:id="rId3"/>
    <p:sldId id="746" r:id="rId4"/>
    <p:sldId id="758" r:id="rId5"/>
    <p:sldId id="745" r:id="rId6"/>
    <p:sldId id="751" r:id="rId7"/>
    <p:sldId id="752" r:id="rId8"/>
    <p:sldId id="756" r:id="rId9"/>
    <p:sldId id="757" r:id="rId10"/>
    <p:sldId id="258" r:id="rId11"/>
    <p:sldId id="259" r:id="rId12"/>
    <p:sldId id="260" r:id="rId13"/>
    <p:sldId id="261" r:id="rId14"/>
    <p:sldId id="262" r:id="rId15"/>
    <p:sldId id="263" r:id="rId16"/>
    <p:sldId id="742" r:id="rId17"/>
    <p:sldId id="743" r:id="rId18"/>
    <p:sldId id="744" r:id="rId19"/>
    <p:sldId id="753" r:id="rId20"/>
    <p:sldId id="755" r:id="rId21"/>
    <p:sldId id="75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185" autoAdjust="0"/>
  </p:normalViewPr>
  <p:slideViewPr>
    <p:cSldViewPr snapToGrid="0">
      <p:cViewPr>
        <p:scale>
          <a:sx n="100" d="100"/>
          <a:sy n="100" d="100"/>
        </p:scale>
        <p:origin x="262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F7AA-FAFA-4BA4-A9F3-DB596FFE5B90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04C3B-D27B-41CC-A178-C1A32507D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E0ED6-982E-9F23-D532-B9C871ACA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F25A05-B034-0FA6-3043-FF91B53134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561EF6-1799-9C7F-015A-99DDE6322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ADF12-CA66-88F7-1664-50EF3677D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E3F82-A181-4390-955A-B6F18D5C975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998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76EFA-32FF-811D-F8DA-85EBE54FA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742CC4-D52F-3401-8147-FDE4B0B2F6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5A1EBD-8E61-2C7B-63F4-2667093CD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20AD1-5495-421C-F734-E4AB7B12D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E3F82-A181-4390-955A-B6F18D5C975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551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6EFBD-5781-90CE-F3CE-7317CE289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CCA380-E7E5-F24E-618E-907D97865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B4A179-AA64-D9D9-F09B-A14FE5E30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74EBC9-4D54-67D2-94BF-216E36C92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E3F82-A181-4390-955A-B6F18D5C975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542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E48C4-7325-54FA-A4BC-C44C47EFA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775414-E45E-FAC9-8FA8-B7E8AE30D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3D4890-E7E0-92C0-8215-47D16F3EA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3741BF-56F5-903C-F1DB-69EB5BC93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E3F82-A181-4390-955A-B6F18D5C975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70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447A7-353B-1B8F-A469-78AA9F7C1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A42BB1-6AE8-6C65-30CD-E05B6CD7B1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6EB710-4E93-31EB-3BBF-08248A649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C1E9DF-2E74-CA8E-38E8-709119B9BD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E3F82-A181-4390-955A-B6F18D5C975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9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0C231-A1A7-67C5-F0D4-4D3280DFE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263E7F-2DC3-EA7E-BF2C-286E46F538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1AEA9E-0906-C496-C67C-3F215CBB9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46FF9-D5EB-8FA3-EEED-F542E1448D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E3F82-A181-4390-955A-B6F18D5C975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83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1DF66-4398-4301-2C66-45D529CAF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8EF7A5-6F67-9E05-B7C5-93E3A9C557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5D7CE5-06DF-C978-CAA0-3B3DC052A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오른쪽 수식은 </a:t>
            </a:r>
            <a:r>
              <a:rPr lang="en-US" altLang="ko-KR" dirty="0"/>
              <a:t>most popular response-based KD for image classification as soft targets</a:t>
            </a:r>
          </a:p>
          <a:p>
            <a:r>
              <a:rPr lang="en-US" altLang="ko-KR" dirty="0"/>
              <a:t>Hinton et al., 2015; Ba and Caruana, 2014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B48E6D-FA58-8D14-9E93-3DBA0E7FA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E3F82-A181-4390-955A-B6F18D5C975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72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30D25-9105-45B9-5F7F-1D50308EB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4ECFB1-8B9E-D68D-7E85-57C748A8A9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701095-8044-6C83-B114-6F19F08F8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Transformation function when teacher and student model are not in the same shape.</a:t>
            </a:r>
          </a:p>
          <a:p>
            <a:r>
              <a:rPr lang="en-US" altLang="ko-KR" dirty="0"/>
              <a:t>Similarity function used to match the feature maps of teacher and student models.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D9098-5390-5A24-018B-156243537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E3F82-A181-4390-955A-B6F18D5C975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34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7B3CD-D760-77BA-64AF-D821FD442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A20566-F501-19A9-11FC-DBC2E5A1CA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21624F-66DD-5F74-1C0D-515B63B73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Instance:</a:t>
            </a:r>
            <a:r>
              <a:rPr lang="ko-KR" altLang="en-US" dirty="0"/>
              <a:t> </a:t>
            </a:r>
            <a:r>
              <a:rPr lang="en-US" altLang="ko-KR" dirty="0"/>
              <a:t>an</a:t>
            </a:r>
            <a:r>
              <a:rPr lang="ko-KR" altLang="en-US" dirty="0"/>
              <a:t> </a:t>
            </a:r>
            <a:r>
              <a:rPr lang="en-US" altLang="ko-KR" dirty="0"/>
              <a:t>independent</a:t>
            </a:r>
            <a:r>
              <a:rPr lang="ko-KR" altLang="en-US" dirty="0"/>
              <a:t> </a:t>
            </a:r>
            <a:r>
              <a:rPr lang="en-US" altLang="ko-KR" dirty="0"/>
              <a:t>point in the feature space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3019E8-6ADF-9AC2-1F9D-D13C180CF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E3F82-A181-4390-955A-B6F18D5C975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17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5D73E-7481-AA7A-6250-0DE0490A3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126D98-5A4D-006D-9B42-94C656898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824F41-E1C2-1D2A-949E-C17ABC83F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EEF001-3CD5-140F-DD6E-6D836E1DF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E3F82-A181-4390-955A-B6F18D5C975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770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2AC78-DD0F-4505-9B66-DA41861CF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AAF07D-4AAF-821A-30FC-79EAA5AB29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53781C-E6DA-BD95-FEC3-9397B73AC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603B9-273F-37A3-CA6B-C5AEA61B4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E3F82-A181-4390-955A-B6F18D5C975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6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F2D78-C097-419C-8939-C747A796A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42E7BE-151E-E857-F2BE-6F5E10B3D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E71F12-0BC7-34AF-76BB-9F4185079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FCDE49-2373-9600-0C92-79BF10BC6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E3F82-A181-4390-955A-B6F18D5C975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67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63C9-DCA2-FB74-8273-FB78A2FCD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054AB-EF35-B10F-67DC-6F583E4F4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1B74D-6787-B398-4CCA-E1AF85BB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9454-A3E6-4604-8737-FD6BBE855F25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903AF-593F-436C-6EEE-0648E293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31726-5E47-6DB7-E830-3C42837F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7C-ACD7-4A94-91BA-32A5D67E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3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D6064-F506-B0DF-8E03-B8243AF4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76098A-5292-4FB0-3D9C-9A6C436F5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3545F-5369-DE17-B081-994931BB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04A9-260D-4A09-8B1E-2EF8B4DA89F8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DCA56-4D66-8D8D-D552-20FD9BB3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58362-2C91-7794-2C63-320BD7C7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7C-ACD7-4A94-91BA-32A5D67E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4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B2DCFA-A36D-FB0D-25E1-C2044C0F2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BCC84-8EAB-C658-702F-B56B07AB0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EBD8F-A7A8-386D-7CFA-62284D30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7E39-BB3D-4368-A35A-26609498CAC3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A826D-D65C-A83F-C736-7E08F4E6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B1D2B-D8F9-3E1C-3B1C-A612E0CF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7C-ACD7-4A94-91BA-32A5D67E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3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D589-D14E-4B7E-BBED-88203F12DF02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56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45C7-4168-438B-A34C-6D03A7A8AE38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68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D84C-3333-4C74-B3BD-A0F98677BA5E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906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9C17-E4E4-4212-A5DD-2627FBE73A8C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76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9FC1-CB11-4969-8A1C-3094DF09DF18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8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619-1548-4D5E-8033-A8CCD0754096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68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59D7-2EF5-49C6-846F-68F38F0F60F6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7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77A-BDDA-4E86-907C-4098A3B7091E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3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01EF1-E66C-0E39-E3B3-9FE7A755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59343-0F45-5604-3CCF-ADDFCCE6A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BA630-85F8-00AB-C795-EBD6ADD2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E258-A33A-47A6-90BE-DAACC7484958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AB5D8-1913-552A-4419-8890BD81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4A58D-658B-3370-5689-69BFAAC4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7C-ACD7-4A94-91BA-32A5D67E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67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C2E4-6EAE-4CDA-82EF-F701EB1BACC1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7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C47D-0613-4EB2-932D-F6A2E3766A4E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29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CCDE-1B49-4345-9CF5-04EAF0D47A4F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8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84CEC-609E-24C8-FE91-17B347E4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4B22C-34A7-C798-1153-305837D7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14DBD-5544-352B-C63B-986240A1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9C29-7B3D-4FC5-96D4-74BF03E4A2D1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D8653-E343-A254-4703-70FA2F8C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49D45-CDC1-3975-FA7C-9A033C1D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7C-ACD7-4A94-91BA-32A5D67E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25F5C-4589-1EE5-E94E-F4D56FDD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04DEE-3B0F-3DB9-6EB5-5C473AE86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445079-1106-0C72-8A2D-2442FC502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7E36B-CE46-73C1-7624-3A3365EB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76FC-AD9D-4179-9378-14CBC08EBDEC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DCA48-D9DA-60AA-177A-5826E912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61A12-E5E1-D1FB-8508-1B606EDF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7C-ACD7-4A94-91BA-32A5D67E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25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642EE-A043-3E10-2B3D-DF5B391F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0B1C0-02FC-4C30-7E63-BF1882C89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F0FA5-60A6-204E-1AAE-AF08817D3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F85B43-2540-C4E6-9885-D3A8FF7CA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C9FAC6-9667-5A7A-1853-778376DC1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C676A3-F51C-6A5D-7C2A-88CBE0BE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7583-B510-4352-808F-A6D747FCFCCA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B9EB89-E8D0-61D4-0EFC-FC023B36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C33371-9C32-DDE6-3BCF-A3E66226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7C-ACD7-4A94-91BA-32A5D67E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2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D2ADD-E0D7-1CF4-6113-4ECA85A9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D8EBF0-24A6-E8B0-7638-BDC14D2B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3AE7-5397-4CAC-9B68-B18D59E10BF7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4A6370-F345-C0BF-A577-176ED52B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569F3B-6F22-73AC-5A44-3D7A16BB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7C-ACD7-4A94-91BA-32A5D67E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33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E03369-DE1C-240D-36ED-0E961FE1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0FD1-906D-47D3-89A8-3097D67383DA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9FE273-5423-6EB5-2BB5-4E6EF0AC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32A293-C130-1F61-0A1B-BDDCB6CC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7C-ACD7-4A94-91BA-32A5D67E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5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1D993-F683-B26C-C2A9-943D133B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B6BE1-6EA5-5A02-57F4-6D81BE623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FC7858-F00A-97AA-8DE9-C7AF7DFCF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96395-728D-F6FA-3645-BF2A64AC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50B7-87EB-4965-A045-57469DA965A8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58481-32D5-951E-DA9B-92793378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760F4-5446-0223-17F2-DE68B2D5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7C-ACD7-4A94-91BA-32A5D67E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4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AEA83-2AF8-1C72-6F0B-A1F95B91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ACFD1D-8DC8-0B5D-E6F2-1A6B13E3F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60BBA-0F38-B98E-B130-6B68F8AA3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2AC28D-E2B3-46E3-B266-365F0209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ED59-0372-4589-A80E-DD95711459EB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10AB52-D22E-92B6-260F-18DC00AD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81685-F0A3-B1A2-3E98-9B0E3E20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7C-ACD7-4A94-91BA-32A5D67E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6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EA0807-2DF1-6BF0-53A8-B0D837F5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33C30-8265-64F6-4A5D-1B948A3AF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DDFFB-B95F-D8D9-9360-8A30CD56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9E943-C5F9-402F-8833-FE25A2A3E6DB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1568A-CB51-FD3C-534C-0A9970064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B5035-8A8B-0C4B-D60C-E5889184A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95C7C-ACD7-4A94-91BA-32A5D67E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576C-ACF0-4D12-8B53-F39D39EC72A0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5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 fontScale="92500"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Sunghyun Lee, </a:t>
            </a:r>
            <a:r>
              <a:rPr lang="en-US" altLang="ko-KR" b="1" dirty="0" err="1">
                <a:solidFill>
                  <a:srgbClr val="002C62"/>
                </a:solidFill>
              </a:rPr>
              <a:t>Suhak</a:t>
            </a:r>
            <a:r>
              <a:rPr lang="en-US" altLang="ko-KR" b="1" dirty="0">
                <a:solidFill>
                  <a:srgbClr val="002C62"/>
                </a:solidFill>
              </a:rPr>
              <a:t> Lee, </a:t>
            </a:r>
            <a:r>
              <a:rPr lang="en-US" altLang="ko-KR" b="1" dirty="0" err="1">
                <a:solidFill>
                  <a:srgbClr val="002C62"/>
                </a:solidFill>
              </a:rPr>
              <a:t>Suhyeon</a:t>
            </a:r>
            <a:r>
              <a:rPr lang="en-US" altLang="ko-KR" b="1" dirty="0">
                <a:solidFill>
                  <a:srgbClr val="002C62"/>
                </a:solidFill>
              </a:rPr>
              <a:t> Lee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57" y="2320752"/>
            <a:ext cx="11135699" cy="1523279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KD, SAM-LIGHTENING, FastSAM3D</a:t>
            </a:r>
            <a:b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sz="16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737558" y="1666695"/>
            <a:ext cx="2156898" cy="533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04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02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CF523-248C-82EE-DAC5-AE34A38BB9A3}"/>
              </a:ext>
            </a:extLst>
          </p:cNvPr>
          <p:cNvSpPr txBox="1"/>
          <p:nvPr/>
        </p:nvSpPr>
        <p:spPr>
          <a:xfrm>
            <a:off x="2165684" y="3657118"/>
            <a:ext cx="10026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0" i="0" dirty="0">
                <a:solidFill>
                  <a:schemeClr val="bg1"/>
                </a:solidFill>
                <a:effectLst/>
                <a:latin typeface="system-ui"/>
              </a:rPr>
              <a:t>FastSAM3D: An Efficient Segment Anything Model for 3D Volumetric Medical Images, </a:t>
            </a:r>
            <a:r>
              <a:rPr lang="en-US" altLang="ko-KR" sz="1400" dirty="0">
                <a:solidFill>
                  <a:schemeClr val="bg1"/>
                </a:solidFill>
                <a:latin typeface="system-ui"/>
              </a:rPr>
              <a:t>Yiqing</a:t>
            </a:r>
            <a:r>
              <a:rPr lang="ko-KR" altLang="en-US" sz="1400" dirty="0">
                <a:solidFill>
                  <a:schemeClr val="bg1"/>
                </a:solidFill>
                <a:latin typeface="system-ui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system-ui"/>
              </a:rPr>
              <a:t>Shen,</a:t>
            </a:r>
            <a:r>
              <a:rPr lang="ko-KR" altLang="en-US" sz="1400" dirty="0">
                <a:solidFill>
                  <a:schemeClr val="bg1"/>
                </a:solidFill>
                <a:latin typeface="system-ui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system-ui"/>
              </a:rPr>
              <a:t>et</a:t>
            </a:r>
            <a:r>
              <a:rPr lang="ko-KR" altLang="en-US" sz="1400" dirty="0">
                <a:solidFill>
                  <a:schemeClr val="bg1"/>
                </a:solidFill>
                <a:latin typeface="system-ui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system-ui"/>
              </a:rPr>
              <a:t>al.</a:t>
            </a:r>
            <a:r>
              <a:rPr lang="ko-KR" altLang="en-US" sz="1400" dirty="0">
                <a:solidFill>
                  <a:schemeClr val="bg1"/>
                </a:solidFill>
                <a:latin typeface="system-ui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system-ui"/>
              </a:rPr>
              <a:t>2024</a:t>
            </a:r>
            <a:endParaRPr lang="ko-KR" altLang="en-US" sz="14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65BA2-4B26-BADE-1312-25FF7CD6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7C-ACD7-4A94-91BA-32A5D67E97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CDE8A-915B-047A-29CF-0B92EF22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Dilated Flash Attention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FFF51C-52B8-89C4-C154-0CC7BE97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C3ACE-A5FB-487B-3DFA-2016DDF77637}"/>
              </a:ext>
            </a:extLst>
          </p:cNvPr>
          <p:cNvSpPr txBox="1"/>
          <p:nvPr/>
        </p:nvSpPr>
        <p:spPr>
          <a:xfrm>
            <a:off x="585926" y="1464816"/>
            <a:ext cx="110970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FlashAttention</a:t>
            </a:r>
            <a:r>
              <a:rPr lang="ko-KR" altLang="en-US" dirty="0"/>
              <a:t>을 희소화해서 쓰는 구조로 </a:t>
            </a:r>
            <a:r>
              <a:rPr lang="ko-KR" altLang="en-US" dirty="0" err="1"/>
              <a:t>바꾼게</a:t>
            </a:r>
            <a:r>
              <a:rPr lang="ko-KR" altLang="en-US" dirty="0"/>
              <a:t> 바로 </a:t>
            </a:r>
            <a:r>
              <a:rPr lang="en-US" altLang="ko-KR" dirty="0"/>
              <a:t>Dilated Flash Attention.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FlashAttention</a:t>
            </a:r>
            <a:r>
              <a:rPr lang="en-US" altLang="ko-KR" dirty="0"/>
              <a:t> </a:t>
            </a:r>
            <a:r>
              <a:rPr lang="ko-KR" altLang="en-US" dirty="0"/>
              <a:t>같은 경우는 모든 </a:t>
            </a:r>
            <a:r>
              <a:rPr lang="en-US" altLang="ko-KR" dirty="0"/>
              <a:t>Q-K </a:t>
            </a:r>
            <a:r>
              <a:rPr lang="ko-KR" altLang="en-US" dirty="0"/>
              <a:t>쌍에 대해 계산을 했다면 </a:t>
            </a:r>
            <a:r>
              <a:rPr lang="en-US" altLang="ko-KR" dirty="0"/>
              <a:t>Dilated Flash Attention</a:t>
            </a:r>
            <a:r>
              <a:rPr lang="ko-KR" altLang="en-US" dirty="0"/>
              <a:t>은 일부 </a:t>
            </a:r>
            <a:r>
              <a:rPr lang="en-US" altLang="ko-KR" dirty="0"/>
              <a:t>Q-K</a:t>
            </a:r>
            <a:r>
              <a:rPr lang="ko-KR" altLang="en-US" dirty="0"/>
              <a:t>쌍만 계산함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입력 분할</a:t>
            </a:r>
            <a:endParaRPr lang="en-US" altLang="ko-KR" dirty="0"/>
          </a:p>
          <a:p>
            <a:r>
              <a:rPr lang="ko-KR" altLang="en-US" dirty="0"/>
              <a:t>길이가 긴 입력 </a:t>
            </a:r>
            <a:r>
              <a:rPr lang="en-US" altLang="ko-KR" dirty="0"/>
              <a:t>X(</a:t>
            </a:r>
            <a:r>
              <a:rPr lang="ko-KR" altLang="en-US" dirty="0"/>
              <a:t>예</a:t>
            </a:r>
            <a:r>
              <a:rPr lang="en-US" altLang="ko-KR" dirty="0"/>
              <a:t>: Q,K,V)</a:t>
            </a:r>
            <a:r>
              <a:rPr lang="ko-KR" altLang="en-US" dirty="0"/>
              <a:t>를 </a:t>
            </a:r>
            <a:r>
              <a:rPr lang="en-US" altLang="ko-KR" dirty="0"/>
              <a:t>w </a:t>
            </a:r>
            <a:r>
              <a:rPr lang="ko-KR" altLang="en-US" dirty="0"/>
              <a:t>크기씩 나눔</a:t>
            </a:r>
            <a:r>
              <a:rPr lang="en-US" altLang="ko-KR" dirty="0"/>
              <a:t>. </a:t>
            </a:r>
            <a:r>
              <a:rPr lang="ko-KR" altLang="en-US" dirty="0"/>
              <a:t>예를 들어 입력 길이가 </a:t>
            </a:r>
            <a:r>
              <a:rPr lang="en-US" altLang="ko-KR" dirty="0"/>
              <a:t>100</a:t>
            </a:r>
            <a:r>
              <a:rPr lang="ko-KR" altLang="en-US" dirty="0"/>
              <a:t>이고</a:t>
            </a:r>
            <a:r>
              <a:rPr lang="en-US" altLang="ko-KR" dirty="0"/>
              <a:t>, w=10</a:t>
            </a:r>
            <a:r>
              <a:rPr lang="ko-KR" altLang="en-US" dirty="0"/>
              <a:t>이면 총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en-US" altLang="ko-KR" dirty="0" err="1"/>
              <a:t>segmen</a:t>
            </a:r>
            <a:r>
              <a:rPr lang="ko-KR" altLang="en-US" dirty="0"/>
              <a:t>로 쪼갬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희소화</a:t>
            </a:r>
            <a:r>
              <a:rPr lang="en-US" altLang="ko-KR" dirty="0"/>
              <a:t> : r </a:t>
            </a:r>
            <a:r>
              <a:rPr lang="ko-KR" altLang="en-US" dirty="0"/>
              <a:t>간격으로 행 뽑기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segment </a:t>
            </a:r>
            <a:r>
              <a:rPr lang="ko-KR" altLang="en-US" dirty="0"/>
              <a:t>안에서 </a:t>
            </a:r>
            <a:r>
              <a:rPr lang="en-US" altLang="ko-KR" dirty="0"/>
              <a:t>r </a:t>
            </a:r>
            <a:r>
              <a:rPr lang="ko-KR" altLang="en-US" dirty="0"/>
              <a:t>간격으로 행을 뽑음</a:t>
            </a:r>
            <a:r>
              <a:rPr lang="en-US" altLang="ko-KR" dirty="0"/>
              <a:t>. </a:t>
            </a:r>
            <a:r>
              <a:rPr lang="ko-KR" altLang="en-US" dirty="0"/>
              <a:t>이게 바로 </a:t>
            </a:r>
            <a:r>
              <a:rPr lang="en-US" altLang="ko-KR" dirty="0"/>
              <a:t>Dilated </a:t>
            </a:r>
            <a:r>
              <a:rPr lang="ko-KR" altLang="en-US" dirty="0"/>
              <a:t>샘플링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Q, K, V </a:t>
            </a:r>
            <a:r>
              <a:rPr lang="ko-KR" altLang="en-US" dirty="0"/>
              <a:t>중 하나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</a:t>
            </a:r>
            <a:r>
              <a:rPr lang="ko-KR" altLang="en-US" dirty="0"/>
              <a:t>는 </a:t>
            </a:r>
            <a:r>
              <a:rPr lang="en-US" altLang="ko-KR" dirty="0"/>
              <a:t>segment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</a:t>
            </a:r>
            <a:r>
              <a:rPr lang="ko-KR" altLang="en-US" dirty="0"/>
              <a:t>은 샘플링 간격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en-US" altLang="ko-KR" dirty="0" err="1"/>
              <a:t>i</a:t>
            </a:r>
            <a:r>
              <a:rPr lang="ko-KR" altLang="en-US" dirty="0"/>
              <a:t>번째 </a:t>
            </a:r>
            <a:r>
              <a:rPr lang="en-US" altLang="ko-KR" dirty="0"/>
              <a:t>segment </a:t>
            </a:r>
            <a:r>
              <a:rPr lang="ko-KR" altLang="en-US" dirty="0"/>
              <a:t>안에서 </a:t>
            </a:r>
            <a:r>
              <a:rPr lang="en-US" altLang="ko-KR" dirty="0"/>
              <a:t>r </a:t>
            </a:r>
            <a:r>
              <a:rPr lang="ko-KR" altLang="en-US" dirty="0"/>
              <a:t>간격으로 샘플</a:t>
            </a:r>
            <a:r>
              <a:rPr lang="en-US" altLang="ko-KR" dirty="0"/>
              <a:t> </a:t>
            </a:r>
            <a:r>
              <a:rPr lang="ko-KR" altLang="en-US" dirty="0"/>
              <a:t>뽑아 희소하게 만듦</a:t>
            </a:r>
            <a:r>
              <a:rPr lang="en-US" altLang="ko-KR" dirty="0"/>
              <a:t>＂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08D8CD-BC4A-FA97-5C0C-777836C3D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6" y="4028814"/>
            <a:ext cx="4529882" cy="7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5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507A6-EEBF-8F07-0A3D-4BDA12B8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Dilated Flash Attention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CC6DE-1224-3655-598A-9372E7EF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90AD2C-6394-504C-1D6D-E822BDE947F0}"/>
                  </a:ext>
                </a:extLst>
              </p:cNvPr>
              <p:cNvSpPr txBox="1"/>
              <p:nvPr/>
            </p:nvSpPr>
            <p:spPr>
              <a:xfrm>
                <a:off x="600722" y="1482633"/>
                <a:ext cx="10990555" cy="425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</a:t>
                </a:r>
                <a:r>
                  <a:rPr lang="ko-KR" altLang="en-US" dirty="0"/>
                  <a:t>병렬 </a:t>
                </a:r>
                <a:r>
                  <a:rPr lang="en-US" altLang="ko-KR" dirty="0"/>
                  <a:t>Attention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segment</a:t>
                </a:r>
                <a:r>
                  <a:rPr lang="ko-KR" altLang="en-US" dirty="0"/>
                  <a:t>는 독립적이므로 동시에 계산 가능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/>
                  <a:t>희소화된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Q,K,V</a:t>
                </a:r>
                <a:r>
                  <a:rPr lang="ko-KR" altLang="en-US" dirty="0"/>
                  <a:t>에 대해 </a:t>
                </a:r>
                <a:r>
                  <a:rPr lang="en-US" altLang="ko-KR" dirty="0" err="1"/>
                  <a:t>FlashAttention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연산 수행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segment </a:t>
                </a:r>
                <a:r>
                  <a:rPr lang="ko-KR" altLang="en-US" dirty="0"/>
                  <a:t>단위라서 빠르고 병렬화 가능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4. </a:t>
                </a:r>
                <a:r>
                  <a:rPr lang="ko-KR" altLang="en-US" dirty="0"/>
                  <a:t>결과 </a:t>
                </a:r>
                <a:r>
                  <a:rPr lang="ko-KR" altLang="en-US" dirty="0" err="1"/>
                  <a:t>재조립</a:t>
                </a:r>
                <a:endParaRPr lang="en-US" altLang="ko-KR" dirty="0"/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segment</a:t>
                </a:r>
                <a:r>
                  <a:rPr lang="ko-KR" altLang="en-US" dirty="0"/>
                  <a:t>의 결과는 원래 입력 데이터 위치에 맞게 결합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과정은 </a:t>
                </a:r>
                <a:r>
                  <a:rPr lang="en-US" altLang="ko-KR" dirty="0"/>
                  <a:t>MAP </a:t>
                </a:r>
                <a:r>
                  <a:rPr lang="ko-KR" altLang="en-US" dirty="0"/>
                  <a:t>연산으로 처리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dirty="0"/>
                  <a:t> 결과를 저장할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채운 행렬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각 </a:t>
                </a:r>
                <a:r>
                  <a:rPr lang="en-US" altLang="ko-KR" dirty="0"/>
                  <a:t>segment</a:t>
                </a:r>
                <a:r>
                  <a:rPr lang="ko-KR" altLang="en-US" dirty="0"/>
                  <a:t>가 시작하는 위치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MAP </a:t>
                </a:r>
                <a:r>
                  <a:rPr lang="ko-KR" altLang="en-US" dirty="0"/>
                  <a:t>함수는 각 </a:t>
                </a:r>
                <a:r>
                  <a:rPr lang="en-US" altLang="ko-KR" dirty="0"/>
                  <a:t>segment </a:t>
                </a:r>
                <a:r>
                  <a:rPr lang="ko-KR" altLang="en-US" dirty="0"/>
                  <a:t>결과를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올바르게 삽입하는 역할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90AD2C-6394-504C-1D6D-E822BDE9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2" y="1482633"/>
                <a:ext cx="10990555" cy="4253985"/>
              </a:xfrm>
              <a:prstGeom prst="rect">
                <a:avLst/>
              </a:prstGeom>
              <a:blipFill>
                <a:blip r:embed="rId2"/>
                <a:stretch>
                  <a:fillRect l="-499" t="-716" b="-1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1482448-56AB-2087-0471-C45636251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22" y="2091963"/>
            <a:ext cx="3357337" cy="5356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D8F966-AE6B-6571-2D60-6F3EBDBF8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22" y="4067956"/>
            <a:ext cx="3190043" cy="7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3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54738-13AF-066E-7ABE-9F03C78D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Dynamic Layer-wise Distillation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5A2221-CF38-3143-8E38-BBBF6A3E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1ED50F-1404-7600-48A9-7D5519CF2CE7}"/>
                  </a:ext>
                </a:extLst>
              </p:cNvPr>
              <p:cNvSpPr txBox="1"/>
              <p:nvPr/>
            </p:nvSpPr>
            <p:spPr>
              <a:xfrm>
                <a:off x="550416" y="1112656"/>
                <a:ext cx="1028921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encoder</a:t>
                </a:r>
                <a:r>
                  <a:rPr lang="ko-KR" altLang="en-US" dirty="0"/>
                  <a:t>의 구조와 크기가 다르기 때문에 한꺼번에 </a:t>
                </a:r>
                <a:r>
                  <a:rPr lang="en-US" altLang="ko-KR" dirty="0"/>
                  <a:t>distillation</a:t>
                </a:r>
                <a:r>
                  <a:rPr lang="ko-KR" altLang="en-US" dirty="0"/>
                  <a:t>하지 않고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점진적이고 계층별로 </a:t>
                </a:r>
                <a:r>
                  <a:rPr lang="en-US" altLang="ko-KR" dirty="0"/>
                  <a:t>distillation </a:t>
                </a:r>
                <a:r>
                  <a:rPr lang="ko-KR" altLang="en-US" dirty="0"/>
                  <a:t>수행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각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에 동적으로 중요도를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부여해서 학습을 조절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Dynamic Layer-wise Weighting</a:t>
                </a:r>
              </a:p>
              <a:p>
                <a:r>
                  <a:rPr lang="ko-KR" altLang="en-US" dirty="0"/>
                  <a:t>모델은 총</a:t>
                </a:r>
                <a:r>
                  <a:rPr lang="en-US" altLang="ko-KR" dirty="0"/>
                  <a:t> L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를 가지고 있고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각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는 학습 도중 특정 시점에 학습 시작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t: </a:t>
                </a:r>
                <a:r>
                  <a:rPr lang="ko-KR" altLang="en-US" dirty="0"/>
                  <a:t>현재 </a:t>
                </a:r>
                <a:r>
                  <a:rPr lang="en-US" altLang="ko-KR" dirty="0"/>
                  <a:t>epoch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distillation loss</a:t>
                </a:r>
                <a:r>
                  <a:rPr lang="ko-KR" altLang="en-US" dirty="0"/>
                  <a:t>에 주는 중요도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: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의 학습이 시작되는 </a:t>
                </a:r>
                <a:r>
                  <a:rPr lang="en-US" altLang="ko-KR" dirty="0"/>
                  <a:t>epoch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중요도가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증가하는 데 걸리는 </a:t>
                </a:r>
                <a:r>
                  <a:rPr lang="en-US" altLang="ko-KR" dirty="0"/>
                  <a:t>epoch </a:t>
                </a:r>
                <a:r>
                  <a:rPr lang="ko-KR" altLang="en-US" dirty="0"/>
                  <a:t>수</a:t>
                </a:r>
                <a:endParaRPr lang="en-US" altLang="ko-K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1ED50F-1404-7600-48A9-7D5519CF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6" y="1112656"/>
                <a:ext cx="10289219" cy="4524315"/>
              </a:xfrm>
              <a:prstGeom prst="rect">
                <a:avLst/>
              </a:prstGeom>
              <a:blipFill>
                <a:blip r:embed="rId2"/>
                <a:stretch>
                  <a:fillRect l="-474" t="-809" b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891F0D5-64EF-73F1-0539-C6B16D33C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6" y="2628900"/>
            <a:ext cx="48577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03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1DE13-2494-1E83-A41C-E4353EC7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Dynamic Layer-wise Distillation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86518E-65DE-827A-3627-6BD90ECC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966DBF-AA15-10C0-2AD0-BCFD1A12C537}"/>
                  </a:ext>
                </a:extLst>
              </p:cNvPr>
              <p:cNvSpPr txBox="1"/>
              <p:nvPr/>
            </p:nvSpPr>
            <p:spPr>
              <a:xfrm>
                <a:off x="559294" y="976544"/>
                <a:ext cx="10475650" cy="554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2. Decoupled Feature Distillation</a:t>
                </a:r>
              </a:p>
              <a:p>
                <a:r>
                  <a:rPr lang="ko-KR" altLang="en-US" dirty="0"/>
                  <a:t>모든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distill</a:t>
                </a:r>
                <a:r>
                  <a:rPr lang="ko-KR" altLang="en-US" dirty="0" err="1"/>
                  <a:t>하는게</a:t>
                </a:r>
                <a:r>
                  <a:rPr lang="ko-KR" altLang="en-US" dirty="0"/>
                  <a:t> 아니라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학습에 효과적인 일부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만 선택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보통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에 가까운 깊은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를 선택해서 효과적인 정보 전달을 함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𝑆𝐴𝑀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) : teacher(SAM)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에서의 출력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𝑆𝐴𝑀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) : student(SAM-Lightening)</a:t>
                </a:r>
                <a:r>
                  <a:rPr lang="ko-KR" altLang="en-US" dirty="0"/>
                  <a:t>의 같은 위치 </a:t>
                </a:r>
                <a:r>
                  <a:rPr lang="en-US" altLang="ko-KR" dirty="0"/>
                  <a:t>layer </a:t>
                </a:r>
                <a:r>
                  <a:rPr lang="ko-KR" altLang="en-US" dirty="0"/>
                  <a:t>출력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의 현재 중요도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N: </a:t>
                </a:r>
                <a:r>
                  <a:rPr lang="ko-KR" altLang="en-US" dirty="0"/>
                  <a:t>학습 데이터 수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3.</a:t>
                </a:r>
                <a:r>
                  <a:rPr lang="ko-KR" altLang="en-US" dirty="0"/>
                  <a:t> 전체 손실 함수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 : layer-wise feature distillation loss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altLang="ko-KR" dirty="0"/>
                  <a:t>: encoder </a:t>
                </a:r>
                <a:r>
                  <a:rPr lang="ko-KR" altLang="en-US" dirty="0"/>
                  <a:t>최종 출력에 대한 </a:t>
                </a:r>
                <a:r>
                  <a:rPr lang="en-US" altLang="ko-KR" dirty="0"/>
                  <a:t>loss(</a:t>
                </a:r>
                <a:r>
                  <a:rPr lang="ko-KR" altLang="en-US" dirty="0"/>
                  <a:t>전체 </a:t>
                </a:r>
                <a:r>
                  <a:rPr lang="en-US" altLang="ko-KR" dirty="0"/>
                  <a:t>feature map </a:t>
                </a:r>
                <a:r>
                  <a:rPr lang="ko-KR" altLang="en-US" dirty="0"/>
                  <a:t>차이</a:t>
                </a:r>
                <a:r>
                  <a:rPr lang="en-US" altLang="ko-K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altLang="ko-KR" dirty="0"/>
                  <a:t>λ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두 </a:t>
                </a:r>
                <a:r>
                  <a:rPr lang="en-US" altLang="ko-KR" dirty="0"/>
                  <a:t>loss </a:t>
                </a:r>
                <a:r>
                  <a:rPr lang="ko-KR" altLang="en-US" dirty="0"/>
                  <a:t>사이 밸런스를 조절하는 계수</a:t>
                </a:r>
                <a:endParaRPr lang="en-US" altLang="ko-KR" dirty="0"/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966DBF-AA15-10C0-2AD0-BCFD1A12C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94" y="976544"/>
                <a:ext cx="10475650" cy="5541902"/>
              </a:xfrm>
              <a:prstGeom prst="rect">
                <a:avLst/>
              </a:prstGeom>
              <a:blipFill>
                <a:blip r:embed="rId2"/>
                <a:stretch>
                  <a:fillRect l="-524" t="-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4F85128-855C-1099-CF5C-3C0C949A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8" y="1844558"/>
            <a:ext cx="4456590" cy="891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981E8D-C1D8-DA08-F412-7A10F043D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48" y="4842891"/>
            <a:ext cx="2947386" cy="39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8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A1D59-63B3-C3F4-8E3A-F6C4BA4C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Overall framework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26AA44-AB27-791E-5A0A-E62E787A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6FCA6C-21A3-2FB6-0395-F3A1BD4DA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36" y="863604"/>
            <a:ext cx="8799297" cy="58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6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3FC1A-7F79-1C50-159F-074B0F1A8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5B0CD6-1C01-B72B-CE8E-CA5407F1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68262-FE9D-4ED1-2964-DFB3D46BCC1E}"/>
              </a:ext>
            </a:extLst>
          </p:cNvPr>
          <p:cNvSpPr txBox="1"/>
          <p:nvPr/>
        </p:nvSpPr>
        <p:spPr>
          <a:xfrm>
            <a:off x="3399034" y="2516827"/>
            <a:ext cx="5393932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srgbClr val="002060"/>
                </a:solidFill>
                <a:latin typeface="Arial"/>
              </a:rPr>
              <a:t>Fast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+mn-cs"/>
              </a:rPr>
              <a:t>SAM3D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76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9374B-B5CB-2626-5350-837939D12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41957-B72B-DC83-EDDA-4A176064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FastSAM3D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FB7A98-3917-4EBE-8FE6-4807E672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2D6C0-8DD3-97B8-C697-E7E4A8CA3920}"/>
              </a:ext>
            </a:extLst>
          </p:cNvPr>
          <p:cNvSpPr txBox="1"/>
          <p:nvPr/>
        </p:nvSpPr>
        <p:spPr>
          <a:xfrm>
            <a:off x="525392" y="1289288"/>
            <a:ext cx="11125834" cy="465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FastSAM3D: An Efficient Segment Anything Model for 3D Volumetric Medical Images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002C62"/>
              </a:solidFill>
              <a:latin typeface="Arial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+mj-cs"/>
              </a:rPr>
              <a:t>Problem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rial"/>
                <a:cs typeface="+mj-cs"/>
              </a:rPr>
              <a:t>3D </a:t>
            </a:r>
            <a:r>
              <a:rPr lang="ko-KR" altLang="en-US" sz="2000" dirty="0">
                <a:latin typeface="Arial"/>
                <a:cs typeface="+mj-cs"/>
              </a:rPr>
              <a:t>의료 이미지 태스크에 </a:t>
            </a:r>
            <a:r>
              <a:rPr lang="en-US" altLang="ko-KR" sz="2000" dirty="0">
                <a:latin typeface="Arial"/>
                <a:cs typeface="+mj-cs"/>
              </a:rPr>
              <a:t>SAM</a:t>
            </a:r>
            <a:r>
              <a:rPr lang="ko-KR" altLang="en-US" sz="2000" dirty="0">
                <a:latin typeface="Arial"/>
                <a:cs typeface="+mj-cs"/>
              </a:rPr>
              <a:t>을 사용하려면 빠른 </a:t>
            </a:r>
            <a:r>
              <a:rPr lang="en-US" altLang="ko-KR" sz="2000" dirty="0">
                <a:latin typeface="Arial"/>
                <a:cs typeface="+mj-cs"/>
              </a:rPr>
              <a:t>inference </a:t>
            </a:r>
            <a:r>
              <a:rPr lang="ko-KR" altLang="en-US" sz="2000" dirty="0">
                <a:latin typeface="Arial"/>
                <a:cs typeface="+mj-cs"/>
              </a:rPr>
              <a:t>필요</a:t>
            </a:r>
            <a:endParaRPr lang="en-US" altLang="ko-KR" sz="2000" dirty="0">
              <a:latin typeface="Arial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rial"/>
                <a:cs typeface="+mj-cs"/>
              </a:rPr>
              <a:t>기존 </a:t>
            </a:r>
            <a:r>
              <a:rPr lang="en-US" altLang="ko-KR" sz="2000" dirty="0">
                <a:latin typeface="Arial"/>
                <a:cs typeface="+mj-cs"/>
              </a:rPr>
              <a:t>3D </a:t>
            </a:r>
            <a:r>
              <a:rPr lang="ko-KR" altLang="en-US" sz="2000" dirty="0">
                <a:latin typeface="Arial"/>
                <a:cs typeface="+mj-cs"/>
              </a:rPr>
              <a:t>모델은 </a:t>
            </a:r>
            <a:r>
              <a:rPr lang="en-US" altLang="ko-KR" sz="2000" dirty="0">
                <a:latin typeface="Arial"/>
                <a:cs typeface="+mj-cs"/>
              </a:rPr>
              <a:t>model </a:t>
            </a:r>
            <a:r>
              <a:rPr lang="ko-KR" altLang="en-US" sz="2000" dirty="0">
                <a:latin typeface="Arial"/>
                <a:cs typeface="+mj-cs"/>
              </a:rPr>
              <a:t>파라미터와 </a:t>
            </a:r>
            <a:r>
              <a:rPr lang="en-US" altLang="ko-KR" sz="2000" dirty="0">
                <a:latin typeface="Arial"/>
                <a:cs typeface="+mj-cs"/>
              </a:rPr>
              <a:t>FLOPs</a:t>
            </a:r>
            <a:r>
              <a:rPr lang="ko-KR" altLang="en-US" sz="2000" dirty="0">
                <a:latin typeface="Arial"/>
                <a:cs typeface="+mj-cs"/>
              </a:rPr>
              <a:t>가 지수적으로 증가해 비용 증가</a:t>
            </a:r>
            <a:endParaRPr lang="en-US" altLang="ko-KR" sz="2000" dirty="0">
              <a:latin typeface="Arial"/>
              <a:cs typeface="+mj-cs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rial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atin typeface="Arial"/>
                <a:cs typeface="+mj-cs"/>
              </a:rPr>
              <a:t>Key Idea</a:t>
            </a:r>
            <a:endParaRPr lang="en-US" altLang="ko-KR" sz="2000" dirty="0">
              <a:solidFill>
                <a:prstClr val="black"/>
              </a:solidFill>
              <a:latin typeface="Arial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12-layer </a:t>
            </a:r>
            <a:r>
              <a:rPr lang="en-US" altLang="ko-KR" sz="2000" dirty="0" err="1">
                <a:solidFill>
                  <a:prstClr val="black"/>
                </a:solidFill>
                <a:latin typeface="Arial"/>
              </a:rPr>
              <a:t>ViT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-B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를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 6-layer </a:t>
            </a:r>
            <a:r>
              <a:rPr lang="en-US" altLang="ko-KR" sz="2000" dirty="0" err="1">
                <a:solidFill>
                  <a:prstClr val="black"/>
                </a:solidFill>
                <a:latin typeface="Arial"/>
              </a:rPr>
              <a:t>ViT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-Tiny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로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layer-wise distill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3D Sparse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F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lash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A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ttention</a:t>
            </a:r>
            <a:endParaRPr lang="en-US" altLang="ko-KR" sz="2000" dirty="0">
              <a:solidFill>
                <a:prstClr val="black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rial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6354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E5494-0E91-71BE-18B4-49FE4FE70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316DE-6C5E-35AA-FCD5-868D3A24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FastSAM3D - Method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02EA78-6A62-01A8-F7DB-5361527F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5155F2-C252-630C-CB37-815D61AC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946" y="3035797"/>
            <a:ext cx="5768840" cy="11583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13DC6D-B43B-61D3-0B2B-BAC5D11DC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461" y="4458274"/>
            <a:ext cx="5037257" cy="10440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E3A864-6B4C-6C4D-5A82-3E94768F5AF6}"/>
              </a:ext>
            </a:extLst>
          </p:cNvPr>
          <p:cNvSpPr txBox="1"/>
          <p:nvPr/>
        </p:nvSpPr>
        <p:spPr>
          <a:xfrm>
            <a:off x="796157" y="1470496"/>
            <a:ext cx="8836573" cy="95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atin typeface="Arial"/>
                <a:cs typeface="+mj-cs"/>
              </a:rPr>
              <a:t>Key Idea</a:t>
            </a:r>
            <a:endParaRPr lang="en-US" altLang="ko-KR" sz="2000" dirty="0">
              <a:solidFill>
                <a:prstClr val="black"/>
              </a:solidFill>
              <a:latin typeface="Arial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1. 12-layer </a:t>
            </a:r>
            <a:r>
              <a:rPr lang="en-US" altLang="ko-KR" sz="2000" dirty="0" err="1">
                <a:solidFill>
                  <a:prstClr val="black"/>
                </a:solidFill>
                <a:latin typeface="Arial"/>
              </a:rPr>
              <a:t>ViT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-B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를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 6-layer </a:t>
            </a:r>
            <a:r>
              <a:rPr lang="en-US" altLang="ko-KR" sz="2000" dirty="0" err="1">
                <a:solidFill>
                  <a:prstClr val="black"/>
                </a:solidFill>
                <a:latin typeface="Arial"/>
              </a:rPr>
              <a:t>ViT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-Tiny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로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layer-wise distill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006889-1F22-4CBC-42FE-F0EB5CB35EE6}"/>
              </a:ext>
            </a:extLst>
          </p:cNvPr>
          <p:cNvSpPr txBox="1"/>
          <p:nvPr/>
        </p:nvSpPr>
        <p:spPr>
          <a:xfrm>
            <a:off x="7454159" y="3116919"/>
            <a:ext cx="41940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layer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1, … , 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input x ∈ R 128×128×128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/>
              <a:t>∥ · ∥ </a:t>
            </a:r>
            <a:r>
              <a:rPr lang="en-US" altLang="ko-KR" sz="1600" dirty="0"/>
              <a:t>= L2-norm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E(·) = expectation over all possible images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8782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32E3E-3EDE-A505-B40E-A537EB315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6CEC7-52A1-CAFC-4A7F-1DC68A40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FastSAM3D - Method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B59487-8385-A0EE-07E4-10BBDDB2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E23B2052-BC43-FD93-9E5B-8DFEB949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LongNet</a:t>
            </a:r>
            <a:r>
              <a:rPr lang="en-US" altLang="ko-KR" dirty="0"/>
              <a:t>: Scaling Transformers to 1,000,000,000 Tokens [</a:t>
            </a:r>
            <a:r>
              <a:rPr lang="en-US" altLang="ko-KR" dirty="0" err="1"/>
              <a:t>Jiayu</a:t>
            </a:r>
            <a:r>
              <a:rPr lang="en-US" altLang="ko-KR" dirty="0"/>
              <a:t> Ding, et al. 2023]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B5C28-0D3F-5E3F-3377-F3596824A7B2}"/>
              </a:ext>
            </a:extLst>
          </p:cNvPr>
          <p:cNvSpPr txBox="1"/>
          <p:nvPr/>
        </p:nvSpPr>
        <p:spPr>
          <a:xfrm>
            <a:off x="796158" y="1470496"/>
            <a:ext cx="10176642" cy="4841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atin typeface="Arial"/>
                <a:cs typeface="+mj-cs"/>
              </a:rPr>
              <a:t>Key Idea</a:t>
            </a:r>
            <a:endParaRPr lang="en-US" altLang="ko-KR" sz="2000" dirty="0">
              <a:solidFill>
                <a:prstClr val="black"/>
              </a:solidFill>
              <a:latin typeface="Arial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2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 3D Sparse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F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lash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A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ttention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= 3D Dilated Attention + Flash Attention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/>
              </a:rPr>
              <a:t>2.1. 3D Dilated Attention: receptive field </a:t>
            </a:r>
            <a:r>
              <a:rPr lang="ko-KR" altLang="en-US" sz="2000" b="1" dirty="0">
                <a:solidFill>
                  <a:prstClr val="black"/>
                </a:solidFill>
                <a:latin typeface="Arial"/>
              </a:rPr>
              <a:t>확장</a:t>
            </a:r>
            <a:endParaRPr lang="en-US" altLang="ko-KR" sz="2000" b="1" dirty="0">
              <a:solidFill>
                <a:prstClr val="black"/>
              </a:solidFill>
              <a:latin typeface="Arial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2.2. Flash Attention: 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연산 가속</a:t>
            </a:r>
            <a:endParaRPr lang="en-US" altLang="ko-KR" sz="2000" dirty="0">
              <a:solidFill>
                <a:prstClr val="black"/>
              </a:solidFill>
              <a:latin typeface="Arial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          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rial"/>
              </a:rPr>
              <a:t>3D volumetric</a:t>
            </a:r>
            <a:r>
              <a:rPr lang="ko-KR" altLang="en-US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rial"/>
              </a:rPr>
              <a:t>data</a:t>
            </a:r>
            <a:r>
              <a:rPr lang="ko-KR" altLang="en-US" dirty="0">
                <a:solidFill>
                  <a:prstClr val="black"/>
                </a:solidFill>
                <a:latin typeface="Arial"/>
              </a:rPr>
              <a:t>의 문제는 많은 수의 토큰이므로 </a:t>
            </a:r>
            <a:endParaRPr lang="en-US" altLang="ko-KR" dirty="0">
              <a:solidFill>
                <a:prstClr val="black"/>
              </a:solidFill>
              <a:latin typeface="Arial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Arial"/>
              </a:rPr>
              <a:t>입력</a:t>
            </a:r>
            <a:r>
              <a:rPr lang="en-US" altLang="ko-KR" dirty="0">
                <a:solidFill>
                  <a:prstClr val="black"/>
                </a:solidFill>
                <a:latin typeface="Arial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Arial"/>
              </a:rPr>
              <a:t>토큰 시퀀스를 작은 단위</a:t>
            </a:r>
            <a:r>
              <a:rPr lang="en-US" altLang="ko-KR" dirty="0">
                <a:solidFill>
                  <a:prstClr val="black"/>
                </a:solidFill>
                <a:latin typeface="Arial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Arial"/>
              </a:rPr>
              <a:t>세그먼트</a:t>
            </a:r>
            <a:r>
              <a:rPr lang="en-US" altLang="ko-KR" dirty="0">
                <a:solidFill>
                  <a:prstClr val="black"/>
                </a:solidFill>
                <a:latin typeface="Arial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Arial"/>
              </a:rPr>
              <a:t>로 나눈 후</a:t>
            </a:r>
            <a:r>
              <a:rPr lang="en-US" altLang="ko-KR" dirty="0">
                <a:solidFill>
                  <a:prstClr val="black"/>
                </a:solidFill>
                <a:latin typeface="Arial"/>
              </a:rPr>
              <a:t>, 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Arial"/>
              </a:rPr>
              <a:t>그 중에 선택적으로 </a:t>
            </a:r>
            <a:r>
              <a:rPr lang="ko-KR" altLang="en-US" dirty="0" err="1">
                <a:solidFill>
                  <a:prstClr val="black"/>
                </a:solidFill>
                <a:latin typeface="Arial"/>
              </a:rPr>
              <a:t>샘플링하는</a:t>
            </a:r>
            <a:r>
              <a:rPr lang="ko-KR" altLang="en-US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Arial"/>
              </a:rPr>
              <a:t>sparsification</a:t>
            </a:r>
            <a:r>
              <a:rPr lang="en-US" altLang="ko-KR" dirty="0">
                <a:solidFill>
                  <a:prstClr val="black"/>
                </a:solidFill>
                <a:latin typeface="Arial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Arial"/>
              </a:rPr>
              <a:t>진행</a:t>
            </a:r>
            <a:r>
              <a:rPr lang="en-US" altLang="ko-KR" dirty="0">
                <a:solidFill>
                  <a:prstClr val="black"/>
                </a:solidFill>
                <a:latin typeface="Arial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Arial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Arial"/>
              </a:rPr>
              <a:t>즉 전체</a:t>
            </a:r>
            <a:r>
              <a:rPr lang="en-US" altLang="ko-KR" dirty="0">
                <a:solidFill>
                  <a:prstClr val="black"/>
                </a:solidFill>
                <a:latin typeface="Arial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Arial"/>
              </a:rPr>
              <a:t>토큰 수가 감소하고 중요한 토큰에 집중되는</a:t>
            </a:r>
            <a:endParaRPr lang="en-US" altLang="ko-KR" dirty="0">
              <a:solidFill>
                <a:prstClr val="black"/>
              </a:solidFill>
              <a:latin typeface="Arial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Arial"/>
              </a:rPr>
              <a:t>효과</a:t>
            </a:r>
            <a:r>
              <a:rPr lang="en-US" altLang="ko-KR" dirty="0">
                <a:solidFill>
                  <a:prstClr val="black"/>
                </a:solidFill>
                <a:latin typeface="Arial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362ED2-612C-78C4-F3C2-FF71C678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75" y="3565428"/>
            <a:ext cx="4677110" cy="229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4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2EA70-B759-AA2C-7792-B31C42D0E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CD1B5-FB2E-4E64-918E-0DB8D2BF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FastSAM3D - Method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50312-46FD-3627-BB57-333B05CB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2E30BBEE-BF9C-B50F-AB6E-01FE00EF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FlashAttention</a:t>
            </a:r>
            <a:r>
              <a:rPr lang="en-US" altLang="ko-KR" dirty="0"/>
              <a:t>: Fast and Memory-Efficient Exact Attention with IO-Awareness [Tri Dao, et al. 2022]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782F9C-6EC2-EC78-4A58-0B224748B101}"/>
              </a:ext>
            </a:extLst>
          </p:cNvPr>
          <p:cNvSpPr txBox="1"/>
          <p:nvPr/>
        </p:nvSpPr>
        <p:spPr>
          <a:xfrm>
            <a:off x="796158" y="1470496"/>
            <a:ext cx="10176642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atin typeface="Arial"/>
                <a:cs typeface="+mj-cs"/>
              </a:rPr>
              <a:t>Key Idea</a:t>
            </a:r>
            <a:endParaRPr lang="en-US" altLang="ko-KR" sz="2000" dirty="0">
              <a:solidFill>
                <a:prstClr val="black"/>
              </a:solidFill>
              <a:latin typeface="Arial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2. 3D Sparse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F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lash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A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ttention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= 3D Dilated Attention + Flash Attention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2.1. 3D Dilated Attention: receptive field 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확장</a:t>
            </a:r>
            <a:endParaRPr lang="en-US" altLang="ko-KR" sz="2000" dirty="0">
              <a:solidFill>
                <a:prstClr val="black"/>
              </a:solidFill>
              <a:latin typeface="Arial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/>
              </a:rPr>
              <a:t>2.2. Flash Attention: </a:t>
            </a:r>
            <a:r>
              <a:rPr lang="ko-KR" altLang="en-US" sz="2000" b="1" dirty="0">
                <a:solidFill>
                  <a:prstClr val="black"/>
                </a:solidFill>
                <a:latin typeface="Arial"/>
              </a:rPr>
              <a:t>연산 가속</a:t>
            </a:r>
            <a:endParaRPr lang="en-US" altLang="ko-KR" sz="2000" b="1" dirty="0">
              <a:solidFill>
                <a:prstClr val="black"/>
              </a:solidFill>
              <a:latin typeface="Arial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339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98781-5AAB-E619-11FD-2F5AD2117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9F458-3CAC-8C85-CF16-C593F655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89D36E-C33F-23F9-3BA6-0EA1FF8F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E689C-9F01-1808-A359-95C10840BD25}"/>
              </a:ext>
            </a:extLst>
          </p:cNvPr>
          <p:cNvSpPr txBox="1"/>
          <p:nvPr/>
        </p:nvSpPr>
        <p:spPr>
          <a:xfrm>
            <a:off x="525392" y="1289288"/>
            <a:ext cx="11125834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3 types of Knowledge Distillation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SAM-LIGHTENING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FastSAM3D</a:t>
            </a:r>
            <a:endParaRPr kumimoji="0" lang="en-US" altLang="ko-KR" sz="20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803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8EEE6-CCAC-239A-3EE3-A8CC709EF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3BEB-C5A8-72A8-249D-14643F00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FastSAM3D - Results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A06211-15EA-8BFA-C1D5-3A4B91A9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51BE4C-C110-7991-C835-724DD6A5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241" y="1897247"/>
            <a:ext cx="7685703" cy="360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74BD0-DC74-53B0-5728-3A61BDDD6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E0FB9-965A-A42A-6B34-D355D8C8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BD551-783A-3863-8482-46C4BADE056B}"/>
              </a:ext>
            </a:extLst>
          </p:cNvPr>
          <p:cNvSpPr txBox="1"/>
          <p:nvPr/>
        </p:nvSpPr>
        <p:spPr>
          <a:xfrm>
            <a:off x="1913829" y="2631127"/>
            <a:ext cx="8364341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+mn-cs"/>
              </a:rPr>
              <a:t>3 </a:t>
            </a:r>
            <a:r>
              <a:rPr lang="en-US" altLang="ko-KR" sz="3600" b="1" dirty="0">
                <a:solidFill>
                  <a:srgbClr val="002060"/>
                </a:solidFill>
                <a:latin typeface="Arial"/>
              </a:rPr>
              <a:t>Types of Knowledge Distillation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87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9E674-517B-CAA3-BFD9-2565CE223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39836-539A-DE56-E096-B289914F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KD type(1)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6CB03E-C44A-1232-551D-02D27B6C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E086C-A5D9-DD5E-9D8E-BE74A24544D5}"/>
              </a:ext>
            </a:extLst>
          </p:cNvPr>
          <p:cNvSpPr txBox="1"/>
          <p:nvPr/>
        </p:nvSpPr>
        <p:spPr>
          <a:xfrm>
            <a:off x="525392" y="1289288"/>
            <a:ext cx="11125834" cy="188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Response-based KD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traditional, vanilla KD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teacher model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의 마지막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layer output(response)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을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distill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한계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: 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중간 레벨의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supervision 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불가</a:t>
            </a:r>
            <a:endParaRPr lang="en-US" altLang="ko-KR" sz="2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89DDBC-EC34-EB45-F007-FF972320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Knowledge</a:t>
            </a:r>
            <a:r>
              <a:rPr lang="ko-KR" altLang="en-US" dirty="0"/>
              <a:t> </a:t>
            </a:r>
            <a:r>
              <a:rPr lang="ko-KR" altLang="en-US" dirty="0" err="1"/>
              <a:t>Distillation</a:t>
            </a:r>
            <a:r>
              <a:rPr lang="ko-KR" altLang="en-US" dirty="0"/>
              <a:t>: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Survey</a:t>
            </a:r>
            <a:r>
              <a:rPr lang="ko-KR" altLang="en-US" dirty="0"/>
              <a:t> </a:t>
            </a:r>
            <a:r>
              <a:rPr lang="en-US" altLang="ko-KR" dirty="0"/>
              <a:t>[Jianping Gou, et al.]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226F014-6D19-0612-DF7A-53E99650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73" y="3429000"/>
            <a:ext cx="5221823" cy="2139712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F3D430-068E-3080-C3C4-03E7017FFBAB}"/>
              </a:ext>
            </a:extLst>
          </p:cNvPr>
          <p:cNvGrpSpPr/>
          <p:nvPr/>
        </p:nvGrpSpPr>
        <p:grpSpPr>
          <a:xfrm>
            <a:off x="6638823" y="4210844"/>
            <a:ext cx="4762955" cy="1174270"/>
            <a:chOff x="6638823" y="3873962"/>
            <a:chExt cx="4762955" cy="117427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EB4C6DE-F814-62D3-5166-8409A234A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4870" b="12886"/>
            <a:stretch/>
          </p:blipFill>
          <p:spPr>
            <a:xfrm>
              <a:off x="6638823" y="4683107"/>
              <a:ext cx="4762955" cy="36512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E353153-79D5-4C28-84A8-56C4DAE45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8823" y="3873962"/>
              <a:ext cx="2796782" cy="62489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7B43BD-D728-02D1-4D2E-2A3525202F50}"/>
                  </a:ext>
                </a:extLst>
              </p:cNvPr>
              <p:cNvSpPr txBox="1"/>
              <p:nvPr/>
            </p:nvSpPr>
            <p:spPr>
              <a:xfrm>
                <a:off x="6790191" y="3472387"/>
                <a:ext cx="3547125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logit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ith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factor</m:t>
                      </m:r>
                    </m:oMath>
                  </m:oMathPara>
                </a14:m>
                <a:endParaRPr lang="ko-KR" alt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divergence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logits</m:t>
                      </m:r>
                    </m:oMath>
                  </m:oMathPara>
                </a14:m>
                <a:endParaRPr lang="en-US" altLang="ko-KR" sz="1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7B43BD-D728-02D1-4D2E-2A3525202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91" y="3472387"/>
                <a:ext cx="3547125" cy="646331"/>
              </a:xfrm>
              <a:prstGeom prst="rect">
                <a:avLst/>
              </a:prstGeom>
              <a:blipFill>
                <a:blip r:embed="rId6"/>
                <a:stretch>
                  <a:fillRect l="-172" r="-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69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03797-A450-C7A5-BB50-836720EDD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1866C-B5F0-04A1-D0A4-CA161552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KD type(2)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76791-EB76-EAD3-A988-5899A859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12519-3E48-BBC5-5A86-A0D7BB34E5D0}"/>
              </a:ext>
            </a:extLst>
          </p:cNvPr>
          <p:cNvSpPr txBox="1"/>
          <p:nvPr/>
        </p:nvSpPr>
        <p:spPr>
          <a:xfrm>
            <a:off x="525392" y="1289288"/>
            <a:ext cx="11125834" cy="188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 startAt="2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Feature-based KD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중간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layer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들의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output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도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distill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feature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를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distill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할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teacher model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hidden layer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를 잘 선택해야 하고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student model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과 잘 매치해야 함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. 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3595C5-56FE-F59F-1314-5F52C303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Knowledge</a:t>
            </a:r>
            <a:r>
              <a:rPr lang="ko-KR" altLang="en-US" dirty="0"/>
              <a:t> </a:t>
            </a:r>
            <a:r>
              <a:rPr lang="ko-KR" altLang="en-US" dirty="0" err="1"/>
              <a:t>Distillation</a:t>
            </a:r>
            <a:r>
              <a:rPr lang="ko-KR" altLang="en-US" dirty="0"/>
              <a:t>: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Survey</a:t>
            </a:r>
            <a:r>
              <a:rPr lang="ko-KR" altLang="en-US" dirty="0"/>
              <a:t> </a:t>
            </a:r>
            <a:r>
              <a:rPr lang="en-US" altLang="ko-KR" dirty="0"/>
              <a:t>[Jianping Gou, et al.]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3D8B9AC-E750-F81F-1CEA-81B2387232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168"/>
          <a:stretch/>
        </p:blipFill>
        <p:spPr>
          <a:xfrm>
            <a:off x="1064313" y="3257264"/>
            <a:ext cx="5575897" cy="24697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6A35C0-E44C-4379-567A-51F8A4B92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42" y="4392864"/>
            <a:ext cx="4663844" cy="434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3D963D-A0B8-83D8-FF8C-55A3018C622F}"/>
                  </a:ext>
                </a:extLst>
              </p:cNvPr>
              <p:cNvSpPr txBox="1"/>
              <p:nvPr/>
            </p:nvSpPr>
            <p:spPr>
              <a:xfrm>
                <a:off x="6580053" y="3353380"/>
                <a:ext cx="3263263" cy="64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𝓍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maps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teacher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transformation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function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similarity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function</m:t>
                    </m:r>
                  </m:oMath>
                </a14:m>
                <a:r>
                  <a:rPr lang="en-US" altLang="ko-KR" sz="14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3D963D-A0B8-83D8-FF8C-55A3018C6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053" y="3353380"/>
                <a:ext cx="3263263" cy="641394"/>
              </a:xfrm>
              <a:prstGeom prst="rect">
                <a:avLst/>
              </a:prstGeom>
              <a:blipFill>
                <a:blip r:embed="rId5"/>
                <a:stretch>
                  <a:fillRect b="-1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00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7557C-D13E-FCEF-8F6B-8126FC970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16A7D-A22F-A7FB-7CB5-4B81933E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KD type(3)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C3F142-5FC2-14DE-8718-53873797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C116D3-C3CE-F8AD-FFDA-5BA5B6C0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Knowledge</a:t>
            </a:r>
            <a:r>
              <a:rPr lang="ko-KR" altLang="en-US" dirty="0"/>
              <a:t> </a:t>
            </a:r>
            <a:r>
              <a:rPr lang="ko-KR" altLang="en-US" dirty="0" err="1"/>
              <a:t>Distillation</a:t>
            </a:r>
            <a:r>
              <a:rPr lang="ko-KR" altLang="en-US" dirty="0"/>
              <a:t>: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Survey</a:t>
            </a:r>
            <a:r>
              <a:rPr lang="ko-KR" altLang="en-US" dirty="0"/>
              <a:t> </a:t>
            </a:r>
            <a:r>
              <a:rPr lang="en-US" altLang="ko-KR" dirty="0"/>
              <a:t>[Jianping Gou, et al.]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251F5E-92B2-E6A3-6F40-2C4DEE86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678"/>
          <a:stretch/>
        </p:blipFill>
        <p:spPr>
          <a:xfrm>
            <a:off x="1070517" y="3244870"/>
            <a:ext cx="5078328" cy="2570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5C8E8C-E72E-EBC4-7EDA-08FFEAFF582E}"/>
              </a:ext>
            </a:extLst>
          </p:cNvPr>
          <p:cNvSpPr txBox="1"/>
          <p:nvPr/>
        </p:nvSpPr>
        <p:spPr>
          <a:xfrm>
            <a:off x="525392" y="1329629"/>
            <a:ext cx="111258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3)    Relation-based KD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여러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layer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relationship distill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relationship example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FSP matrix – 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두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layer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feature map 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내적</a:t>
            </a:r>
            <a:endParaRPr lang="en-US" altLang="ko-KR" sz="2000" dirty="0">
              <a:solidFill>
                <a:prstClr val="black"/>
              </a:solidFill>
              <a:latin typeface="Arial"/>
            </a:endParaRP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instance relation graph(IRG) – feature maps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의 유클리드 거리 기반 인접 행렬 </a:t>
            </a:r>
            <a:endParaRPr lang="en-US" altLang="ko-KR" sz="2000" dirty="0">
              <a:solidFill>
                <a:prstClr val="black"/>
              </a:solidFill>
              <a:latin typeface="Arial"/>
            </a:endParaRP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D0BE82-553F-418A-73DE-1E816548B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40" y="4771070"/>
            <a:ext cx="4214225" cy="4953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1774CE-0504-E4B3-B214-62D53C916AF9}"/>
                  </a:ext>
                </a:extLst>
              </p:cNvPr>
              <p:cNvSpPr txBox="1"/>
              <p:nvPr/>
            </p:nvSpPr>
            <p:spPr>
              <a:xfrm>
                <a:off x="6513378" y="3913113"/>
                <a:ext cx="4106087" cy="445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̌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pairs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maps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l-GR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similarity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function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correlation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function</m:t>
                    </m:r>
                  </m:oMath>
                </a14:m>
                <a:r>
                  <a:rPr lang="en-US" altLang="ko-KR" sz="14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1774CE-0504-E4B3-B214-62D53C91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378" y="3913113"/>
                <a:ext cx="4106087" cy="445443"/>
              </a:xfrm>
              <a:prstGeom prst="rect">
                <a:avLst/>
              </a:prstGeom>
              <a:blipFill>
                <a:blip r:embed="rId5"/>
                <a:stretch>
                  <a:fillRect l="-1039" t="-6849" b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53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152BD-A099-1684-FC96-1E12CA5FE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B16AF-BE50-EED6-3F5D-6AF50707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1A8CD-9A46-CBFB-1226-84E66C07198C}"/>
              </a:ext>
            </a:extLst>
          </p:cNvPr>
          <p:cNvSpPr txBox="1"/>
          <p:nvPr/>
        </p:nvSpPr>
        <p:spPr>
          <a:xfrm>
            <a:off x="3399034" y="2516827"/>
            <a:ext cx="5393932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srgbClr val="002060"/>
                </a:solidFill>
                <a:latin typeface="Arial"/>
              </a:rPr>
              <a:t>SAM-LIGHTENING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2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6427-6F6B-E045-AAA3-5F87686A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Problem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3BB130-EA43-2708-2133-8F95030F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F62F5-E165-F441-CB52-BA8C82F847D7}"/>
              </a:ext>
            </a:extLst>
          </p:cNvPr>
          <p:cNvSpPr txBox="1"/>
          <p:nvPr/>
        </p:nvSpPr>
        <p:spPr>
          <a:xfrm>
            <a:off x="852256" y="1908698"/>
            <a:ext cx="10200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Inefficient Attention Mechanism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SAM</a:t>
            </a:r>
            <a:r>
              <a:rPr lang="ko-KR" altLang="en-US" dirty="0"/>
              <a:t>의 성능 병목은 주로 </a:t>
            </a:r>
            <a:r>
              <a:rPr lang="en-US" altLang="ko-KR" dirty="0"/>
              <a:t>Self-Attention</a:t>
            </a:r>
            <a:r>
              <a:rPr lang="ko-KR" altLang="en-US" dirty="0"/>
              <a:t>에서 발생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기존 연구들은 </a:t>
            </a:r>
            <a:r>
              <a:rPr lang="en-US" altLang="ko-KR" dirty="0" err="1"/>
              <a:t>ViT</a:t>
            </a:r>
            <a:r>
              <a:rPr lang="en-US" altLang="ko-KR" dirty="0"/>
              <a:t> </a:t>
            </a:r>
            <a:r>
              <a:rPr lang="ko-KR" altLang="en-US" dirty="0"/>
              <a:t>인코더를 작게 줄이거나 </a:t>
            </a:r>
            <a:r>
              <a:rPr lang="en-US" altLang="ko-KR" dirty="0"/>
              <a:t>CNN</a:t>
            </a:r>
            <a:r>
              <a:rPr lang="ko-KR" altLang="en-US" dirty="0"/>
              <a:t>으로 바꾸는 식으로 최적화했지만</a:t>
            </a:r>
            <a:r>
              <a:rPr lang="en-US" altLang="ko-KR" dirty="0"/>
              <a:t>, </a:t>
            </a:r>
            <a:r>
              <a:rPr lang="ko-KR" altLang="en-US" dirty="0" err="1"/>
              <a:t>어텐션</a:t>
            </a:r>
            <a:r>
              <a:rPr lang="ko-KR" altLang="en-US" dirty="0"/>
              <a:t> 구조 자체를 개선한 경우는 거의 없음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Inefficient Knowledge Transfer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Teacher</a:t>
            </a:r>
            <a:r>
              <a:rPr lang="ko-KR" altLang="en-US" dirty="0"/>
              <a:t>와 </a:t>
            </a:r>
            <a:r>
              <a:rPr lang="en-US" altLang="ko-KR" dirty="0"/>
              <a:t>student model</a:t>
            </a:r>
            <a:r>
              <a:rPr lang="ko-KR" altLang="en-US" dirty="0"/>
              <a:t> 구조가 다르기 때문에 기존 방식들은 지식 전달이 비효율적이나 성능 저하가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278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5DE93-57D2-2477-5B55-8A01CB4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Flash Attention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C4683-AE6F-35DF-38A6-492B16AC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D4F47D-4847-15D2-0221-3FE02DABA987}"/>
                  </a:ext>
                </a:extLst>
              </p:cNvPr>
              <p:cNvSpPr txBox="1"/>
              <p:nvPr/>
            </p:nvSpPr>
            <p:spPr>
              <a:xfrm>
                <a:off x="441309" y="993278"/>
                <a:ext cx="10244831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FlashAttention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Q,K,V</a:t>
                </a:r>
                <a:r>
                  <a:rPr lang="ko-KR" altLang="en-US" dirty="0"/>
                  <a:t>를 블록 단위로 처리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전체 </a:t>
                </a:r>
                <a:r>
                  <a:rPr lang="en-US" altLang="ko-KR" dirty="0"/>
                  <a:t>O </a:t>
                </a:r>
                <a:r>
                  <a:rPr lang="ko-KR" altLang="en-US" dirty="0"/>
                  <a:t>행렬을 한 번에 계산하는 대신</a:t>
                </a:r>
                <a:r>
                  <a:rPr lang="en-US" altLang="ko-KR" dirty="0"/>
                  <a:t>, O</a:t>
                </a:r>
                <a:r>
                  <a:rPr lang="ko-KR" altLang="en-US" dirty="0"/>
                  <a:t>의 각 행 블록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독립적으로 계산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계산하기 위해 해당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와 모든 </a:t>
                </a:r>
                <a:r>
                  <a:rPr lang="en-US" altLang="ko-KR" dirty="0"/>
                  <a:t>Key/Value </a:t>
                </a:r>
                <a:r>
                  <a:rPr lang="ko-KR" altLang="en-US" dirty="0"/>
                  <a:t>블록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을 순회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D4F47D-4847-15D2-0221-3FE02DABA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09" y="993278"/>
                <a:ext cx="10244831" cy="945643"/>
              </a:xfrm>
              <a:prstGeom prst="rect">
                <a:avLst/>
              </a:prstGeom>
              <a:blipFill>
                <a:blip r:embed="rId2"/>
                <a:stretch>
                  <a:fillRect l="-357" t="-3871" b="-70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B18AF44-38B0-F85C-3D37-9E7532280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9" y="2088570"/>
            <a:ext cx="6177471" cy="35164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EDF32F-CE62-3D75-49DA-C5DFFC8A444D}"/>
              </a:ext>
            </a:extLst>
          </p:cNvPr>
          <p:cNvSpPr txBox="1"/>
          <p:nvPr/>
        </p:nvSpPr>
        <p:spPr>
          <a:xfrm>
            <a:off x="6684885" y="2192784"/>
            <a:ext cx="47850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GPU </a:t>
            </a:r>
            <a:r>
              <a:rPr lang="ko-KR" altLang="en-US" b="1" dirty="0"/>
              <a:t>메모리 병목 현상</a:t>
            </a:r>
            <a:r>
              <a:rPr lang="en-US" altLang="ko-KR" dirty="0"/>
              <a:t>: GPU</a:t>
            </a:r>
            <a:r>
              <a:rPr lang="ko-KR" altLang="en-US" dirty="0"/>
              <a:t>는 내부 연산 속도는 매우 빠르지만</a:t>
            </a:r>
            <a:r>
              <a:rPr lang="en-US" altLang="ko-KR" dirty="0"/>
              <a:t>, HBM</a:t>
            </a:r>
            <a:r>
              <a:rPr lang="ko-KR" altLang="en-US" dirty="0"/>
              <a:t>과의 데이터 전송 속도는 상대적으로 느림</a:t>
            </a:r>
            <a:endParaRPr lang="en-US" altLang="ko-KR" dirty="0"/>
          </a:p>
          <a:p>
            <a:r>
              <a:rPr lang="en-US" altLang="ko-KR" dirty="0"/>
              <a:t>Attention </a:t>
            </a:r>
            <a:r>
              <a:rPr lang="ko-KR" altLang="en-US" dirty="0"/>
              <a:t>계산 시 큰 중간 행렬을 </a:t>
            </a:r>
            <a:r>
              <a:rPr lang="en-US" altLang="ko-KR" dirty="0"/>
              <a:t>HBM</a:t>
            </a:r>
            <a:r>
              <a:rPr lang="ko-KR" altLang="en-US" dirty="0"/>
              <a:t>에 계속 읽고 쓰는 과정</a:t>
            </a:r>
            <a:r>
              <a:rPr lang="en-US" altLang="ko-KR" dirty="0"/>
              <a:t>(IO, Input/Output)</a:t>
            </a:r>
            <a:r>
              <a:rPr lang="ko-KR" altLang="en-US" dirty="0"/>
              <a:t>이 반복되면서</a:t>
            </a:r>
            <a:r>
              <a:rPr lang="en-US" altLang="ko-KR" dirty="0"/>
              <a:t>, </a:t>
            </a:r>
            <a:r>
              <a:rPr lang="ko-KR" altLang="en-US" dirty="0"/>
              <a:t>실제 연산 시간보다 이 데이터 전송 시간이 전체 속도를 저하시키는 주범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Attention </a:t>
            </a:r>
            <a:r>
              <a:rPr lang="ko-KR" altLang="en-US" dirty="0"/>
              <a:t>구조 자체를 개선해서 </a:t>
            </a:r>
            <a:r>
              <a:rPr lang="en-US" altLang="ko-KR" dirty="0"/>
              <a:t>IO</a:t>
            </a:r>
            <a:r>
              <a:rPr lang="ko-KR" altLang="en-US" dirty="0"/>
              <a:t>를 줄임</a:t>
            </a:r>
          </a:p>
        </p:txBody>
      </p:sp>
    </p:spTree>
    <p:extLst>
      <p:ext uri="{BB962C8B-B14F-4D97-AF65-F5344CB8AC3E}">
        <p14:creationId xmlns:p14="http://schemas.microsoft.com/office/powerpoint/2010/main" val="145457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1140</Words>
  <Application>Microsoft Office PowerPoint</Application>
  <PresentationFormat>와이드스크린</PresentationFormat>
  <Paragraphs>193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system-ui</vt:lpstr>
      <vt:lpstr>맑은 고딕</vt:lpstr>
      <vt:lpstr>Arial</vt:lpstr>
      <vt:lpstr>Cambria Math</vt:lpstr>
      <vt:lpstr>Office 테마</vt:lpstr>
      <vt:lpstr>1_Office 테마</vt:lpstr>
      <vt:lpstr>KD, SAM-LIGHTENING, FastSAM3D </vt:lpstr>
      <vt:lpstr>Content</vt:lpstr>
      <vt:lpstr>PowerPoint 프레젠테이션</vt:lpstr>
      <vt:lpstr>KD type(1)</vt:lpstr>
      <vt:lpstr>KD type(2)</vt:lpstr>
      <vt:lpstr>KD type(3)</vt:lpstr>
      <vt:lpstr>PowerPoint 프레젠테이션</vt:lpstr>
      <vt:lpstr>Problem </vt:lpstr>
      <vt:lpstr>Flash Attention</vt:lpstr>
      <vt:lpstr>Dilated Flash Attention</vt:lpstr>
      <vt:lpstr>Dilated Flash Attention</vt:lpstr>
      <vt:lpstr>Dynamic Layer-wise Distillation</vt:lpstr>
      <vt:lpstr>Dynamic Layer-wise Distillation</vt:lpstr>
      <vt:lpstr>Overall framework</vt:lpstr>
      <vt:lpstr>PowerPoint 프레젠테이션</vt:lpstr>
      <vt:lpstr>FastSAM3D</vt:lpstr>
      <vt:lpstr>FastSAM3D - Method</vt:lpstr>
      <vt:lpstr>FastSAM3D - Method</vt:lpstr>
      <vt:lpstr>FastSAM3D - Method</vt:lpstr>
      <vt:lpstr>FastSAM3D -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Suhyeon</dc:creator>
  <cp:lastModifiedBy>이수학</cp:lastModifiedBy>
  <cp:revision>160</cp:revision>
  <dcterms:created xsi:type="dcterms:W3CDTF">2025-04-01T06:34:24Z</dcterms:created>
  <dcterms:modified xsi:type="dcterms:W3CDTF">2025-04-02T12:01:02Z</dcterms:modified>
</cp:coreProperties>
</file>