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7" r:id="rId4"/>
    <p:sldId id="266" r:id="rId5"/>
    <p:sldId id="268" r:id="rId6"/>
    <p:sldId id="269" r:id="rId7"/>
    <p:sldId id="275" r:id="rId8"/>
    <p:sldId id="273" r:id="rId9"/>
    <p:sldId id="276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26F5D-D60A-0D4A-E772-82DAD6AF1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2FD934-F895-EE3F-E548-047CBA183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697C3-35A7-438A-9CFF-8904FA96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64D67-8E40-A653-8713-C0FBFE38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1B20E-C21E-8AC1-98D0-E6C52D56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1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1724E-4DE9-4264-AF1F-DB133ADF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71585F-43E1-2040-DA25-9146258A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C1840-AC07-6664-0B4F-480E8290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B7988-574F-61AB-B2EF-2D4268AE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1722A-D0F6-B5EC-2BB1-5F32A275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1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25E488-3C6D-1073-C4A4-46C7552CC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A5598-4D7F-1576-4DF0-54EE3D6C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355B-5300-2DFA-38B3-B9DBBAAF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F3759-F06A-3169-AC47-1D24D8C4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04A98-0028-678E-BBF1-35AA440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8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51036-2DCA-35E7-980B-C2FB7137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064A7-4ABC-BFD6-785F-208B3A9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3C02-42F2-EB78-8D4B-2B6117B1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37D5C-EA21-EE6F-85A9-C8FFB881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C0176-4BC3-F96C-BA2E-40758EE1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1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7EB7-BF2D-3341-A928-F976A101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A1138-2C3F-001B-D89E-C496BD2F8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00BB3-C77D-33A1-4278-3C2644BA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E1CA-A203-3E6D-C7BC-DCEF1B25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8FC9F-A7D5-95FE-4D0C-7F49EC3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2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35545-CB3C-C7E4-739E-4FA79F01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9A556-0745-396F-1FE1-0D0A37EB9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F9669-AEB1-C131-977A-7B8EC453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7AA55-AF81-E118-9C89-E9AF85BD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430EE-FAE0-257D-664A-7B768125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1C132-1790-2184-BFB1-71F9FA2E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0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C279D-08D4-41A7-C33B-BCAF4D91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F60C2-A0AE-7C73-AAEB-3F223A952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D8095-77D5-F908-0B80-29B485FCF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A0847C-5086-7E87-2D9F-E47F9A625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54BD9E-D585-BD98-A5CE-86335AF43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E51836-4366-547C-0964-7E0EA6E5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46C3B1-15C2-E159-8A89-83B9E20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AC821B-1658-9F83-55DB-195DC8A6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11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9A4C5-2689-E598-7D39-74227B29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1A909-13D9-539E-796A-C2067D3B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BFA785-13F3-BB04-77E3-B43CAF09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419B7F-AF19-3B5F-2E7C-0061EE65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8B1179-C6C2-E95D-C996-6DC45685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E55824-FF0D-A390-CC41-E657A945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0A8A5-5149-8507-FFE1-388EA3ED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6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E7E52-8605-E834-613A-DBE498DF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96606-AE19-81E4-5543-864D2D5A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CA98B-D0B3-1A40-FDD6-CD71C6B90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00516-9DBD-990F-FCDD-018E3C9D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D2A5AD-8F4C-6A64-5735-E1D3D3FB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7BBDF-3E85-3759-DFBD-2D9F9786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1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CE45D-FEAE-607D-F785-9A4E24E5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F39696-7571-109B-0D12-55EFF8FFC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CA9690-18C3-7E86-B56A-61D103F06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15732-D352-742D-8647-1265CAE2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E847C-9FBA-CE20-EBA1-9EBB354C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89DBC-AE7C-D295-3675-121B319C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D50079-2E98-7A24-9871-ABBA51D9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9EA47-9A67-3FE1-AB99-19991A36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1176A-3144-0A70-2E7A-E22C21D2D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A71D-24E3-45A5-8622-86502F2442A0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0A95A-8EB2-6E28-A76E-EFF16C886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71142-8297-8FC3-DF38-E0BFFC33B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D39D-4CFB-44C6-BAAB-C72D7809E1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9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2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5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7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>
                <a:solidFill>
                  <a:srgbClr val="002C62"/>
                </a:solidFill>
              </a:rPr>
              <a:t>C3110703 </a:t>
            </a:r>
            <a:r>
              <a:rPr lang="ko-KR" altLang="en-US" sz="2000" b="1">
                <a:solidFill>
                  <a:srgbClr val="002C62"/>
                </a:solidFill>
              </a:rPr>
              <a:t>김지윤</a:t>
            </a:r>
            <a:endParaRPr lang="ko-KR" altLang="en-US" sz="2000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>
                <a:solidFill>
                  <a:srgbClr val="002C62"/>
                </a:solidFill>
              </a:rPr>
              <a:t>년 </a:t>
            </a:r>
            <a:r>
              <a:rPr lang="en-US" altLang="ko-KR" sz="1600" b="1">
                <a:solidFill>
                  <a:srgbClr val="002C62"/>
                </a:solidFill>
              </a:rPr>
              <a:t>2</a:t>
            </a:r>
            <a:r>
              <a:rPr lang="ko-KR" altLang="en-US" sz="1600" b="1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5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8986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>
                <a:solidFill>
                  <a:schemeClr val="bg1"/>
                </a:solidFill>
              </a:rPr>
              <a:t>Bit Flip Process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A10676A-80C1-6FEE-A094-B57D07174EF4}"/>
              </a:ext>
            </a:extLst>
          </p:cNvPr>
          <p:cNvSpPr/>
          <p:nvPr/>
        </p:nvSpPr>
        <p:spPr>
          <a:xfrm>
            <a:off x="1686659" y="5493082"/>
            <a:ext cx="921727" cy="2339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A77928B-49C7-536E-7141-1ACF61CA9856}"/>
              </a:ext>
            </a:extLst>
          </p:cNvPr>
          <p:cNvSpPr/>
          <p:nvPr/>
        </p:nvSpPr>
        <p:spPr>
          <a:xfrm>
            <a:off x="1564313" y="1578995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345F6-77F6-9573-1672-1E3213893B05}"/>
              </a:ext>
            </a:extLst>
          </p:cNvPr>
          <p:cNvSpPr/>
          <p:nvPr/>
        </p:nvSpPr>
        <p:spPr>
          <a:xfrm>
            <a:off x="5447563" y="884551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783AF4-6637-E3B7-144F-BA10C8D949F1}"/>
              </a:ext>
            </a:extLst>
          </p:cNvPr>
          <p:cNvSpPr/>
          <p:nvPr/>
        </p:nvSpPr>
        <p:spPr>
          <a:xfrm>
            <a:off x="5447563" y="2187325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3125D8-11E6-A4A8-26AE-4938523EA28E}"/>
              </a:ext>
            </a:extLst>
          </p:cNvPr>
          <p:cNvSpPr/>
          <p:nvPr/>
        </p:nvSpPr>
        <p:spPr>
          <a:xfrm>
            <a:off x="5447563" y="3645448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4E8676-ACFC-DC1A-5AA5-54F885CD874D}"/>
              </a:ext>
            </a:extLst>
          </p:cNvPr>
          <p:cNvSpPr/>
          <p:nvPr/>
        </p:nvSpPr>
        <p:spPr>
          <a:xfrm>
            <a:off x="9076229" y="2293054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BB9203-E32F-84D7-8A87-36FF249077B6}"/>
                  </a:ext>
                </a:extLst>
              </p:cNvPr>
              <p:cNvSpPr txBox="1"/>
              <p:nvPr/>
            </p:nvSpPr>
            <p:spPr>
              <a:xfrm>
                <a:off x="1869004" y="1813628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BB9203-E32F-84D7-8A87-36FF2490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04" y="1813628"/>
                <a:ext cx="322716" cy="276999"/>
              </a:xfrm>
              <a:prstGeom prst="rect">
                <a:avLst/>
              </a:prstGeom>
              <a:blipFill>
                <a:blip r:embed="rId2"/>
                <a:stretch>
                  <a:fillRect l="-13208" r="-188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859D7A29-4033-716E-62BC-B96F7183522F}"/>
              </a:ext>
            </a:extLst>
          </p:cNvPr>
          <p:cNvSpPr/>
          <p:nvPr/>
        </p:nvSpPr>
        <p:spPr>
          <a:xfrm>
            <a:off x="1564313" y="2858171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07390-BBAE-BBFD-E57D-256A7621E4AE}"/>
                  </a:ext>
                </a:extLst>
              </p:cNvPr>
              <p:cNvSpPr txBox="1"/>
              <p:nvPr/>
            </p:nvSpPr>
            <p:spPr>
              <a:xfrm>
                <a:off x="1893424" y="3144424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07390-BBAE-BBFD-E57D-256A7621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24" y="3144424"/>
                <a:ext cx="328039" cy="276999"/>
              </a:xfrm>
              <a:prstGeom prst="rect">
                <a:avLst/>
              </a:prstGeom>
              <a:blipFill>
                <a:blip r:embed="rId3"/>
                <a:stretch>
                  <a:fillRect l="-13208" r="-37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AB1813-C779-AFF9-1EEF-399EFE5AB09B}"/>
                  </a:ext>
                </a:extLst>
              </p:cNvPr>
              <p:cNvSpPr txBox="1"/>
              <p:nvPr/>
            </p:nvSpPr>
            <p:spPr>
              <a:xfrm>
                <a:off x="1686660" y="5493082"/>
                <a:ext cx="92172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2.0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3.0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4.0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AB1813-C779-AFF9-1EEF-399EFE5A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60" y="5493082"/>
                <a:ext cx="921727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DBD738-72FE-A448-B615-90C77D8B8D3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496411" y="1309305"/>
            <a:ext cx="2951152" cy="6944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FBA152-2627-073D-B535-9F655E0D6D2C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2496411" y="1309305"/>
            <a:ext cx="2951152" cy="1973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2C5D1A-9D8C-ABD5-3D5F-FDF1BDE2B76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496411" y="2003749"/>
            <a:ext cx="2951152" cy="60833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5C1AF3-2A74-5C88-5129-A9DE1506C8CA}"/>
                  </a:ext>
                </a:extLst>
              </p:cNvPr>
              <p:cNvSpPr txBox="1"/>
              <p:nvPr/>
            </p:nvSpPr>
            <p:spPr>
              <a:xfrm>
                <a:off x="3645804" y="1591301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5C1AF3-2A74-5C88-5129-A9DE1506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04" y="1591301"/>
                <a:ext cx="443776" cy="276999"/>
              </a:xfrm>
              <a:prstGeom prst="rect">
                <a:avLst/>
              </a:prstGeom>
              <a:blipFill>
                <a:blip r:embed="rId5"/>
                <a:stretch>
                  <a:fillRect l="-4110" r="-274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B9AA80-953F-1B3C-3032-D9FBE3232399}"/>
                  </a:ext>
                </a:extLst>
              </p:cNvPr>
              <p:cNvSpPr txBox="1"/>
              <p:nvPr/>
            </p:nvSpPr>
            <p:spPr>
              <a:xfrm>
                <a:off x="3634806" y="2293054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B9AA80-953F-1B3C-3032-D9FBE3232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06" y="2293054"/>
                <a:ext cx="443776" cy="276999"/>
              </a:xfrm>
              <a:prstGeom prst="rect">
                <a:avLst/>
              </a:prstGeom>
              <a:blipFill>
                <a:blip r:embed="rId6"/>
                <a:stretch>
                  <a:fillRect l="-4110" r="-27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CFF48-FF81-405E-A3A3-C7434959FA2D}"/>
                  </a:ext>
                </a:extLst>
              </p:cNvPr>
              <p:cNvSpPr txBox="1"/>
              <p:nvPr/>
            </p:nvSpPr>
            <p:spPr>
              <a:xfrm>
                <a:off x="5773284" y="1105998"/>
                <a:ext cx="290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CFF48-FF81-405E-A3A3-C7434959F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84" y="1105998"/>
                <a:ext cx="290336" cy="276999"/>
              </a:xfrm>
              <a:prstGeom prst="rect">
                <a:avLst/>
              </a:prstGeom>
              <a:blipFill>
                <a:blip r:embed="rId7"/>
                <a:stretch>
                  <a:fillRect l="-6250" r="-208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5CD8B2-4F0B-F51E-1036-ACA71B2259A3}"/>
                  </a:ext>
                </a:extLst>
              </p:cNvPr>
              <p:cNvSpPr txBox="1"/>
              <p:nvPr/>
            </p:nvSpPr>
            <p:spPr>
              <a:xfrm>
                <a:off x="5767422" y="2402042"/>
                <a:ext cx="29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5CD8B2-4F0B-F51E-1036-ACA71B2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22" y="2402042"/>
                <a:ext cx="295658" cy="276999"/>
              </a:xfrm>
              <a:prstGeom prst="rect">
                <a:avLst/>
              </a:prstGeom>
              <a:blipFill>
                <a:blip r:embed="rId8"/>
                <a:stretch>
                  <a:fillRect l="-6122" r="-204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095F953-127E-A59A-0B43-608121A8A411}"/>
              </a:ext>
            </a:extLst>
          </p:cNvPr>
          <p:cNvSpPr/>
          <p:nvPr/>
        </p:nvSpPr>
        <p:spPr>
          <a:xfrm>
            <a:off x="1652412" y="5402138"/>
            <a:ext cx="462844" cy="6773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F60D49-E46C-A2FA-618D-C39D78AB524B}"/>
                  </a:ext>
                </a:extLst>
              </p:cNvPr>
              <p:cNvSpPr txBox="1"/>
              <p:nvPr/>
            </p:nvSpPr>
            <p:spPr>
              <a:xfrm>
                <a:off x="1747455" y="5047010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F60D49-E46C-A2FA-618D-C39D78AB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455" y="5047010"/>
                <a:ext cx="322716" cy="276999"/>
              </a:xfrm>
              <a:prstGeom prst="rect">
                <a:avLst/>
              </a:prstGeom>
              <a:blipFill>
                <a:blip r:embed="rId9"/>
                <a:stretch>
                  <a:fillRect l="-13208" r="-188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4B02D9C-5CD1-6B21-3BB4-E7603355ABD0}"/>
              </a:ext>
            </a:extLst>
          </p:cNvPr>
          <p:cNvSpPr/>
          <p:nvPr/>
        </p:nvSpPr>
        <p:spPr>
          <a:xfrm>
            <a:off x="2179791" y="5402138"/>
            <a:ext cx="462844" cy="6773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733D08-90DE-7A0C-BFFB-69E5D1091538}"/>
                  </a:ext>
                </a:extLst>
              </p:cNvPr>
              <p:cNvSpPr txBox="1"/>
              <p:nvPr/>
            </p:nvSpPr>
            <p:spPr>
              <a:xfrm>
                <a:off x="2290719" y="5068327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733D08-90DE-7A0C-BFFB-69E5D1091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19" y="5068327"/>
                <a:ext cx="328039" cy="276999"/>
              </a:xfrm>
              <a:prstGeom prst="rect">
                <a:avLst/>
              </a:prstGeom>
              <a:blipFill>
                <a:blip r:embed="rId10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538E20-B32C-1A7E-C995-2F40474FB869}"/>
                  </a:ext>
                </a:extLst>
              </p:cNvPr>
              <p:cNvSpPr txBox="1"/>
              <p:nvPr/>
            </p:nvSpPr>
            <p:spPr>
              <a:xfrm>
                <a:off x="5754947" y="3886730"/>
                <a:ext cx="29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538E20-B32C-1A7E-C995-2F40474FB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47" y="3886730"/>
                <a:ext cx="295658" cy="276999"/>
              </a:xfrm>
              <a:prstGeom prst="rect">
                <a:avLst/>
              </a:prstGeom>
              <a:blipFill>
                <a:blip r:embed="rId11"/>
                <a:stretch>
                  <a:fillRect l="-6122" r="-204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C5DC0-64E2-B4C6-0CC4-6CCB5E67CBF6}"/>
                  </a:ext>
                </a:extLst>
              </p:cNvPr>
              <p:cNvSpPr txBox="1"/>
              <p:nvPr/>
            </p:nvSpPr>
            <p:spPr>
              <a:xfrm>
                <a:off x="4934883" y="5117642"/>
                <a:ext cx="1640128" cy="459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C5DC0-64E2-B4C6-0CC4-6CCB5E67C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83" y="5117642"/>
                <a:ext cx="1640128" cy="4592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A7EFFC25-C66B-C3E8-3AF6-108D7539FBAF}"/>
              </a:ext>
            </a:extLst>
          </p:cNvPr>
          <p:cNvGrpSpPr/>
          <p:nvPr/>
        </p:nvGrpSpPr>
        <p:grpSpPr>
          <a:xfrm>
            <a:off x="3778768" y="5741380"/>
            <a:ext cx="3977307" cy="602774"/>
            <a:chOff x="4227280" y="5794639"/>
            <a:chExt cx="3977307" cy="60277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5869AB2-C8F4-2FD0-000F-D24825CCF695}"/>
                </a:ext>
              </a:extLst>
            </p:cNvPr>
            <p:cNvSpPr/>
            <p:nvPr/>
          </p:nvSpPr>
          <p:spPr>
            <a:xfrm>
              <a:off x="4934883" y="5794639"/>
              <a:ext cx="512679" cy="6027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2D6F203-0D60-118D-72D7-CA2DA17BDF99}"/>
                    </a:ext>
                  </a:extLst>
                </p:cNvPr>
                <p:cNvSpPr txBox="1"/>
                <p:nvPr/>
              </p:nvSpPr>
              <p:spPr>
                <a:xfrm>
                  <a:off x="4227280" y="5818759"/>
                  <a:ext cx="3977307" cy="5214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−1.0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=−2.0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=−3.0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=4.0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=5.0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=6.0</m:t>
                              </m:r>
                            </m:e>
                          </m:mr>
                        </m:m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2D6F203-0D60-118D-72D7-CA2DA17BD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280" y="5818759"/>
                  <a:ext cx="3977307" cy="521425"/>
                </a:xfrm>
                <a:prstGeom prst="rect">
                  <a:avLst/>
                </a:prstGeom>
                <a:blipFill>
                  <a:blip r:embed="rId13"/>
                  <a:stretch>
                    <a:fillRect b="-11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9C5414-5555-184E-15CD-575BF92D7744}"/>
                  </a:ext>
                </a:extLst>
              </p:cNvPr>
              <p:cNvSpPr txBox="1"/>
              <p:nvPr/>
            </p:nvSpPr>
            <p:spPr>
              <a:xfrm>
                <a:off x="1162554" y="6151751"/>
                <a:ext cx="2809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/>
                  <a:t>는 각각의 특성을 의미함</a:t>
                </a:r>
                <a:endParaRPr lang="en-US" altLang="ko-KR" sz="12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9C5414-5555-184E-15CD-575BF92D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54" y="6151751"/>
                <a:ext cx="2809433" cy="276999"/>
              </a:xfrm>
              <a:prstGeom prst="rect">
                <a:avLst/>
              </a:prstGeom>
              <a:blipFill>
                <a:blip r:embed="rId1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ED536B-B0DF-13FC-78EE-DE24A620A75F}"/>
              </a:ext>
            </a:extLst>
          </p:cNvPr>
          <p:cNvSpPr/>
          <p:nvPr/>
        </p:nvSpPr>
        <p:spPr>
          <a:xfrm>
            <a:off x="4333741" y="405211"/>
            <a:ext cx="3245012" cy="44947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F97CA3-8199-03D5-5066-FBE9651618F4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V="1">
            <a:off x="2496411" y="2612079"/>
            <a:ext cx="2951152" cy="67084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778A759-0ECC-178B-87EA-F3FB9F74EF9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96411" y="2003749"/>
            <a:ext cx="2931363" cy="21090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B5CA4CD-AA3F-A34D-2891-483E6E2BA375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2496411" y="3282925"/>
            <a:ext cx="2951152" cy="7872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0DA847-6A1E-E491-3D79-EB1BAFB6062F}"/>
                  </a:ext>
                </a:extLst>
              </p:cNvPr>
              <p:cNvSpPr txBox="1"/>
              <p:nvPr/>
            </p:nvSpPr>
            <p:spPr>
              <a:xfrm>
                <a:off x="4744447" y="2230734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0DA847-6A1E-E491-3D79-EB1BAFB6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47" y="2230734"/>
                <a:ext cx="449097" cy="276999"/>
              </a:xfrm>
              <a:prstGeom prst="rect">
                <a:avLst/>
              </a:prstGeom>
              <a:blipFill>
                <a:blip r:embed="rId15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BEC961-B6AD-76AF-439A-A513A1B4FC4E}"/>
                  </a:ext>
                </a:extLst>
              </p:cNvPr>
              <p:cNvSpPr txBox="1"/>
              <p:nvPr/>
            </p:nvSpPr>
            <p:spPr>
              <a:xfrm>
                <a:off x="4731533" y="2955494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BEC961-B6AD-76AF-439A-A513A1B4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33" y="2955494"/>
                <a:ext cx="449097" cy="276999"/>
              </a:xfrm>
              <a:prstGeom prst="rect">
                <a:avLst/>
              </a:prstGeom>
              <a:blipFill>
                <a:blip r:embed="rId16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A0738B-90BB-5C00-BBFF-B7DC647C84EE}"/>
                  </a:ext>
                </a:extLst>
              </p:cNvPr>
              <p:cNvSpPr txBox="1"/>
              <p:nvPr/>
            </p:nvSpPr>
            <p:spPr>
              <a:xfrm>
                <a:off x="4743307" y="3551015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A0738B-90BB-5C00-BBFF-B7DC647C8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07" y="3551015"/>
                <a:ext cx="449097" cy="276999"/>
              </a:xfrm>
              <a:prstGeom prst="rect">
                <a:avLst/>
              </a:prstGeom>
              <a:blipFill>
                <a:blip r:embed="rId17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55FBEA-70DA-08BF-CD05-48B0ABB8F0C7}"/>
                  </a:ext>
                </a:extLst>
              </p:cNvPr>
              <p:cNvSpPr txBox="1"/>
              <p:nvPr/>
            </p:nvSpPr>
            <p:spPr>
              <a:xfrm>
                <a:off x="4756196" y="3992782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55FBEA-70DA-08BF-CD05-48B0ABB8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196" y="3992782"/>
                <a:ext cx="449097" cy="276999"/>
              </a:xfrm>
              <a:prstGeom prst="rect">
                <a:avLst/>
              </a:prstGeom>
              <a:blipFill>
                <a:blip r:embed="rId18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FDD25B-CCA3-192F-2835-82E8756B7B3A}"/>
                  </a:ext>
                </a:extLst>
              </p:cNvPr>
              <p:cNvSpPr txBox="1"/>
              <p:nvPr/>
            </p:nvSpPr>
            <p:spPr>
              <a:xfrm>
                <a:off x="9434492" y="2521443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FDD25B-CCA3-192F-2835-82E8756B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492" y="2521443"/>
                <a:ext cx="215572" cy="276999"/>
              </a:xfrm>
              <a:prstGeom prst="rect">
                <a:avLst/>
              </a:prstGeom>
              <a:blipFill>
                <a:blip r:embed="rId19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2FAB414-1778-2C87-85BE-2B791BBBEA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6379661" y="1309305"/>
            <a:ext cx="2696568" cy="1408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D7CE44-CBFB-6283-BE2A-56697C62627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379661" y="2612079"/>
            <a:ext cx="2696568" cy="10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EB1A6CC-B03B-5B60-E4C3-38742B3F72A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379661" y="2717808"/>
            <a:ext cx="2696568" cy="135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962627-FD92-19A8-4D7B-39E9C7CFE8A8}"/>
                  </a:ext>
                </a:extLst>
              </p:cNvPr>
              <p:cNvSpPr txBox="1"/>
              <p:nvPr/>
            </p:nvSpPr>
            <p:spPr>
              <a:xfrm>
                <a:off x="618673" y="282929"/>
                <a:ext cx="3542636" cy="1191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800"/>
                  <a:t>간단한 선형 회귀 네트워크</a:t>
                </a:r>
                <a:endParaRPr lang="en-US" altLang="ko-KR" sz="1800"/>
              </a:p>
              <a:p>
                <a:r>
                  <a:rPr lang="ko-KR" altLang="en-US" sz="1100"/>
                  <a:t>편향과 활성화 함수를 생략하고 가중치만을 기반으로 함</a:t>
                </a:r>
                <a:endParaRPr lang="en-US" altLang="ko-KR" sz="1100"/>
              </a:p>
              <a:p>
                <a:r>
                  <a:rPr lang="en-US" altLang="ko-KR" sz="1100"/>
                  <a:t>Z</a:t>
                </a:r>
                <a:r>
                  <a:rPr lang="ko-KR" altLang="en-US" sz="1100"/>
                  <a:t>는 가중합을 의미함</a:t>
                </a:r>
                <a:endParaRPr lang="en-US" altLang="ko-KR" sz="1100"/>
              </a:p>
              <a:p>
                <a:endParaRPr lang="en-US" altLang="ko-KR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𝑊𝑋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962627-FD92-19A8-4D7B-39E9C7CF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3" y="282929"/>
                <a:ext cx="3542636" cy="1191865"/>
              </a:xfrm>
              <a:prstGeom prst="rect">
                <a:avLst/>
              </a:prstGeom>
              <a:blipFill>
                <a:blip r:embed="rId20"/>
                <a:stretch>
                  <a:fillRect l="-3952" t="-6633" r="-1546"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DA48F-DC67-A1D9-90D9-3457C626DE4E}"/>
                  </a:ext>
                </a:extLst>
              </p:cNvPr>
              <p:cNvSpPr txBox="1"/>
              <p:nvPr/>
            </p:nvSpPr>
            <p:spPr>
              <a:xfrm>
                <a:off x="6979045" y="4327948"/>
                <a:ext cx="3917244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DA48F-DC67-A1D9-90D9-3457C62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045" y="4327948"/>
                <a:ext cx="3917244" cy="127759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5824D5-58FC-41AB-EB77-586CD36EC2CB}"/>
                  </a:ext>
                </a:extLst>
              </p:cNvPr>
              <p:cNvSpPr txBox="1"/>
              <p:nvPr/>
            </p:nvSpPr>
            <p:spPr>
              <a:xfrm>
                <a:off x="10284186" y="4735752"/>
                <a:ext cx="1575752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5824D5-58FC-41AB-EB77-586CD36E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186" y="4735752"/>
                <a:ext cx="1575752" cy="4619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32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A5CA3-31E0-09E1-7AD7-447E2DA6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신경망의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31249-629F-AC3F-D7AA-B01A443F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02"/>
            <a:ext cx="10515600" cy="499854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800"/>
              <a:t>입력값 </a:t>
            </a:r>
            <a:r>
              <a:rPr lang="en-US" altLang="ko-KR" sz="1800"/>
              <a:t>x</a:t>
            </a:r>
            <a:r>
              <a:rPr lang="ko-KR" altLang="en-US" sz="1800"/>
              <a:t>와 출력값 </a:t>
            </a:r>
            <a:r>
              <a:rPr lang="en-US" altLang="ko-KR" sz="1800"/>
              <a:t>y </a:t>
            </a:r>
            <a:r>
              <a:rPr lang="ko-KR" altLang="en-US" sz="1800"/>
              <a:t>사이의 관계를 나타낼 때 신경망에서는 손실 함수의 값이 최솟값이 되게 만드는 매개변수 값</a:t>
            </a:r>
            <a:r>
              <a:rPr lang="en-US" altLang="ko-KR" sz="1800"/>
              <a:t>(</a:t>
            </a:r>
            <a:r>
              <a:rPr lang="ko-KR" altLang="en-US" sz="1800"/>
              <a:t>가중치 및 편향</a:t>
            </a:r>
            <a:r>
              <a:rPr lang="en-US" altLang="ko-KR" sz="1800"/>
              <a:t>)</a:t>
            </a:r>
            <a:r>
              <a:rPr lang="ko-KR" altLang="en-US" sz="1800"/>
              <a:t>을 찾는 것을 목적으로 함 </a:t>
            </a:r>
            <a:endParaRPr lang="en-US" altLang="ko-KR" sz="18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가중치</a:t>
            </a:r>
            <a:r>
              <a:rPr lang="en-US" altLang="ko-KR" sz="1400"/>
              <a:t>(W): </a:t>
            </a:r>
            <a:r>
              <a:rPr lang="ko-KR" altLang="en-US" sz="1400"/>
              <a:t>정보의 특성들 사이의 관계를 나타내는 값</a:t>
            </a:r>
            <a:endParaRPr lang="en-US" altLang="ko-KR" sz="1400"/>
          </a:p>
          <a:p>
            <a:r>
              <a:rPr lang="ko-KR" altLang="en-US" sz="1400"/>
              <a:t>편향</a:t>
            </a:r>
            <a:r>
              <a:rPr lang="en-US" altLang="ko-KR" sz="1400"/>
              <a:t>(b): </a:t>
            </a:r>
            <a:r>
              <a:rPr lang="ko-KR" altLang="en-US" sz="1400"/>
              <a:t>편향은 각 노드</a:t>
            </a:r>
            <a:r>
              <a:rPr lang="en-US" altLang="ko-KR" sz="1400"/>
              <a:t>(feature)</a:t>
            </a:r>
            <a:r>
              <a:rPr lang="ko-KR" altLang="en-US" sz="1400"/>
              <a:t>에 더해지는 상수 값</a:t>
            </a:r>
            <a:endParaRPr lang="en-US" altLang="ko-KR" sz="1400"/>
          </a:p>
          <a:p>
            <a:r>
              <a:rPr lang="ko-KR" altLang="en-US" sz="1400"/>
              <a:t>활성화 함수</a:t>
            </a:r>
            <a:r>
              <a:rPr lang="en-US" altLang="ko-KR" sz="1400"/>
              <a:t>(A): </a:t>
            </a:r>
            <a:r>
              <a:rPr lang="ko-KR" altLang="en-US" sz="1400"/>
              <a:t>비선형성을 부여하는 함수로 정보들간 복잡한 관계를 학습할 수 있게 함</a:t>
            </a:r>
            <a:endParaRPr lang="en-US" altLang="ko-KR" sz="1400"/>
          </a:p>
          <a:p>
            <a:r>
              <a:rPr lang="ko-KR" altLang="en-US" sz="1400"/>
              <a:t>손실함수</a:t>
            </a:r>
            <a:r>
              <a:rPr lang="en-US" altLang="ko-KR" sz="1400"/>
              <a:t>(L):</a:t>
            </a:r>
            <a:r>
              <a:rPr lang="ko-KR" altLang="en-US" sz="1400"/>
              <a:t> 예측값과 실제값 사이의 오차를 나타내는 함수로 모델 성능이 얼마나 나쁜지를 나타냄</a:t>
            </a:r>
            <a:endParaRPr lang="en-US" altLang="ko-KR" sz="1300"/>
          </a:p>
          <a:p>
            <a:r>
              <a:rPr lang="ko-KR" altLang="en-US" sz="1300"/>
              <a:t>적절한 매개변수의 값을 찾을 때</a:t>
            </a:r>
            <a:r>
              <a:rPr lang="en-US" altLang="ko-KR" sz="1300"/>
              <a:t>, </a:t>
            </a:r>
            <a:r>
              <a:rPr lang="ko-KR" altLang="en-US" sz="1300"/>
              <a:t>손실 함수에 대한 매개변수</a:t>
            </a:r>
            <a:r>
              <a:rPr lang="en-US" altLang="ko-KR" sz="1300"/>
              <a:t>(W,b)</a:t>
            </a:r>
            <a:r>
              <a:rPr lang="ko-KR" altLang="en-US" sz="1300"/>
              <a:t>의 미분</a:t>
            </a:r>
            <a:r>
              <a:rPr lang="en-US" altLang="ko-KR" sz="1300"/>
              <a:t>(</a:t>
            </a:r>
            <a:r>
              <a:rPr lang="ko-KR" altLang="en-US" sz="1300"/>
              <a:t>기울기</a:t>
            </a:r>
            <a:r>
              <a:rPr lang="en-US" altLang="ko-KR" sz="1300"/>
              <a:t>, gradient)</a:t>
            </a:r>
            <a:r>
              <a:rPr lang="ko-KR" altLang="en-US" sz="1300"/>
              <a:t>을 계산하고 이를 기반으로 손실 함수의 값이 최솟값이 되도록 매개변수의 값을 갱신함 </a:t>
            </a:r>
            <a:r>
              <a:rPr lang="en-US" altLang="ko-KR" sz="1300"/>
              <a:t>-&gt; </a:t>
            </a:r>
            <a:r>
              <a:rPr lang="ko-KR" altLang="en-US" sz="1300"/>
              <a:t>기울기가 음수면 </a:t>
            </a:r>
            <a:r>
              <a:rPr lang="en-US" altLang="ko-KR" sz="1300"/>
              <a:t>w</a:t>
            </a:r>
            <a:r>
              <a:rPr lang="ko-KR" altLang="en-US" sz="1300"/>
              <a:t>를 오른쪽으로 움직임</a:t>
            </a:r>
            <a:r>
              <a:rPr lang="en-US" altLang="ko-KR" sz="1300"/>
              <a:t>(</a:t>
            </a:r>
            <a:r>
              <a:rPr lang="ko-KR" altLang="en-US" sz="1300"/>
              <a:t>오른쪽 그림 참고</a:t>
            </a:r>
            <a:r>
              <a:rPr lang="en-US" altLang="ko-KR" sz="1300"/>
              <a:t>) , </a:t>
            </a:r>
            <a:r>
              <a:rPr lang="ko-KR" altLang="en-US" sz="1300"/>
              <a:t>기울기가 </a:t>
            </a:r>
            <a:r>
              <a:rPr lang="en-US" altLang="ko-KR" sz="1300"/>
              <a:t>0</a:t>
            </a:r>
            <a:r>
              <a:rPr lang="ko-KR" altLang="en-US" sz="1300"/>
              <a:t>이면 </a:t>
            </a:r>
            <a:r>
              <a:rPr lang="en-US" altLang="ko-KR" sz="1300"/>
              <a:t>w</a:t>
            </a:r>
            <a:r>
              <a:rPr lang="ko-KR" altLang="en-US" sz="1300"/>
              <a:t>를 어느쪽으로 움직여도 손실함수가 변하지 않음</a:t>
            </a:r>
            <a:endParaRPr lang="en-US" altLang="ko-KR" sz="13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F85792-99A7-EAC1-EC1E-864A77DD1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36" y="2416197"/>
            <a:ext cx="3000022" cy="202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CD2D479-3943-FBD4-E29F-4EA11674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647" y="2336770"/>
            <a:ext cx="3996619" cy="195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38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71AEAB7-C2D6-3ACA-11C2-06183ED7F544}"/>
              </a:ext>
            </a:extLst>
          </p:cNvPr>
          <p:cNvSpPr/>
          <p:nvPr/>
        </p:nvSpPr>
        <p:spPr>
          <a:xfrm>
            <a:off x="8458464" y="5295210"/>
            <a:ext cx="1120158" cy="177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95869AB2-C8F4-2FD0-000F-D24825CCF695}"/>
              </a:ext>
            </a:extLst>
          </p:cNvPr>
          <p:cNvSpPr/>
          <p:nvPr/>
        </p:nvSpPr>
        <p:spPr>
          <a:xfrm>
            <a:off x="4934883" y="5794639"/>
            <a:ext cx="512679" cy="6027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A10676A-80C1-6FEE-A094-B57D07174EF4}"/>
              </a:ext>
            </a:extLst>
          </p:cNvPr>
          <p:cNvSpPr/>
          <p:nvPr/>
        </p:nvSpPr>
        <p:spPr>
          <a:xfrm>
            <a:off x="1686659" y="5493082"/>
            <a:ext cx="921727" cy="2339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A77928B-49C7-536E-7141-1ACF61CA9856}"/>
              </a:ext>
            </a:extLst>
          </p:cNvPr>
          <p:cNvSpPr/>
          <p:nvPr/>
        </p:nvSpPr>
        <p:spPr>
          <a:xfrm>
            <a:off x="1564313" y="1578995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50345F6-77F6-9573-1672-1E3213893B05}"/>
              </a:ext>
            </a:extLst>
          </p:cNvPr>
          <p:cNvSpPr/>
          <p:nvPr/>
        </p:nvSpPr>
        <p:spPr>
          <a:xfrm>
            <a:off x="5447563" y="884551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783AF4-6637-E3B7-144F-BA10C8D949F1}"/>
              </a:ext>
            </a:extLst>
          </p:cNvPr>
          <p:cNvSpPr/>
          <p:nvPr/>
        </p:nvSpPr>
        <p:spPr>
          <a:xfrm>
            <a:off x="5447563" y="2187325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3125D8-11E6-A4A8-26AE-4938523EA28E}"/>
              </a:ext>
            </a:extLst>
          </p:cNvPr>
          <p:cNvSpPr/>
          <p:nvPr/>
        </p:nvSpPr>
        <p:spPr>
          <a:xfrm>
            <a:off x="5447563" y="3645448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4E8676-ACFC-DC1A-5AA5-54F885CD874D}"/>
              </a:ext>
            </a:extLst>
          </p:cNvPr>
          <p:cNvSpPr/>
          <p:nvPr/>
        </p:nvSpPr>
        <p:spPr>
          <a:xfrm>
            <a:off x="9076229" y="2293054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BB9203-E32F-84D7-8A87-36FF249077B6}"/>
                  </a:ext>
                </a:extLst>
              </p:cNvPr>
              <p:cNvSpPr txBox="1"/>
              <p:nvPr/>
            </p:nvSpPr>
            <p:spPr>
              <a:xfrm>
                <a:off x="1869004" y="1813628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BB9203-E32F-84D7-8A87-36FF2490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04" y="1813628"/>
                <a:ext cx="322716" cy="276999"/>
              </a:xfrm>
              <a:prstGeom prst="rect">
                <a:avLst/>
              </a:prstGeom>
              <a:blipFill>
                <a:blip r:embed="rId2"/>
                <a:stretch>
                  <a:fillRect l="-13208" r="-188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타원 11">
            <a:extLst>
              <a:ext uri="{FF2B5EF4-FFF2-40B4-BE49-F238E27FC236}">
                <a16:creationId xmlns:a16="http://schemas.microsoft.com/office/drawing/2014/main" id="{859D7A29-4033-716E-62BC-B96F7183522F}"/>
              </a:ext>
            </a:extLst>
          </p:cNvPr>
          <p:cNvSpPr/>
          <p:nvPr/>
        </p:nvSpPr>
        <p:spPr>
          <a:xfrm>
            <a:off x="1564313" y="2858171"/>
            <a:ext cx="932098" cy="849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07390-BBAE-BBFD-E57D-256A7621E4AE}"/>
                  </a:ext>
                </a:extLst>
              </p:cNvPr>
              <p:cNvSpPr txBox="1"/>
              <p:nvPr/>
            </p:nvSpPr>
            <p:spPr>
              <a:xfrm>
                <a:off x="1893424" y="3144424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07390-BBAE-BBFD-E57D-256A7621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24" y="3144424"/>
                <a:ext cx="328039" cy="276999"/>
              </a:xfrm>
              <a:prstGeom prst="rect">
                <a:avLst/>
              </a:prstGeom>
              <a:blipFill>
                <a:blip r:embed="rId3"/>
                <a:stretch>
                  <a:fillRect l="-13208" r="-37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AB1813-C779-AFF9-1EEF-399EFE5AB09B}"/>
                  </a:ext>
                </a:extLst>
              </p:cNvPr>
              <p:cNvSpPr txBox="1"/>
              <p:nvPr/>
            </p:nvSpPr>
            <p:spPr>
              <a:xfrm>
                <a:off x="1686660" y="5493082"/>
                <a:ext cx="92172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2.0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3.0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4.0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AB1813-C779-AFF9-1EEF-399EFE5AB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60" y="5493082"/>
                <a:ext cx="921727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2DBD738-72FE-A448-B615-90C77D8B8D3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496411" y="1309305"/>
            <a:ext cx="2951152" cy="6944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FBA152-2627-073D-B535-9F655E0D6D2C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2496411" y="1309305"/>
            <a:ext cx="2951152" cy="19736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2C5D1A-9D8C-ABD5-3D5F-FDF1BDE2B76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2496411" y="2003749"/>
            <a:ext cx="2951152" cy="60833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5C1AF3-2A74-5C88-5129-A9DE1506C8CA}"/>
                  </a:ext>
                </a:extLst>
              </p:cNvPr>
              <p:cNvSpPr txBox="1"/>
              <p:nvPr/>
            </p:nvSpPr>
            <p:spPr>
              <a:xfrm>
                <a:off x="3645804" y="1591301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5C1AF3-2A74-5C88-5129-A9DE1506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804" y="1591301"/>
                <a:ext cx="443776" cy="276999"/>
              </a:xfrm>
              <a:prstGeom prst="rect">
                <a:avLst/>
              </a:prstGeom>
              <a:blipFill>
                <a:blip r:embed="rId5"/>
                <a:stretch>
                  <a:fillRect l="-4110" r="-274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B9AA80-953F-1B3C-3032-D9FBE3232399}"/>
                  </a:ext>
                </a:extLst>
              </p:cNvPr>
              <p:cNvSpPr txBox="1"/>
              <p:nvPr/>
            </p:nvSpPr>
            <p:spPr>
              <a:xfrm>
                <a:off x="3634806" y="2293054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B9AA80-953F-1B3C-3032-D9FBE3232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06" y="2293054"/>
                <a:ext cx="443776" cy="276999"/>
              </a:xfrm>
              <a:prstGeom prst="rect">
                <a:avLst/>
              </a:prstGeom>
              <a:blipFill>
                <a:blip r:embed="rId6"/>
                <a:stretch>
                  <a:fillRect l="-4110" r="-274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CFF48-FF81-405E-A3A3-C7434959FA2D}"/>
                  </a:ext>
                </a:extLst>
              </p:cNvPr>
              <p:cNvSpPr txBox="1"/>
              <p:nvPr/>
            </p:nvSpPr>
            <p:spPr>
              <a:xfrm>
                <a:off x="5773284" y="1105998"/>
                <a:ext cx="290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1CFF48-FF81-405E-A3A3-C7434959F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284" y="1105998"/>
                <a:ext cx="290336" cy="276999"/>
              </a:xfrm>
              <a:prstGeom prst="rect">
                <a:avLst/>
              </a:prstGeom>
              <a:blipFill>
                <a:blip r:embed="rId7"/>
                <a:stretch>
                  <a:fillRect l="-6250" r="-2083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5CD8B2-4F0B-F51E-1036-ACA71B2259A3}"/>
                  </a:ext>
                </a:extLst>
              </p:cNvPr>
              <p:cNvSpPr txBox="1"/>
              <p:nvPr/>
            </p:nvSpPr>
            <p:spPr>
              <a:xfrm>
                <a:off x="5767422" y="2402042"/>
                <a:ext cx="29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5CD8B2-4F0B-F51E-1036-ACA71B22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22" y="2402042"/>
                <a:ext cx="295658" cy="276999"/>
              </a:xfrm>
              <a:prstGeom prst="rect">
                <a:avLst/>
              </a:prstGeom>
              <a:blipFill>
                <a:blip r:embed="rId8"/>
                <a:stretch>
                  <a:fillRect l="-6122" r="-2041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095F953-127E-A59A-0B43-608121A8A411}"/>
              </a:ext>
            </a:extLst>
          </p:cNvPr>
          <p:cNvSpPr/>
          <p:nvPr/>
        </p:nvSpPr>
        <p:spPr>
          <a:xfrm>
            <a:off x="1652412" y="5402138"/>
            <a:ext cx="462844" cy="6773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F60D49-E46C-A2FA-618D-C39D78AB524B}"/>
                  </a:ext>
                </a:extLst>
              </p:cNvPr>
              <p:cNvSpPr txBox="1"/>
              <p:nvPr/>
            </p:nvSpPr>
            <p:spPr>
              <a:xfrm>
                <a:off x="1747455" y="5047010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F60D49-E46C-A2FA-618D-C39D78AB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455" y="5047010"/>
                <a:ext cx="322716" cy="276999"/>
              </a:xfrm>
              <a:prstGeom prst="rect">
                <a:avLst/>
              </a:prstGeom>
              <a:blipFill>
                <a:blip r:embed="rId9"/>
                <a:stretch>
                  <a:fillRect l="-13208" r="-188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4B02D9C-5CD1-6B21-3BB4-E7603355ABD0}"/>
              </a:ext>
            </a:extLst>
          </p:cNvPr>
          <p:cNvSpPr/>
          <p:nvPr/>
        </p:nvSpPr>
        <p:spPr>
          <a:xfrm>
            <a:off x="2179791" y="5402138"/>
            <a:ext cx="462844" cy="6773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733D08-90DE-7A0C-BFFB-69E5D1091538}"/>
                  </a:ext>
                </a:extLst>
              </p:cNvPr>
              <p:cNvSpPr txBox="1"/>
              <p:nvPr/>
            </p:nvSpPr>
            <p:spPr>
              <a:xfrm>
                <a:off x="2290719" y="5068327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733D08-90DE-7A0C-BFFB-69E5D1091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19" y="5068327"/>
                <a:ext cx="328039" cy="276999"/>
              </a:xfrm>
              <a:prstGeom prst="rect">
                <a:avLst/>
              </a:prstGeom>
              <a:blipFill>
                <a:blip r:embed="rId10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538E20-B32C-1A7E-C995-2F40474FB869}"/>
                  </a:ext>
                </a:extLst>
              </p:cNvPr>
              <p:cNvSpPr txBox="1"/>
              <p:nvPr/>
            </p:nvSpPr>
            <p:spPr>
              <a:xfrm>
                <a:off x="5754947" y="3886730"/>
                <a:ext cx="295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4538E20-B32C-1A7E-C995-2F40474FB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947" y="3886730"/>
                <a:ext cx="295658" cy="276999"/>
              </a:xfrm>
              <a:prstGeom prst="rect">
                <a:avLst/>
              </a:prstGeom>
              <a:blipFill>
                <a:blip r:embed="rId11"/>
                <a:stretch>
                  <a:fillRect l="-6122" r="-204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C5DC0-64E2-B4C6-0CC4-6CCB5E67CBF6}"/>
                  </a:ext>
                </a:extLst>
              </p:cNvPr>
              <p:cNvSpPr txBox="1"/>
              <p:nvPr/>
            </p:nvSpPr>
            <p:spPr>
              <a:xfrm>
                <a:off x="4934883" y="5117642"/>
                <a:ext cx="1640128" cy="459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C5DC0-64E2-B4C6-0CC4-6CCB5E67C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83" y="5117642"/>
                <a:ext cx="1640128" cy="4592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D6F203-0D60-118D-72D7-CA2DA17BDF99}"/>
                  </a:ext>
                </a:extLst>
              </p:cNvPr>
              <p:cNvSpPr txBox="1"/>
              <p:nvPr/>
            </p:nvSpPr>
            <p:spPr>
              <a:xfrm>
                <a:off x="4227280" y="5818759"/>
                <a:ext cx="3977307" cy="521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=−2.0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=−3.0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=4.0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=5.0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=6.0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D6F203-0D60-118D-72D7-CA2DA17BD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80" y="5818759"/>
                <a:ext cx="3977307" cy="5214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9C5414-5555-184E-15CD-575BF92D7744}"/>
                  </a:ext>
                </a:extLst>
              </p:cNvPr>
              <p:cNvSpPr txBox="1"/>
              <p:nvPr/>
            </p:nvSpPr>
            <p:spPr>
              <a:xfrm>
                <a:off x="1162554" y="6151751"/>
                <a:ext cx="2809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/>
                  <a:t>는 각각의 특성을 의미함</a:t>
                </a:r>
                <a:endParaRPr lang="en-US" altLang="ko-KR" sz="12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9C5414-5555-184E-15CD-575BF92D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54" y="6151751"/>
                <a:ext cx="2809433" cy="276999"/>
              </a:xfrm>
              <a:prstGeom prst="rect">
                <a:avLst/>
              </a:prstGeom>
              <a:blipFill>
                <a:blip r:embed="rId1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ED536B-B0DF-13FC-78EE-DE24A620A75F}"/>
              </a:ext>
            </a:extLst>
          </p:cNvPr>
          <p:cNvSpPr/>
          <p:nvPr/>
        </p:nvSpPr>
        <p:spPr>
          <a:xfrm>
            <a:off x="4333741" y="405211"/>
            <a:ext cx="3245012" cy="44947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F97CA3-8199-03D5-5066-FBE9651618F4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V="1">
            <a:off x="2496411" y="2612079"/>
            <a:ext cx="2951152" cy="67084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778A759-0ECC-178B-87EA-F3FB9F74EF9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96411" y="2003749"/>
            <a:ext cx="2931363" cy="21090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B5CA4CD-AA3F-A34D-2891-483E6E2BA375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2496411" y="3282925"/>
            <a:ext cx="2951152" cy="7872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0DA847-6A1E-E491-3D79-EB1BAFB6062F}"/>
                  </a:ext>
                </a:extLst>
              </p:cNvPr>
              <p:cNvSpPr txBox="1"/>
              <p:nvPr/>
            </p:nvSpPr>
            <p:spPr>
              <a:xfrm>
                <a:off x="4744447" y="2230734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0DA847-6A1E-E491-3D79-EB1BAFB60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447" y="2230734"/>
                <a:ext cx="449097" cy="276999"/>
              </a:xfrm>
              <a:prstGeom prst="rect">
                <a:avLst/>
              </a:prstGeom>
              <a:blipFill>
                <a:blip r:embed="rId15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BEC961-B6AD-76AF-439A-A513A1B4FC4E}"/>
                  </a:ext>
                </a:extLst>
              </p:cNvPr>
              <p:cNvSpPr txBox="1"/>
              <p:nvPr/>
            </p:nvSpPr>
            <p:spPr>
              <a:xfrm>
                <a:off x="4731533" y="2955494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BEC961-B6AD-76AF-439A-A513A1B4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33" y="2955494"/>
                <a:ext cx="449097" cy="276999"/>
              </a:xfrm>
              <a:prstGeom prst="rect">
                <a:avLst/>
              </a:prstGeom>
              <a:blipFill>
                <a:blip r:embed="rId16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A0738B-90BB-5C00-BBFF-B7DC647C84EE}"/>
                  </a:ext>
                </a:extLst>
              </p:cNvPr>
              <p:cNvSpPr txBox="1"/>
              <p:nvPr/>
            </p:nvSpPr>
            <p:spPr>
              <a:xfrm>
                <a:off x="4743307" y="3551015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EA0738B-90BB-5C00-BBFF-B7DC647C8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07" y="3551015"/>
                <a:ext cx="449097" cy="276999"/>
              </a:xfrm>
              <a:prstGeom prst="rect">
                <a:avLst/>
              </a:prstGeom>
              <a:blipFill>
                <a:blip r:embed="rId17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55FBEA-70DA-08BF-CD05-48B0ABB8F0C7}"/>
                  </a:ext>
                </a:extLst>
              </p:cNvPr>
              <p:cNvSpPr txBox="1"/>
              <p:nvPr/>
            </p:nvSpPr>
            <p:spPr>
              <a:xfrm>
                <a:off x="4756196" y="3992782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55FBEA-70DA-08BF-CD05-48B0ABB8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196" y="3992782"/>
                <a:ext cx="449097" cy="276999"/>
              </a:xfrm>
              <a:prstGeom prst="rect">
                <a:avLst/>
              </a:prstGeom>
              <a:blipFill>
                <a:blip r:embed="rId18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FDD25B-CCA3-192F-2835-82E8756B7B3A}"/>
                  </a:ext>
                </a:extLst>
              </p:cNvPr>
              <p:cNvSpPr txBox="1"/>
              <p:nvPr/>
            </p:nvSpPr>
            <p:spPr>
              <a:xfrm>
                <a:off x="9434492" y="2521443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0FDD25B-CCA3-192F-2835-82E8756B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492" y="2521443"/>
                <a:ext cx="215572" cy="276999"/>
              </a:xfrm>
              <a:prstGeom prst="rect">
                <a:avLst/>
              </a:prstGeom>
              <a:blipFill>
                <a:blip r:embed="rId19"/>
                <a:stretch>
                  <a:fillRect l="-20000" r="-20000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2FAB414-1778-2C87-85BE-2B791BBBEA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6379661" y="1309305"/>
            <a:ext cx="2696568" cy="1408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3D7CE44-CBFB-6283-BE2A-56697C62627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379661" y="2612079"/>
            <a:ext cx="2696568" cy="105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EB1A6CC-B03B-5B60-E4C3-38742B3F72A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379661" y="2717808"/>
            <a:ext cx="2696568" cy="1352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B8AEB96-F69D-4EB6-878D-17130A54D185}"/>
                  </a:ext>
                </a:extLst>
              </p:cNvPr>
              <p:cNvSpPr txBox="1"/>
              <p:nvPr/>
            </p:nvSpPr>
            <p:spPr>
              <a:xfrm>
                <a:off x="8458464" y="5295210"/>
                <a:ext cx="3516604" cy="356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1∗−1+2∗4</m:t>
                            </m:r>
                          </m: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1∗2+(−2)∗5</m:t>
                            </m:r>
                          </m: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1∗(−3)+2∗6</m:t>
                            </m:r>
                          </m:e>
                        </m:mr>
                        <m:m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3∗(−1)+4∗4</m:t>
                            </m:r>
                          </m: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3∗(−2)+4∗5</m:t>
                            </m:r>
                          </m: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3∗(−3)+4∗6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B8AEB96-F69D-4EB6-878D-17130A54D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464" y="5295210"/>
                <a:ext cx="3516604" cy="356764"/>
              </a:xfrm>
              <a:prstGeom prst="rect">
                <a:avLst/>
              </a:prstGeom>
              <a:blipFill>
                <a:blip r:embed="rId20"/>
                <a:stretch>
                  <a:fillRect l="-347" t="-6897" r="-521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9E51F7-708D-5D1C-C207-ADC215B1430F}"/>
                  </a:ext>
                </a:extLst>
              </p:cNvPr>
              <p:cNvSpPr txBox="1"/>
              <p:nvPr/>
            </p:nvSpPr>
            <p:spPr>
              <a:xfrm>
                <a:off x="9076229" y="5822750"/>
                <a:ext cx="1550104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9E51F7-708D-5D1C-C207-ADC215B14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29" y="5822750"/>
                <a:ext cx="1550104" cy="4619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962627-FD92-19A8-4D7B-39E9C7CFE8A8}"/>
                  </a:ext>
                </a:extLst>
              </p:cNvPr>
              <p:cNvSpPr txBox="1"/>
              <p:nvPr/>
            </p:nvSpPr>
            <p:spPr>
              <a:xfrm>
                <a:off x="618673" y="282929"/>
                <a:ext cx="3542636" cy="1191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1800"/>
                  <a:t>간단한 선형 회귀 네트워크</a:t>
                </a:r>
                <a:endParaRPr lang="en-US" altLang="ko-KR" sz="1800"/>
              </a:p>
              <a:p>
                <a:r>
                  <a:rPr lang="ko-KR" altLang="en-US" sz="1100"/>
                  <a:t>편향과 활성화 함수를 생략하고 가중치만을 기반으로 함</a:t>
                </a:r>
                <a:endParaRPr lang="en-US" altLang="ko-KR" sz="1100"/>
              </a:p>
              <a:p>
                <a:r>
                  <a:rPr lang="en-US" altLang="ko-KR" sz="1100"/>
                  <a:t>Z</a:t>
                </a:r>
                <a:r>
                  <a:rPr lang="ko-KR" altLang="en-US" sz="1100"/>
                  <a:t>는 가중합을 의미함</a:t>
                </a:r>
                <a:endParaRPr lang="en-US" altLang="ko-KR" sz="1100"/>
              </a:p>
              <a:p>
                <a:endParaRPr lang="en-US" altLang="ko-KR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𝑊𝑋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4962627-FD92-19A8-4D7B-39E9C7CF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3" y="282929"/>
                <a:ext cx="3542636" cy="1191865"/>
              </a:xfrm>
              <a:prstGeom prst="rect">
                <a:avLst/>
              </a:prstGeom>
              <a:blipFill>
                <a:blip r:embed="rId22"/>
                <a:stretch>
                  <a:fillRect l="-3952" t="-6633" r="-1546"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EA7CE4-0F16-C43D-D96E-1D93D1DF773E}"/>
                  </a:ext>
                </a:extLst>
              </p:cNvPr>
              <p:cNvSpPr txBox="1"/>
              <p:nvPr/>
            </p:nvSpPr>
            <p:spPr>
              <a:xfrm>
                <a:off x="9434492" y="4782495"/>
                <a:ext cx="19416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예측값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EA7CE4-0F16-C43D-D96E-1D93D1DF7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492" y="4782495"/>
                <a:ext cx="1941689" cy="369332"/>
              </a:xfrm>
              <a:prstGeom prst="rect">
                <a:avLst/>
              </a:prstGeom>
              <a:blipFill>
                <a:blip r:embed="rId23"/>
                <a:stretch>
                  <a:fillRect l="-2830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638CBF7-ADF4-BD5D-78FD-0C1D896ACA46}"/>
                  </a:ext>
                </a:extLst>
              </p:cNvPr>
              <p:cNvSpPr txBox="1"/>
              <p:nvPr/>
            </p:nvSpPr>
            <p:spPr>
              <a:xfrm>
                <a:off x="7727945" y="1348414"/>
                <a:ext cx="174804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638CBF7-ADF4-BD5D-78FD-0C1D896AC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945" y="1348414"/>
                <a:ext cx="1748043" cy="4675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B7A287-38B3-87CF-214A-E2D9AFB2D54A}"/>
                  </a:ext>
                </a:extLst>
              </p:cNvPr>
              <p:cNvSpPr txBox="1"/>
              <p:nvPr/>
            </p:nvSpPr>
            <p:spPr>
              <a:xfrm>
                <a:off x="9695589" y="1065926"/>
                <a:ext cx="2385268" cy="738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b="0" dirty="0"/>
                  <a:t>오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</m:e>
                      </m:mr>
                    </m:m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B7A287-38B3-87CF-214A-E2D9AFB2D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589" y="1065926"/>
                <a:ext cx="2385268" cy="738920"/>
              </a:xfrm>
              <a:prstGeom prst="rect">
                <a:avLst/>
              </a:prstGeom>
              <a:blipFill>
                <a:blip r:embed="rId25"/>
                <a:stretch>
                  <a:fillRect l="-5867" b="-4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576CF4-9787-E28C-1B8B-C7B95CAFDCAB}"/>
                  </a:ext>
                </a:extLst>
              </p:cNvPr>
              <p:cNvSpPr txBox="1"/>
              <p:nvPr/>
            </p:nvSpPr>
            <p:spPr>
              <a:xfrm>
                <a:off x="9887299" y="2012075"/>
                <a:ext cx="2108911" cy="462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576CF4-9787-E28C-1B8B-C7B95CAFD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299" y="2012075"/>
                <a:ext cx="2108911" cy="462114"/>
              </a:xfrm>
              <a:prstGeom prst="rect">
                <a:avLst/>
              </a:prstGeom>
              <a:blipFill>
                <a:blip r:embed="rId26"/>
                <a:stretch>
                  <a:fillRect l="-578" t="-122368" r="-1445" b="-18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AE185-D27F-C0E0-4C13-4B6B86ED749C}"/>
                  </a:ext>
                </a:extLst>
              </p:cNvPr>
              <p:cNvSpPr txBox="1"/>
              <p:nvPr/>
            </p:nvSpPr>
            <p:spPr>
              <a:xfrm>
                <a:off x="8097216" y="854585"/>
                <a:ext cx="13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정답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4AE185-D27F-C0E0-4C13-4B6B86ED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16" y="854585"/>
                <a:ext cx="1315155" cy="369332"/>
              </a:xfrm>
              <a:prstGeom prst="rect">
                <a:avLst/>
              </a:prstGeom>
              <a:blipFill>
                <a:blip r:embed="rId27"/>
                <a:stretch>
                  <a:fillRect l="-370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F6D16C-00BC-F8BF-8B6E-4112B6514FAD}"/>
                  </a:ext>
                </a:extLst>
              </p:cNvPr>
              <p:cNvSpPr txBox="1"/>
              <p:nvPr/>
            </p:nvSpPr>
            <p:spPr>
              <a:xfrm>
                <a:off x="10061026" y="804654"/>
                <a:ext cx="1315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F6D16C-00BC-F8BF-8B6E-4112B651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026" y="804654"/>
                <a:ext cx="1315155" cy="369332"/>
              </a:xfrm>
              <a:prstGeom prst="rect">
                <a:avLst/>
              </a:prstGeom>
              <a:blipFill>
                <a:blip r:embed="rId28"/>
                <a:stretch>
                  <a:fillRect t="-3279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E1BEF-7C95-B6FD-C5E8-71B3EB50C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22"/>
            <a:ext cx="10515600" cy="6102747"/>
          </a:xfrm>
        </p:spPr>
        <p:txBody>
          <a:bodyPr>
            <a:normAutofit/>
          </a:bodyPr>
          <a:lstStyle/>
          <a:p>
            <a:endParaRPr lang="en-US" altLang="ko-KR" sz="1600"/>
          </a:p>
          <a:p>
            <a:r>
              <a:rPr lang="ko-KR" altLang="en-US" sz="1600"/>
              <a:t>손실함수는 실제값과 예측값의 차이의 제곱을 데이터 수로 나누어 계산 </a:t>
            </a:r>
            <a:endParaRPr lang="en-US" altLang="ko-KR" sz="1600"/>
          </a:p>
          <a:p>
            <a:r>
              <a:rPr lang="ko-KR" altLang="en-US" sz="1600"/>
              <a:t>손실함수는 오차제곱합</a:t>
            </a:r>
            <a:r>
              <a:rPr lang="en-US" altLang="ko-KR" sz="1600"/>
              <a:t>(SSE)</a:t>
            </a:r>
            <a:r>
              <a:rPr lang="ko-KR" altLang="en-US" sz="1600"/>
              <a:t>을 기반으로 함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800"/>
          </a:p>
          <a:p>
            <a:r>
              <a:rPr lang="ko-KR" altLang="en-US" sz="1800"/>
              <a:t>손실함수를 가중치 </a:t>
            </a:r>
            <a:r>
              <a:rPr lang="en-US" altLang="ko-KR" sz="1800"/>
              <a:t>w</a:t>
            </a:r>
            <a:r>
              <a:rPr lang="ko-KR" altLang="en-US" sz="1800"/>
              <a:t>에 대해 편미분하여 가중치의</a:t>
            </a:r>
            <a:r>
              <a:rPr lang="en-US" altLang="ko-KR" sz="1800"/>
              <a:t> gradient(</a:t>
            </a:r>
            <a:r>
              <a:rPr lang="ko-KR" altLang="en-US" sz="1800"/>
              <a:t>기울기</a:t>
            </a:r>
            <a:r>
              <a:rPr lang="en-US" altLang="ko-KR" sz="1800"/>
              <a:t>)</a:t>
            </a:r>
            <a:r>
              <a:rPr lang="ko-KR" altLang="en-US" sz="1800"/>
              <a:t>를 계산함</a:t>
            </a:r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이때 </a:t>
            </a:r>
            <a:r>
              <a:rPr lang="en-US" altLang="ko-KR" sz="1800"/>
              <a:t>BFA</a:t>
            </a:r>
            <a:r>
              <a:rPr lang="ko-KR" altLang="en-US" sz="1800"/>
              <a:t>는 각 요소</a:t>
            </a:r>
            <a:r>
              <a:rPr lang="en-US" altLang="ko-KR" sz="1800"/>
              <a:t>(weight gradient)</a:t>
            </a:r>
            <a:r>
              <a:rPr lang="ko-KR" altLang="en-US" sz="1800"/>
              <a:t>를 특정 비트수로 나타내고 각 비트의 기울기를 계산하여 손실 함수 값이 최대가 되도록 비트를 선택하여 </a:t>
            </a:r>
            <a:r>
              <a:rPr lang="en-US" altLang="ko-KR" sz="1800"/>
              <a:t>weight</a:t>
            </a:r>
            <a:r>
              <a:rPr lang="ko-KR" altLang="en-US" sz="1800"/>
              <a:t>의 특정 요소를 변화하게 함</a:t>
            </a:r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1ED1C6-3E8E-1193-76A2-43B28600DB26}"/>
                  </a:ext>
                </a:extLst>
              </p:cNvPr>
              <p:cNvSpPr txBox="1"/>
              <p:nvPr/>
            </p:nvSpPr>
            <p:spPr>
              <a:xfrm>
                <a:off x="1343378" y="1236054"/>
                <a:ext cx="345235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1ED1C6-3E8E-1193-76A2-43B28600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78" y="1236054"/>
                <a:ext cx="3452355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ED9233-5711-EBD8-4B1D-1F7699847BC4}"/>
                  </a:ext>
                </a:extLst>
              </p:cNvPr>
              <p:cNvSpPr txBox="1"/>
              <p:nvPr/>
            </p:nvSpPr>
            <p:spPr>
              <a:xfrm>
                <a:off x="579331" y="3208296"/>
                <a:ext cx="3917244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ED9233-5711-EBD8-4B1D-1F769984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31" y="3208296"/>
                <a:ext cx="3917244" cy="1277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FBABF7-588D-3674-FE34-0D1022E5FE29}"/>
                  </a:ext>
                </a:extLst>
              </p:cNvPr>
              <p:cNvSpPr txBox="1"/>
              <p:nvPr/>
            </p:nvSpPr>
            <p:spPr>
              <a:xfrm>
                <a:off x="3759208" y="3616100"/>
                <a:ext cx="1575752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FBABF7-588D-3674-FE34-0D1022E5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8" y="3616100"/>
                <a:ext cx="1575752" cy="461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>
            <a:extLst>
              <a:ext uri="{FF2B5EF4-FFF2-40B4-BE49-F238E27FC236}">
                <a16:creationId xmlns:a16="http://schemas.microsoft.com/office/drawing/2014/main" id="{C763F5AE-CB7E-DB60-3F9B-C31DE217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52" y="2834290"/>
            <a:ext cx="3000022" cy="202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249C504-9D5E-D241-0D71-0656CEE75F92}"/>
              </a:ext>
            </a:extLst>
          </p:cNvPr>
          <p:cNvSpPr/>
          <p:nvPr/>
        </p:nvSpPr>
        <p:spPr>
          <a:xfrm>
            <a:off x="1343378" y="3208296"/>
            <a:ext cx="704363" cy="674684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E29BE0-9EF7-91A5-04B2-DEB19A1F4FD9}"/>
                  </a:ext>
                </a:extLst>
              </p:cNvPr>
              <p:cNvSpPr txBox="1"/>
              <p:nvPr/>
            </p:nvSpPr>
            <p:spPr>
              <a:xfrm>
                <a:off x="1128480" y="5998956"/>
                <a:ext cx="3977307" cy="521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=−2.0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=−3.0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=4.0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=5.0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=6.0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E29BE0-9EF7-91A5-04B2-DEB19A1F4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80" y="5998956"/>
                <a:ext cx="3977307" cy="521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0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89A3D-7FD1-E525-8A8C-BCC38356274B}"/>
                  </a:ext>
                </a:extLst>
              </p:cNvPr>
              <p:cNvSpPr txBox="1"/>
              <p:nvPr/>
            </p:nvSpPr>
            <p:spPr>
              <a:xfrm>
                <a:off x="341178" y="1100327"/>
                <a:ext cx="3917244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89A3D-7FD1-E525-8A8C-BCC383562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78" y="1100327"/>
                <a:ext cx="3917244" cy="1277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2841CC-C34A-19E4-A434-A2D0FAE50B10}"/>
                  </a:ext>
                </a:extLst>
              </p:cNvPr>
              <p:cNvSpPr txBox="1"/>
              <p:nvPr/>
            </p:nvSpPr>
            <p:spPr>
              <a:xfrm>
                <a:off x="3646319" y="1508131"/>
                <a:ext cx="1575752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−15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2841CC-C34A-19E4-A434-A2D0FAE5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319" y="1508131"/>
                <a:ext cx="1575752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07C685B-CCD1-24DE-722D-4550DBF04522}"/>
              </a:ext>
            </a:extLst>
          </p:cNvPr>
          <p:cNvSpPr txBox="1"/>
          <p:nvPr/>
        </p:nvSpPr>
        <p:spPr>
          <a:xfrm>
            <a:off x="1027978" y="2956700"/>
            <a:ext cx="5593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B_w.data : </a:t>
            </a:r>
            <a:r>
              <a:rPr lang="ko-KR" altLang="en-US" sz="1100"/>
              <a:t>각 비트의 자릿수를 나타내기 위한 값</a:t>
            </a:r>
            <a:endParaRPr lang="en-US" altLang="ko-KR" sz="1100"/>
          </a:p>
          <a:p>
            <a:endParaRPr lang="ko-KR" altLang="en-US" sz="1100"/>
          </a:p>
        </p:txBody>
      </p:sp>
      <p:graphicFrame>
        <p:nvGraphicFramePr>
          <p:cNvPr id="44" name="내용 개체 틀 13">
            <a:extLst>
              <a:ext uri="{FF2B5EF4-FFF2-40B4-BE49-F238E27FC236}">
                <a16:creationId xmlns:a16="http://schemas.microsoft.com/office/drawing/2014/main" id="{B27794DA-5E60-0D48-DFA2-7B9E301C1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443618"/>
              </p:ext>
            </p:extLst>
          </p:nvPr>
        </p:nvGraphicFramePr>
        <p:xfrm>
          <a:off x="1027978" y="3328324"/>
          <a:ext cx="5952376" cy="841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47">
                  <a:extLst>
                    <a:ext uri="{9D8B030D-6E8A-4147-A177-3AD203B41FA5}">
                      <a16:colId xmlns:a16="http://schemas.microsoft.com/office/drawing/2014/main" val="3560440855"/>
                    </a:ext>
                  </a:extLst>
                </a:gridCol>
                <a:gridCol w="744047">
                  <a:extLst>
                    <a:ext uri="{9D8B030D-6E8A-4147-A177-3AD203B41FA5}">
                      <a16:colId xmlns:a16="http://schemas.microsoft.com/office/drawing/2014/main" val="3551132471"/>
                    </a:ext>
                  </a:extLst>
                </a:gridCol>
                <a:gridCol w="744047">
                  <a:extLst>
                    <a:ext uri="{9D8B030D-6E8A-4147-A177-3AD203B41FA5}">
                      <a16:colId xmlns:a16="http://schemas.microsoft.com/office/drawing/2014/main" val="2871932196"/>
                    </a:ext>
                  </a:extLst>
                </a:gridCol>
                <a:gridCol w="744047">
                  <a:extLst>
                    <a:ext uri="{9D8B030D-6E8A-4147-A177-3AD203B41FA5}">
                      <a16:colId xmlns:a16="http://schemas.microsoft.com/office/drawing/2014/main" val="4084510495"/>
                    </a:ext>
                  </a:extLst>
                </a:gridCol>
                <a:gridCol w="744047">
                  <a:extLst>
                    <a:ext uri="{9D8B030D-6E8A-4147-A177-3AD203B41FA5}">
                      <a16:colId xmlns:a16="http://schemas.microsoft.com/office/drawing/2014/main" val="4228486338"/>
                    </a:ext>
                  </a:extLst>
                </a:gridCol>
                <a:gridCol w="744047">
                  <a:extLst>
                    <a:ext uri="{9D8B030D-6E8A-4147-A177-3AD203B41FA5}">
                      <a16:colId xmlns:a16="http://schemas.microsoft.com/office/drawing/2014/main" val="4199403540"/>
                    </a:ext>
                  </a:extLst>
                </a:gridCol>
                <a:gridCol w="736181">
                  <a:extLst>
                    <a:ext uri="{9D8B030D-6E8A-4147-A177-3AD203B41FA5}">
                      <a16:colId xmlns:a16="http://schemas.microsoft.com/office/drawing/2014/main" val="300077421"/>
                    </a:ext>
                  </a:extLst>
                </a:gridCol>
                <a:gridCol w="751913">
                  <a:extLst>
                    <a:ext uri="{9D8B030D-6E8A-4147-A177-3AD203B41FA5}">
                      <a16:colId xmlns:a16="http://schemas.microsoft.com/office/drawing/2014/main" val="1172716404"/>
                    </a:ext>
                  </a:extLst>
                </a:gridCol>
              </a:tblGrid>
              <a:tr h="476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-128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64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32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16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209"/>
                  </a:ext>
                </a:extLst>
              </a:tr>
              <a:tr h="290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5820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BEA4DBBE-5F27-0D5E-4DFF-2C1FBB6D4123}"/>
              </a:ext>
            </a:extLst>
          </p:cNvPr>
          <p:cNvSpPr txBox="1"/>
          <p:nvPr/>
        </p:nvSpPr>
        <p:spPr>
          <a:xfrm>
            <a:off x="6169800" y="1972409"/>
            <a:ext cx="525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절대값 기준으로 </a:t>
            </a:r>
            <a:r>
              <a:rPr lang="en-US" altLang="ko-KR"/>
              <a:t>gradient</a:t>
            </a:r>
            <a:r>
              <a:rPr lang="ko-KR" altLang="en-US"/>
              <a:t>가 큰 것을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(</a:t>
            </a:r>
            <a:r>
              <a:rPr lang="ko-KR" altLang="en-US"/>
              <a:t>임의설정</a:t>
            </a:r>
            <a:r>
              <a:rPr lang="en-US" altLang="ko-KR"/>
              <a:t>)</a:t>
            </a:r>
            <a:r>
              <a:rPr lang="ko-KR" altLang="en-US"/>
              <a:t> 고름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7D99DFF-1EB4-9F5D-261B-3A67802B0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80" y="5095056"/>
            <a:ext cx="3149947" cy="1638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4BC67E-EFFC-001D-3261-B654D7E2FC79}"/>
                  </a:ext>
                </a:extLst>
              </p:cNvPr>
              <p:cNvSpPr txBox="1"/>
              <p:nvPr/>
            </p:nvSpPr>
            <p:spPr>
              <a:xfrm>
                <a:off x="566956" y="561011"/>
                <a:ext cx="738293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/>
                  <a:t>가 변화할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/>
                  <a:t> 변화량 </a:t>
                </a:r>
                <a:r>
                  <a:rPr lang="en-US" altLang="ko-KR"/>
                  <a:t>= gradient(</a:t>
                </a:r>
                <a:r>
                  <a:rPr lang="ko-KR" altLang="en-US"/>
                  <a:t>기울기</a:t>
                </a:r>
                <a:r>
                  <a:rPr lang="en-US" altLang="ko-KR"/>
                  <a:t>)</a:t>
                </a:r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64BC67E-EFFC-001D-3261-B654D7E2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6" y="561011"/>
                <a:ext cx="7382933" cy="391646"/>
              </a:xfrm>
              <a:prstGeom prst="rect">
                <a:avLst/>
              </a:prstGeom>
              <a:blipFill>
                <a:blip r:embed="rId5"/>
                <a:stretch>
                  <a:fillRect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AC7DD1BC-67AA-B0B7-EA41-CAC74DBC5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49247"/>
              </p:ext>
            </p:extLst>
          </p:nvPr>
        </p:nvGraphicFramePr>
        <p:xfrm>
          <a:off x="6169800" y="757291"/>
          <a:ext cx="5397708" cy="1172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41">
                  <a:extLst>
                    <a:ext uri="{9D8B030D-6E8A-4147-A177-3AD203B41FA5}">
                      <a16:colId xmlns:a16="http://schemas.microsoft.com/office/drawing/2014/main" val="917866323"/>
                    </a:ext>
                  </a:extLst>
                </a:gridCol>
                <a:gridCol w="578861">
                  <a:extLst>
                    <a:ext uri="{9D8B030D-6E8A-4147-A177-3AD203B41FA5}">
                      <a16:colId xmlns:a16="http://schemas.microsoft.com/office/drawing/2014/main" val="3882338518"/>
                    </a:ext>
                  </a:extLst>
                </a:gridCol>
                <a:gridCol w="744714">
                  <a:extLst>
                    <a:ext uri="{9D8B030D-6E8A-4147-A177-3AD203B41FA5}">
                      <a16:colId xmlns:a16="http://schemas.microsoft.com/office/drawing/2014/main" val="3089097883"/>
                    </a:ext>
                  </a:extLst>
                </a:gridCol>
                <a:gridCol w="621019">
                  <a:extLst>
                    <a:ext uri="{9D8B030D-6E8A-4147-A177-3AD203B41FA5}">
                      <a16:colId xmlns:a16="http://schemas.microsoft.com/office/drawing/2014/main" val="1725293406"/>
                    </a:ext>
                  </a:extLst>
                </a:gridCol>
                <a:gridCol w="779578">
                  <a:extLst>
                    <a:ext uri="{9D8B030D-6E8A-4147-A177-3AD203B41FA5}">
                      <a16:colId xmlns:a16="http://schemas.microsoft.com/office/drawing/2014/main" val="2630976013"/>
                    </a:ext>
                  </a:extLst>
                </a:gridCol>
                <a:gridCol w="861815">
                  <a:extLst>
                    <a:ext uri="{9D8B030D-6E8A-4147-A177-3AD203B41FA5}">
                      <a16:colId xmlns:a16="http://schemas.microsoft.com/office/drawing/2014/main" val="2331624312"/>
                    </a:ext>
                  </a:extLst>
                </a:gridCol>
                <a:gridCol w="848380">
                  <a:extLst>
                    <a:ext uri="{9D8B030D-6E8A-4147-A177-3AD203B41FA5}">
                      <a16:colId xmlns:a16="http://schemas.microsoft.com/office/drawing/2014/main" val="835704179"/>
                    </a:ext>
                  </a:extLst>
                </a:gridCol>
              </a:tblGrid>
              <a:tr h="298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64998"/>
                  </a:ext>
                </a:extLst>
              </a:tr>
              <a:tr h="298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WEIGHT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-2</a:t>
                      </a:r>
                      <a:endParaRPr lang="ko-KR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-3</a:t>
                      </a:r>
                      <a:endParaRPr lang="ko-KR" altLang="en-US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11339"/>
                  </a:ext>
                </a:extLst>
              </a:tr>
              <a:tr h="440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Weight.grad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8379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C18CA0-9209-3DF5-D6A8-C54312AE5F4C}"/>
              </a:ext>
            </a:extLst>
          </p:cNvPr>
          <p:cNvSpPr/>
          <p:nvPr/>
        </p:nvSpPr>
        <p:spPr>
          <a:xfrm>
            <a:off x="9860178" y="1467761"/>
            <a:ext cx="1735032" cy="461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2960F6-C30D-6105-AE33-5DDE30F79F81}"/>
              </a:ext>
            </a:extLst>
          </p:cNvPr>
          <p:cNvSpPr txBox="1"/>
          <p:nvPr/>
        </p:nvSpPr>
        <p:spPr>
          <a:xfrm>
            <a:off x="818444" y="4374170"/>
            <a:ext cx="595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뽑은 </a:t>
            </a:r>
            <a:r>
              <a:rPr lang="en-US" altLang="ko-KR"/>
              <a:t>gradient</a:t>
            </a:r>
            <a:r>
              <a:rPr lang="ko-KR" altLang="en-US"/>
              <a:t>를 각 비트의 자리를 나타내는 </a:t>
            </a:r>
            <a:r>
              <a:rPr lang="en-US" altLang="ko-KR"/>
              <a:t>b_w</a:t>
            </a:r>
            <a:r>
              <a:rPr lang="ko-KR" altLang="en-US"/>
              <a:t>와 각각 곱하면 아래와 같은 결과를 얻을 수 있음 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CF2A804D-823B-2304-0E49-9E956951B9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781"/>
          <a:stretch/>
        </p:blipFill>
        <p:spPr>
          <a:xfrm>
            <a:off x="7160295" y="2970782"/>
            <a:ext cx="1549083" cy="1199440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32BA00D-9435-4A7F-CA3B-316AB26C0C6B}"/>
              </a:ext>
            </a:extLst>
          </p:cNvPr>
          <p:cNvSpPr txBox="1"/>
          <p:nvPr/>
        </p:nvSpPr>
        <p:spPr>
          <a:xfrm>
            <a:off x="4258422" y="5043883"/>
            <a:ext cx="595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3. 2</a:t>
            </a:r>
            <a:r>
              <a:rPr lang="ko-KR" altLang="en-US"/>
              <a:t>에서 얻은 </a:t>
            </a:r>
            <a:r>
              <a:rPr lang="en-US" altLang="ko-KR"/>
              <a:t>b_grad_topk</a:t>
            </a:r>
            <a:r>
              <a:rPr lang="ko-KR" altLang="en-US"/>
              <a:t>의 부호를 얻음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20D6C4F-35BA-24B7-1252-DAC72625AF0A}"/>
              </a:ext>
            </a:extLst>
          </p:cNvPr>
          <p:cNvSpPr txBox="1"/>
          <p:nvPr/>
        </p:nvSpPr>
        <p:spPr>
          <a:xfrm>
            <a:off x="4150071" y="5810207"/>
            <a:ext cx="3948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첫번째 열 </a:t>
            </a:r>
            <a:r>
              <a:rPr lang="en-US" altLang="ko-KR">
                <a:solidFill>
                  <a:srgbClr val="FF0000"/>
                </a:solidFill>
              </a:rPr>
              <a:t>-15</a:t>
            </a:r>
            <a:r>
              <a:rPr lang="ko-KR" altLang="en-US">
                <a:solidFill>
                  <a:srgbClr val="FF0000"/>
                </a:solidFill>
              </a:rPr>
              <a:t>가 곱해진 값</a:t>
            </a:r>
            <a:r>
              <a:rPr lang="en-US" altLang="ko-KR">
                <a:solidFill>
                  <a:srgbClr val="FF0000"/>
                </a:solidFill>
              </a:rPr>
              <a:t> </a:t>
            </a:r>
          </a:p>
          <a:p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>
                <a:solidFill>
                  <a:srgbClr val="FF0000"/>
                </a:solidFill>
              </a:rPr>
              <a:t>두번째 열 </a:t>
            </a:r>
            <a:r>
              <a:rPr lang="en-US" altLang="ko-KR">
                <a:solidFill>
                  <a:srgbClr val="FF0000"/>
                </a:solidFill>
              </a:rPr>
              <a:t>10</a:t>
            </a:r>
            <a:r>
              <a:rPr lang="ko-KR" altLang="en-US">
                <a:solidFill>
                  <a:srgbClr val="FF0000"/>
                </a:solidFill>
              </a:rPr>
              <a:t>가 곱해진 값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27" name="그림 1026">
            <a:extLst>
              <a:ext uri="{FF2B5EF4-FFF2-40B4-BE49-F238E27FC236}">
                <a16:creationId xmlns:a16="http://schemas.microsoft.com/office/drawing/2014/main" id="{3DE1877F-21DB-324C-4374-0A35E2BACF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8654" y="5069084"/>
            <a:ext cx="3179584" cy="1638481"/>
          </a:xfrm>
          <a:prstGeom prst="rect">
            <a:avLst/>
          </a:prstGeom>
        </p:spPr>
      </p:pic>
      <p:sp>
        <p:nvSpPr>
          <p:cNvPr id="1028" name="TextBox 1027">
            <a:extLst>
              <a:ext uri="{FF2B5EF4-FFF2-40B4-BE49-F238E27FC236}">
                <a16:creationId xmlns:a16="http://schemas.microsoft.com/office/drawing/2014/main" id="{3AFA632B-9D4E-5476-C5C5-F22F5D0EC1FA}"/>
              </a:ext>
            </a:extLst>
          </p:cNvPr>
          <p:cNvSpPr txBox="1"/>
          <p:nvPr/>
        </p:nvSpPr>
        <p:spPr>
          <a:xfrm>
            <a:off x="167425" y="3799268"/>
            <a:ext cx="86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INDEX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E9BB32-31E3-9BA5-1DEE-39BA6E103BDC}"/>
              </a:ext>
            </a:extLst>
          </p:cNvPr>
          <p:cNvSpPr/>
          <p:nvPr/>
        </p:nvSpPr>
        <p:spPr>
          <a:xfrm>
            <a:off x="1129531" y="5227439"/>
            <a:ext cx="3798069" cy="3443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11511E5-CC52-94CD-475E-4515C388A8EB}"/>
              </a:ext>
            </a:extLst>
          </p:cNvPr>
          <p:cNvSpPr/>
          <p:nvPr/>
        </p:nvSpPr>
        <p:spPr>
          <a:xfrm>
            <a:off x="4837776" y="2154214"/>
            <a:ext cx="242711" cy="223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02F37E-1C83-E625-7768-AE7175B352EE}"/>
              </a:ext>
            </a:extLst>
          </p:cNvPr>
          <p:cNvSpPr/>
          <p:nvPr/>
        </p:nvSpPr>
        <p:spPr>
          <a:xfrm>
            <a:off x="4804866" y="1868061"/>
            <a:ext cx="242711" cy="223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8F597-008F-574B-3CC6-717A7D4F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744188-9946-6E6D-EE09-139F18FFD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036" y="899398"/>
            <a:ext cx="1625779" cy="16046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ED2678-9EB1-8CC8-A3D3-2D238901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45" y="963039"/>
            <a:ext cx="3179584" cy="16384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54A138-36D2-A830-89B4-6C95614D3B43}"/>
              </a:ext>
            </a:extLst>
          </p:cNvPr>
          <p:cNvSpPr txBox="1"/>
          <p:nvPr/>
        </p:nvSpPr>
        <p:spPr>
          <a:xfrm>
            <a:off x="4690533" y="963039"/>
            <a:ext cx="309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각각의 요소에 </a:t>
            </a:r>
            <a:r>
              <a:rPr lang="en-US" altLang="ko-KR"/>
              <a:t>1</a:t>
            </a:r>
            <a:r>
              <a:rPr lang="ko-KR" altLang="en-US"/>
              <a:t>을 더한뒤</a:t>
            </a:r>
            <a:endParaRPr lang="en-US" altLang="ko-KR"/>
          </a:p>
          <a:p>
            <a:r>
              <a:rPr lang="en-US" altLang="ko-KR"/>
              <a:t>0.5</a:t>
            </a:r>
            <a:r>
              <a:rPr lang="ko-KR" altLang="en-US"/>
              <a:t>를 곱함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(1 + 1) * 0.5 = 1</a:t>
            </a:r>
          </a:p>
          <a:p>
            <a:r>
              <a:rPr lang="en-US" altLang="ko-KR"/>
              <a:t>(-1 + 1) * 0.5 = 0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7052E2-0862-2CCD-5AEF-90FF7EFFC5B5}"/>
              </a:ext>
            </a:extLst>
          </p:cNvPr>
          <p:cNvSpPr txBox="1"/>
          <p:nvPr/>
        </p:nvSpPr>
        <p:spPr>
          <a:xfrm>
            <a:off x="1032932" y="378178"/>
            <a:ext cx="80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비트 플립 수행 여부를 체크하기 위한 </a:t>
            </a:r>
            <a:r>
              <a:rPr lang="en-US" altLang="ko-KR"/>
              <a:t>grad mask </a:t>
            </a:r>
            <a:r>
              <a:rPr lang="ko-KR" altLang="en-US"/>
              <a:t>생성을 위해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A23CE2-5445-2ECD-FAE1-6547B4C5A997}"/>
              </a:ext>
            </a:extLst>
          </p:cNvPr>
          <p:cNvSpPr/>
          <p:nvPr/>
        </p:nvSpPr>
        <p:spPr>
          <a:xfrm>
            <a:off x="1186349" y="3429690"/>
            <a:ext cx="4062985" cy="34431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28B6AF-5272-7375-5F9D-C674B6634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224" y="3366594"/>
            <a:ext cx="5533576" cy="647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F48FD2-F14E-B8FB-6DC8-425F551066B8}"/>
                  </a:ext>
                </a:extLst>
              </p:cNvPr>
              <p:cNvSpPr txBox="1"/>
              <p:nvPr/>
            </p:nvSpPr>
            <p:spPr>
              <a:xfrm>
                <a:off x="1186349" y="3481527"/>
                <a:ext cx="3977307" cy="521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=−2.0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=−3.0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=4.0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=5.0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=6.0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F48FD2-F14E-B8FB-6DC8-425F55106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49" y="3481527"/>
                <a:ext cx="3977307" cy="521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6B73BC4-20B1-5401-810F-81DB2E85F263}"/>
              </a:ext>
            </a:extLst>
          </p:cNvPr>
          <p:cNvCxnSpPr>
            <a:cxnSpLocks/>
          </p:cNvCxnSpPr>
          <p:nvPr/>
        </p:nvCxnSpPr>
        <p:spPr>
          <a:xfrm flipH="1">
            <a:off x="3533422" y="3774001"/>
            <a:ext cx="203200" cy="14794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9DB4EC-8AD5-B11E-1116-8B87DAFC5C50}"/>
              </a:ext>
            </a:extLst>
          </p:cNvPr>
          <p:cNvSpPr txBox="1"/>
          <p:nvPr/>
        </p:nvSpPr>
        <p:spPr>
          <a:xfrm>
            <a:off x="1068211" y="2884817"/>
            <a:ext cx="611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5. </a:t>
            </a:r>
            <a:r>
              <a:rPr lang="ko-KR" altLang="en-US"/>
              <a:t>기존 </a:t>
            </a:r>
            <a:r>
              <a:rPr lang="en-US" altLang="ko-KR"/>
              <a:t>weight </a:t>
            </a:r>
            <a:r>
              <a:rPr lang="ko-KR" altLang="en-US"/>
              <a:t>값을 부호없는 </a:t>
            </a:r>
            <a:r>
              <a:rPr lang="en-US" altLang="ko-KR"/>
              <a:t>weight </a:t>
            </a:r>
            <a:r>
              <a:rPr lang="ko-KR" altLang="en-US"/>
              <a:t>값으로 변경함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3FE6C0-9C8D-6D77-BFD7-19D43FCCC73E}"/>
                  </a:ext>
                </a:extLst>
              </p:cNvPr>
              <p:cNvSpPr txBox="1"/>
              <p:nvPr/>
            </p:nvSpPr>
            <p:spPr>
              <a:xfrm>
                <a:off x="1185338" y="5308248"/>
                <a:ext cx="3698384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255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=254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=253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=4.0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=5.0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=6.0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3FE6C0-9C8D-6D77-BFD7-19D43FCCC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38" y="5308248"/>
                <a:ext cx="3698384" cy="527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FA961E-FB63-CF3B-E697-3FB35DA5B430}"/>
              </a:ext>
            </a:extLst>
          </p:cNvPr>
          <p:cNvGraphicFramePr>
            <a:graphicFrameLocks noGrp="1"/>
          </p:cNvGraphicFramePr>
          <p:nvPr/>
        </p:nvGraphicFramePr>
        <p:xfrm>
          <a:off x="1097845" y="729215"/>
          <a:ext cx="8128001" cy="113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623">
                  <a:extLst>
                    <a:ext uri="{9D8B030D-6E8A-4147-A177-3AD203B41FA5}">
                      <a16:colId xmlns:a16="http://schemas.microsoft.com/office/drawing/2014/main" val="917866323"/>
                    </a:ext>
                  </a:extLst>
                </a:gridCol>
                <a:gridCol w="871663">
                  <a:extLst>
                    <a:ext uri="{9D8B030D-6E8A-4147-A177-3AD203B41FA5}">
                      <a16:colId xmlns:a16="http://schemas.microsoft.com/office/drawing/2014/main" val="388233851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90978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52934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309760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16243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3570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164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255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254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253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11339"/>
                  </a:ext>
                </a:extLst>
              </a:tr>
              <a:tr h="397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Weight.grad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83796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D60647-5697-DE30-E56F-F45733B38F37}"/>
              </a:ext>
            </a:extLst>
          </p:cNvPr>
          <p:cNvSpPr/>
          <p:nvPr/>
        </p:nvSpPr>
        <p:spPr>
          <a:xfrm>
            <a:off x="2585156" y="1103051"/>
            <a:ext cx="3104444" cy="378178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85B61A-25CF-7302-435C-AF0148953B78}"/>
              </a:ext>
            </a:extLst>
          </p:cNvPr>
          <p:cNvSpPr/>
          <p:nvPr/>
        </p:nvSpPr>
        <p:spPr>
          <a:xfrm>
            <a:off x="6872280" y="1030457"/>
            <a:ext cx="2353566" cy="8376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D0331-134E-1D40-02FB-6FABF86265DD}"/>
              </a:ext>
            </a:extLst>
          </p:cNvPr>
          <p:cNvSpPr txBox="1"/>
          <p:nvPr/>
        </p:nvSpPr>
        <p:spPr>
          <a:xfrm>
            <a:off x="1097845" y="238259"/>
            <a:ext cx="568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6. </a:t>
            </a:r>
            <a:r>
              <a:rPr lang="ko-KR" altLang="en-US"/>
              <a:t>하지만 이 경우에는 </a:t>
            </a:r>
            <a:r>
              <a:rPr lang="en-US" altLang="ko-KR"/>
              <a:t>5</a:t>
            </a:r>
            <a:r>
              <a:rPr lang="ko-KR" altLang="en-US"/>
              <a:t>번 과정이 유의미하지 않음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0B3876-5A46-D2B8-7112-2D1B2C1C4920}"/>
                  </a:ext>
                </a:extLst>
              </p:cNvPr>
              <p:cNvSpPr txBox="1"/>
              <p:nvPr/>
            </p:nvSpPr>
            <p:spPr>
              <a:xfrm>
                <a:off x="1126744" y="4351111"/>
                <a:ext cx="7981324" cy="155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첫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번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6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=110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두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번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  <m: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7. </a:t>
                </a:r>
                <a:r>
                  <a:rPr lang="ko-KR" altLang="en-US"/>
                  <a:t>이를 비트로 나타나기 위해 </a:t>
                </a:r>
                <a:r>
                  <a:rPr lang="en-US" altLang="ko-KR"/>
                  <a:t>b_w</a:t>
                </a:r>
                <a:r>
                  <a:rPr lang="ko-KR" altLang="en-US"/>
                  <a:t>로 나누면 </a:t>
                </a:r>
                <a:r>
                  <a:rPr lang="en-US" altLang="ko-KR"/>
                  <a:t>weight</a:t>
                </a:r>
                <a:r>
                  <a:rPr lang="ko-KR" altLang="en-US"/>
                  <a:t>를 오른쪽과 같이 나타낼 수 있음</a:t>
                </a:r>
                <a:endParaRPr lang="en-US" altLang="ko-KR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0B3876-5A46-D2B8-7112-2D1B2C1C4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44" y="4351111"/>
                <a:ext cx="7981324" cy="1554656"/>
              </a:xfrm>
              <a:prstGeom prst="rect">
                <a:avLst/>
              </a:prstGeom>
              <a:blipFill>
                <a:blip r:embed="rId2"/>
                <a:stretch>
                  <a:fillRect l="-688" r="-611" b="-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3A1BDFCF-A74E-6BFA-3CDF-5FF31D99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02" y="2300676"/>
            <a:ext cx="3209220" cy="17400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72CA49-7C17-3A77-2CCA-935EA5016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583" y="2279507"/>
            <a:ext cx="3141480" cy="17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6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E1A967B-AB29-569F-1A1E-89E0AAC4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67" y="1936112"/>
            <a:ext cx="2895919" cy="1638481"/>
          </a:xfrm>
          <a:prstGeom prst="rect">
            <a:avLst/>
          </a:prstGeom>
        </p:spPr>
      </p:pic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8D36741C-D203-4B5B-45B3-2F9C8005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51" y="98205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8. 3</a:t>
            </a:r>
            <a:r>
              <a:rPr lang="ko-KR" altLang="en-US" sz="2000"/>
              <a:t>번에서 얻은 </a:t>
            </a:r>
            <a:r>
              <a:rPr lang="en-US" altLang="ko-KR" sz="2000"/>
              <a:t>gradient bit</a:t>
            </a:r>
            <a:r>
              <a:rPr lang="ko-KR" altLang="en-US" sz="2000"/>
              <a:t>의 </a:t>
            </a:r>
            <a:r>
              <a:rPr lang="en-US" altLang="ko-KR" sz="2000"/>
              <a:t>sign</a:t>
            </a:r>
            <a:r>
              <a:rPr lang="ko-KR" altLang="en-US" sz="2000"/>
              <a:t>과 </a:t>
            </a:r>
            <a:r>
              <a:rPr lang="en-US" altLang="ko-KR" sz="2000"/>
              <a:t>7</a:t>
            </a:r>
            <a:r>
              <a:rPr lang="ko-KR" altLang="en-US" sz="2000"/>
              <a:t>번에서 얻은 </a:t>
            </a:r>
            <a:r>
              <a:rPr lang="en-US" altLang="ko-KR" sz="2000"/>
              <a:t>weight bit</a:t>
            </a:r>
            <a:r>
              <a:rPr lang="ko-KR" altLang="en-US" sz="2000"/>
              <a:t> </a:t>
            </a:r>
            <a:r>
              <a:rPr lang="en-US" altLang="ko-KR" sz="2000"/>
              <a:t>map</a:t>
            </a:r>
            <a:r>
              <a:rPr lang="ko-KR" altLang="en-US" sz="2000"/>
              <a:t> </a:t>
            </a:r>
            <a:r>
              <a:rPr lang="en-US" altLang="ko-KR" sz="2000"/>
              <a:t>xor </a:t>
            </a:r>
            <a:r>
              <a:rPr lang="ko-KR" altLang="en-US" sz="2000"/>
              <a:t>연산을 수행하여 나타내면 </a:t>
            </a:r>
            <a:r>
              <a:rPr lang="en-US" altLang="ko-KR" sz="2000"/>
              <a:t>grad_mask bit map</a:t>
            </a:r>
            <a:r>
              <a:rPr lang="ko-KR" altLang="en-US" sz="2000"/>
              <a:t>을 얻을 수 있음 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28038F6-7310-C519-8227-1027D129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32" y="1919187"/>
            <a:ext cx="3179584" cy="16384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5B0DAFE-FEDC-B3CB-51C6-F88EEB978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95" y="1919187"/>
            <a:ext cx="3141480" cy="1638482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A3C67B-282E-C85D-1BA3-B83A10FA8942}"/>
              </a:ext>
            </a:extLst>
          </p:cNvPr>
          <p:cNvCxnSpPr>
            <a:cxnSpLocks/>
          </p:cNvCxnSpPr>
          <p:nvPr/>
        </p:nvCxnSpPr>
        <p:spPr>
          <a:xfrm flipV="1">
            <a:off x="7702639" y="2746887"/>
            <a:ext cx="1046329" cy="846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1A2C2DD-B397-12E4-2F8E-3B4A803D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216" y="4731688"/>
            <a:ext cx="2895919" cy="16384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90B101-E1C1-ED0F-DCF5-ACC5D89B023A}"/>
              </a:ext>
            </a:extLst>
          </p:cNvPr>
          <p:cNvSpPr txBox="1"/>
          <p:nvPr/>
        </p:nvSpPr>
        <p:spPr>
          <a:xfrm>
            <a:off x="896631" y="4142389"/>
            <a:ext cx="887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9. </a:t>
            </a:r>
            <a:r>
              <a:rPr lang="ko-KR" altLang="en-US"/>
              <a:t>이렇게 얻은 </a:t>
            </a:r>
            <a:r>
              <a:rPr lang="en-US" altLang="ko-KR"/>
              <a:t>grad_mask </a:t>
            </a:r>
            <a:r>
              <a:rPr lang="ko-KR" altLang="en-US"/>
              <a:t>기존 </a:t>
            </a:r>
            <a:r>
              <a:rPr lang="en-US" altLang="ko-KR"/>
              <a:t>weight.gradient bit map</a:t>
            </a:r>
            <a:r>
              <a:rPr lang="ko-KR" altLang="en-US"/>
              <a:t>에 적용</a:t>
            </a:r>
            <a:r>
              <a:rPr lang="en-US" altLang="ko-KR"/>
              <a:t>(</a:t>
            </a:r>
            <a:r>
              <a:rPr lang="ko-KR" altLang="en-US"/>
              <a:t>각 요소에 곱해줌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EDB2CF2-D656-4778-3D58-3A435AEFA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63" y="4731688"/>
            <a:ext cx="3149947" cy="16384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C89F3D04-C400-B3B5-D257-19E516FBED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567" y="4844942"/>
            <a:ext cx="2286252" cy="15252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CE0F13D-B1E6-8D4B-B239-BBA181C8B29C}"/>
              </a:ext>
            </a:extLst>
          </p:cNvPr>
          <p:cNvSpPr txBox="1"/>
          <p:nvPr/>
        </p:nvSpPr>
        <p:spPr>
          <a:xfrm>
            <a:off x="3316310" y="3557668"/>
            <a:ext cx="2987899" cy="367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XOR </a:t>
            </a:r>
            <a:r>
              <a:rPr lang="ko-KR" altLang="en-US" b="1"/>
              <a:t>연산 수행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8C6FB4-7567-4031-E586-481AF88F5639}"/>
              </a:ext>
            </a:extLst>
          </p:cNvPr>
          <p:cNvSpPr txBox="1"/>
          <p:nvPr/>
        </p:nvSpPr>
        <p:spPr>
          <a:xfrm>
            <a:off x="1163511" y="6405470"/>
            <a:ext cx="550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각 요소에 동일한 자리에 위치한 </a:t>
            </a:r>
            <a:r>
              <a:rPr lang="en-US" altLang="ko-KR" b="1"/>
              <a:t>grad mask</a:t>
            </a:r>
            <a:r>
              <a:rPr lang="ko-KR" altLang="en-US" b="1"/>
              <a:t>를 곱함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20EC948-E358-F86D-EA2E-5A0B540DE4C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872766" y="3574593"/>
            <a:ext cx="3987761" cy="140309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E755DF-9788-0CC3-143F-88E25C83A2BA}"/>
              </a:ext>
            </a:extLst>
          </p:cNvPr>
          <p:cNvSpPr txBox="1"/>
          <p:nvPr/>
        </p:nvSpPr>
        <p:spPr>
          <a:xfrm>
            <a:off x="6961487" y="6405470"/>
            <a:ext cx="518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결과값 </a:t>
            </a:r>
            <a:r>
              <a:rPr lang="en-US" altLang="ko-KR"/>
              <a:t>: weight</a:t>
            </a:r>
            <a:r>
              <a:rPr lang="ko-KR" altLang="en-US"/>
              <a:t> </a:t>
            </a:r>
            <a:r>
              <a:rPr lang="en-US" altLang="ko-KR"/>
              <a:t>gradient</a:t>
            </a:r>
            <a:r>
              <a:rPr lang="ko-KR" altLang="en-US"/>
              <a:t>의 비트 </a:t>
            </a:r>
            <a:r>
              <a:rPr lang="en-US" altLang="ko-KR"/>
              <a:t>gradient</a:t>
            </a:r>
            <a:r>
              <a:rPr lang="ko-KR" altLang="en-US"/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200353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CF8110-AADF-5BB2-70F9-35CAC3C4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89" y="768778"/>
            <a:ext cx="3104364" cy="2071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E0C155-961A-E2B3-5A84-964DB6CC7A8A}"/>
              </a:ext>
            </a:extLst>
          </p:cNvPr>
          <p:cNvSpPr txBox="1"/>
          <p:nvPr/>
        </p:nvSpPr>
        <p:spPr>
          <a:xfrm>
            <a:off x="1255689" y="2967335"/>
            <a:ext cx="8216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비트 기울기가 가장 높은 것은 </a:t>
            </a:r>
            <a:r>
              <a:rPr lang="en-US" altLang="ko-KR"/>
              <a:t>1920</a:t>
            </a:r>
            <a:r>
              <a:rPr lang="ko-KR" altLang="en-US"/>
              <a:t>으로 해당 비트를 뒤집으면</a:t>
            </a:r>
            <a:endParaRPr lang="en-US" altLang="ko-KR"/>
          </a:p>
          <a:p>
            <a:r>
              <a:rPr lang="ko-KR" altLang="en-US"/>
              <a:t>기존 </a:t>
            </a:r>
            <a:r>
              <a:rPr lang="en-US" altLang="ko-KR"/>
              <a:t>weight </a:t>
            </a:r>
            <a:r>
              <a:rPr lang="ko-KR" altLang="en-US"/>
              <a:t>값이 </a:t>
            </a:r>
            <a:r>
              <a:rPr lang="en-US" altLang="ko-KR"/>
              <a:t>6.0 -&gt; -122.0 </a:t>
            </a:r>
            <a:r>
              <a:rPr lang="ko-KR" altLang="en-US"/>
              <a:t>으로 변함을 확인할 수 있음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F843856-610B-0667-F604-51C7048E685A}"/>
              </a:ext>
            </a:extLst>
          </p:cNvPr>
          <p:cNvSpPr/>
          <p:nvPr/>
        </p:nvSpPr>
        <p:spPr>
          <a:xfrm>
            <a:off x="4172754" y="4703667"/>
            <a:ext cx="1159842" cy="3077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01D5C2-8A19-B42D-B61C-7D3CDDF1D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150" y="4703668"/>
            <a:ext cx="4055980" cy="588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E2FECA-8200-3A95-28A8-89A49BDAB025}"/>
                  </a:ext>
                </a:extLst>
              </p:cNvPr>
              <p:cNvSpPr txBox="1"/>
              <p:nvPr/>
            </p:nvSpPr>
            <p:spPr>
              <a:xfrm>
                <a:off x="1355290" y="4442955"/>
                <a:ext cx="3977307" cy="521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=−2.0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=−3.0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=4.0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=5.0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=6.0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E2FECA-8200-3A95-28A8-89A49BDA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90" y="4442955"/>
                <a:ext cx="3977307" cy="521425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F679B20-66FD-4580-A181-A307A622E7EE}"/>
              </a:ext>
            </a:extLst>
          </p:cNvPr>
          <p:cNvSpPr/>
          <p:nvPr/>
        </p:nvSpPr>
        <p:spPr>
          <a:xfrm>
            <a:off x="2116428" y="768778"/>
            <a:ext cx="832834" cy="330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D7254C-9FF8-A73A-04D8-AD88D873D7DB}"/>
              </a:ext>
            </a:extLst>
          </p:cNvPr>
          <p:cNvCxnSpPr>
            <a:cxnSpLocks/>
          </p:cNvCxnSpPr>
          <p:nvPr/>
        </p:nvCxnSpPr>
        <p:spPr>
          <a:xfrm>
            <a:off x="5422006" y="4861775"/>
            <a:ext cx="4050404" cy="149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5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670</Words>
  <Application>Microsoft Office PowerPoint</Application>
  <PresentationFormat>와이드스크린</PresentationFormat>
  <Paragraphs>194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신경망의 구성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김지윤</cp:lastModifiedBy>
  <cp:revision>49</cp:revision>
  <dcterms:created xsi:type="dcterms:W3CDTF">2024-02-03T06:07:01Z</dcterms:created>
  <dcterms:modified xsi:type="dcterms:W3CDTF">2024-02-05T10:59:38Z</dcterms:modified>
</cp:coreProperties>
</file>