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5" r:id="rId4"/>
    <p:sldId id="274" r:id="rId5"/>
    <p:sldId id="275" r:id="rId6"/>
    <p:sldId id="271" r:id="rId7"/>
    <p:sldId id="273" r:id="rId8"/>
    <p:sldId id="272" r:id="rId9"/>
    <p:sldId id="27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5A11"/>
    <a:srgbClr val="833C0B"/>
    <a:srgbClr val="DC6312"/>
    <a:srgbClr val="F2F7F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999" autoAdjust="0"/>
  </p:normalViewPr>
  <p:slideViewPr>
    <p:cSldViewPr snapToGrid="0">
      <p:cViewPr>
        <p:scale>
          <a:sx n="75" d="100"/>
          <a:sy n="75" d="100"/>
        </p:scale>
        <p:origin x="1176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8742-34B5-1393-EF5D-59405728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6F95F-EFA7-912F-3DA2-BC750E19B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37CB1A-1B41-E278-5249-E0A97BDA4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E9F2E-883F-C6D0-24C3-3E3C3FF7D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DECBC-12B8-2CB7-B351-ED2BA8E9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210A9-8235-9FD3-F12E-84B393008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D71B76-068A-5F07-7DBE-FE5795AD6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4CBC7-FE00-4AEA-B188-DA2B3C3DF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3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51F4-7EB4-4BFF-C428-F30819D2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2B43D0-F444-45DE-BFA4-D9985ADB9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358605-CC94-C534-BF15-A7981C1B4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188C5-1228-1B2A-A0F8-98907A153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68B9E-6E46-AA5E-3835-85F984FF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3FA203-19C9-BADF-CA87-8DEE8C852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895486-B40D-9876-21C8-BB251FDA4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88513-A29C-B99F-85AA-00F33888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2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B82F-3962-4EB7-318E-7D3028A5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D4EF6E-715A-9738-E858-9A89B8586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7164A-B974-3770-AB5C-3BE9DCC5D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0C9A4-61ED-AC93-30D2-BE3058F8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3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2837-7DEF-8B25-8916-69AEDE4CC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33A6D7-FAD6-54EA-030D-6F1A23F68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E9843C-A8AA-3613-CBC1-C811BB995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CAA3D-DD3D-C5C0-D523-C431526ED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9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8C1F-FE6B-45EF-B585-0902C26D0E5F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E66A-22D1-4F83-A2AF-361982848D54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A1A-AACA-43F6-BCEC-C59361F3BE8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CA34-B47D-40C4-ABC0-18B01092FAB2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DC28-4E5F-4ECA-AD29-A1248C38097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83B-4E84-433D-9BAE-CE107EBE2E62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437A-B147-4471-8E40-6B432589D3C0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5CCC-71C9-4199-82A3-82DA01683BD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B19-E858-4833-BEC6-714582D0D01D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35F6-D677-44B8-916C-EEFFAA9B06D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5196-8C0C-4F72-B77F-1A66668E90D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671E-E26C-4B33-9818-BCF7D78D5D1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991" y="5004758"/>
            <a:ext cx="4528670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</a:rPr>
              <a:t>이수현 컴퓨터공학과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0752"/>
            <a:ext cx="1189445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SAM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542952" y="5004758"/>
            <a:ext cx="45719" cy="423276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D1A71-0BDE-41CF-55B4-16EA0E04D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341E-C335-698F-8F8E-C184C7B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MobileSAM</a:t>
            </a:r>
            <a:br>
              <a:rPr lang="en-US" altLang="ko-KR" dirty="0"/>
            </a:br>
            <a:r>
              <a:rPr lang="en-US" altLang="ko-KR" sz="1000" dirty="0"/>
              <a:t>FASTER SEGMENT ANYTHING: TOWARDS LIGHTWEIGHT SAM FOR MOBILE APPLICATIONS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0EDDB3-E397-1B61-7C98-01DE13AE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B1A1C-F06A-0F93-44C5-6495C578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57" y="1643846"/>
            <a:ext cx="999068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E095A-6EF0-8E37-28CD-ECF2EB97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E2872-F2FF-AC84-BA75-82A9CF1C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SAM?</a:t>
            </a:r>
          </a:p>
          <a:p>
            <a:r>
              <a:rPr lang="en-US" altLang="ko-KR" dirty="0"/>
              <a:t>Problem</a:t>
            </a:r>
          </a:p>
          <a:p>
            <a:r>
              <a:rPr lang="en-US" altLang="ko-KR" dirty="0"/>
              <a:t>Knowledge Distillation</a:t>
            </a:r>
          </a:p>
          <a:p>
            <a:r>
              <a:rPr lang="en-US" altLang="ko-KR" dirty="0"/>
              <a:t>Recent Works</a:t>
            </a:r>
          </a:p>
          <a:p>
            <a:pPr marL="457200" lvl="1" indent="0">
              <a:buNone/>
            </a:pPr>
            <a:r>
              <a:rPr lang="en-US" altLang="ko-KR" dirty="0"/>
              <a:t>1) </a:t>
            </a:r>
            <a:r>
              <a:rPr lang="en-US" altLang="ko-KR" dirty="0" err="1"/>
              <a:t>MobileSAM</a:t>
            </a:r>
            <a:r>
              <a:rPr lang="en-US" altLang="ko-KR" dirty="0"/>
              <a:t> </a:t>
            </a:r>
            <a:r>
              <a:rPr lang="en-US" altLang="ko-KR" sz="1800" dirty="0"/>
              <a:t>(Jun 2023, cited 302)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F7D8-65ED-DD8C-B15A-E57E31C1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7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BA6AD-EC7A-1803-8364-74AA98D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What is SAM?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466BF-867C-359E-DF01-D1FB5654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C6066F-0B8D-2622-E5C9-088AF6CD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04" y="2794307"/>
            <a:ext cx="4957531" cy="3757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042782-4436-F53E-C97A-BE9AF68284B0}"/>
              </a:ext>
            </a:extLst>
          </p:cNvPr>
          <p:cNvSpPr txBox="1"/>
          <p:nvPr/>
        </p:nvSpPr>
        <p:spPr>
          <a:xfrm>
            <a:off x="1055914" y="1185627"/>
            <a:ext cx="74815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Segment Anything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Purpose: </a:t>
            </a:r>
            <a:r>
              <a:rPr lang="ko-KR" altLang="en-US" dirty="0"/>
              <a:t>이미지 데이터를 사용하는 </a:t>
            </a:r>
            <a:r>
              <a:rPr lang="en-US" altLang="ko-KR" dirty="0"/>
              <a:t>ChatGPT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66CC"/>
                </a:solidFill>
              </a:rPr>
              <a:t>Task</a:t>
            </a:r>
            <a:r>
              <a:rPr lang="en-US" altLang="ko-KR" dirty="0"/>
              <a:t>: Prompt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이미지에서 </a:t>
            </a:r>
            <a:r>
              <a:rPr lang="en-US" altLang="ko-KR" dirty="0"/>
              <a:t>Prompt</a:t>
            </a:r>
            <a:r>
              <a:rPr lang="ko-KR" altLang="en-US" dirty="0"/>
              <a:t>가 설명하는 객체를 추출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66CC"/>
                </a:solidFill>
              </a:rPr>
              <a:t>Model</a:t>
            </a:r>
            <a:r>
              <a:rPr lang="en-US" altLang="ko-KR" dirty="0"/>
              <a:t>: Prompt Encoder + Image Encoder → Mask Decoder →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66CC"/>
                </a:solidFill>
              </a:rPr>
              <a:t>Data</a:t>
            </a:r>
            <a:r>
              <a:rPr lang="en-US" altLang="ko-KR" dirty="0"/>
              <a:t>: SA-1B (1+ billion</a:t>
            </a:r>
            <a:r>
              <a:rPr lang="ko-KR" altLang="en-US" dirty="0"/>
              <a:t> </a:t>
            </a:r>
            <a:r>
              <a:rPr lang="en-US" altLang="ko-KR" dirty="0"/>
              <a:t>masks)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31FF-2F77-68C1-7A9D-35C4251D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49258-4B6C-E481-1230-31DF9454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 Model Structure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AAD47-0D23-2E50-2FD1-B393299C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15C25-C31B-6E82-8B90-EE8D57D7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295"/>
          <a:stretch/>
        </p:blipFill>
        <p:spPr>
          <a:xfrm>
            <a:off x="357642" y="2380342"/>
            <a:ext cx="11476715" cy="317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2C368-7575-8EDB-34B0-FE865A5C6ACE}"/>
              </a:ext>
            </a:extLst>
          </p:cNvPr>
          <p:cNvSpPr txBox="1"/>
          <p:nvPr/>
        </p:nvSpPr>
        <p:spPr>
          <a:xfrm>
            <a:off x="3005225" y="2118732"/>
            <a:ext cx="309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6CC"/>
                </a:solidFill>
              </a:rPr>
              <a:t>Encoder </a:t>
            </a:r>
            <a:r>
              <a:rPr lang="ko-KR" altLang="en-US" sz="1400" dirty="0">
                <a:solidFill>
                  <a:srgbClr val="0066CC"/>
                </a:solidFill>
              </a:rPr>
              <a:t>산출물은 입력 이미지에 대한 특징이 포함된 표현 벡터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B14BB-8A57-C68D-337A-3CF6BC515F08}"/>
              </a:ext>
            </a:extLst>
          </p:cNvPr>
          <p:cNvSpPr txBox="1"/>
          <p:nvPr/>
        </p:nvSpPr>
        <p:spPr>
          <a:xfrm>
            <a:off x="3639764" y="3628975"/>
            <a:ext cx="309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66CC"/>
                </a:solidFill>
              </a:rPr>
              <a:t>사전 학습된 </a:t>
            </a:r>
            <a:r>
              <a:rPr lang="en-US" altLang="ko-KR" sz="1400" dirty="0">
                <a:solidFill>
                  <a:srgbClr val="0066CC"/>
                </a:solidFill>
              </a:rPr>
              <a:t>MAE </a:t>
            </a:r>
            <a:r>
              <a:rPr lang="ko-KR" altLang="en-US" sz="1400" dirty="0">
                <a:solidFill>
                  <a:srgbClr val="0066CC"/>
                </a:solidFill>
              </a:rPr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C03D-3D08-C13E-D9E1-6BFA1AD04BE6}"/>
              </a:ext>
            </a:extLst>
          </p:cNvPr>
          <p:cNvSpPr txBox="1"/>
          <p:nvPr/>
        </p:nvSpPr>
        <p:spPr>
          <a:xfrm>
            <a:off x="7595366" y="4252332"/>
            <a:ext cx="309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6CC"/>
                </a:solidFill>
              </a:rPr>
              <a:t>Positional embedding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AF8EA-887E-EB37-126D-AFC80AB14520}"/>
              </a:ext>
            </a:extLst>
          </p:cNvPr>
          <p:cNvSpPr txBox="1"/>
          <p:nvPr/>
        </p:nvSpPr>
        <p:spPr>
          <a:xfrm>
            <a:off x="7079861" y="2344058"/>
            <a:ext cx="309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6CC"/>
                </a:solidFill>
              </a:rPr>
              <a:t>Self attention (prompt)</a:t>
            </a:r>
          </a:p>
          <a:p>
            <a:r>
              <a:rPr lang="en-US" altLang="ko-KR" sz="1400" dirty="0">
                <a:solidFill>
                  <a:srgbClr val="0066CC"/>
                </a:solidFill>
              </a:rPr>
              <a:t>Cross attention (</a:t>
            </a:r>
            <a:r>
              <a:rPr lang="en-US" altLang="ko-KR" sz="1400" dirty="0" err="1">
                <a:solidFill>
                  <a:srgbClr val="0066CC"/>
                </a:solidFill>
              </a:rPr>
              <a:t>prompt↔image</a:t>
            </a:r>
            <a:r>
              <a:rPr lang="en-US" altLang="ko-KR" sz="1400" dirty="0">
                <a:solidFill>
                  <a:srgbClr val="0066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7D3C2-B871-473E-9370-E853C3B5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Cross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ED429-92AB-7C5C-7AAD-6B6382DE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5E70F-A068-6B7E-B4B2-B6E727D5A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35" y="1504612"/>
            <a:ext cx="5787795" cy="46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91CE-1ABB-E3CC-8AA6-9250E822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D858-40E2-C8FA-1749-7A795DF3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9A073-6918-70C8-9DDC-2E10F61E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16682-B6C7-4D68-15A6-FBD5E4918075}"/>
              </a:ext>
            </a:extLst>
          </p:cNvPr>
          <p:cNvSpPr txBox="1"/>
          <p:nvPr/>
        </p:nvSpPr>
        <p:spPr>
          <a:xfrm>
            <a:off x="1143000" y="1359799"/>
            <a:ext cx="32047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1) Heavy image encoder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로 대체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62F627-7346-977D-C865-8382502F8281}"/>
              </a:ext>
            </a:extLst>
          </p:cNvPr>
          <p:cNvGrpSpPr/>
          <p:nvPr/>
        </p:nvGrpSpPr>
        <p:grpSpPr>
          <a:xfrm>
            <a:off x="-1050234" y="2182513"/>
            <a:ext cx="12407111" cy="4523573"/>
            <a:chOff x="-1433208" y="1128965"/>
            <a:chExt cx="12407111" cy="45235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0C3D-2299-693F-4461-91A5AE82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49" y="1128965"/>
              <a:ext cx="10521754" cy="35139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BB222A-CAB7-D26A-C23B-07CE56CD6038}"/>
                </a:ext>
              </a:extLst>
            </p:cNvPr>
            <p:cNvSpPr txBox="1"/>
            <p:nvPr/>
          </p:nvSpPr>
          <p:spPr>
            <a:xfrm>
              <a:off x="-1433208" y="5390928"/>
              <a:ext cx="1025718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FASTER SEGMENT ANYTHING: TOWARDS LIGHTWEIGHT SAM FOR MOBILE APPLICATIONS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8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C56AF-8FDD-6FEB-2650-70B6283A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80094-786F-DB24-9E7F-FE5F9D3A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Knowledge Distillation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73108-8F05-8ACE-16C4-1E0F4FB7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ECD6A-9C8C-35F3-DEE0-436A191FBCA2}"/>
              </a:ext>
            </a:extLst>
          </p:cNvPr>
          <p:cNvSpPr txBox="1"/>
          <p:nvPr/>
        </p:nvSpPr>
        <p:spPr>
          <a:xfrm>
            <a:off x="1143000" y="1359799"/>
            <a:ext cx="488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Transfer teacher knowledge to student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D80D1-B68A-CA10-D370-9EEE84181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06" y="2112929"/>
            <a:ext cx="6950042" cy="3909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04988-AFFE-D29A-94AC-9AB2E027EEED}"/>
              </a:ext>
            </a:extLst>
          </p:cNvPr>
          <p:cNvSpPr txBox="1"/>
          <p:nvPr/>
        </p:nvSpPr>
        <p:spPr>
          <a:xfrm>
            <a:off x="9314540" y="3539266"/>
            <a:ext cx="206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66CC"/>
                </a:solidFill>
              </a:rPr>
              <a:t>Learning from teacher’s</a:t>
            </a:r>
          </a:p>
          <a:p>
            <a:r>
              <a:rPr lang="en-US" altLang="ko-KR" sz="1400" dirty="0">
                <a:solidFill>
                  <a:srgbClr val="0066CC"/>
                </a:solidFill>
              </a:rPr>
              <a:t>soft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2E2A-56A2-3812-66F5-D938320EEC7F}"/>
              </a:ext>
            </a:extLst>
          </p:cNvPr>
          <p:cNvSpPr txBox="1"/>
          <p:nvPr/>
        </p:nvSpPr>
        <p:spPr>
          <a:xfrm>
            <a:off x="7957561" y="5096368"/>
            <a:ext cx="3090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66CC"/>
                </a:solidFill>
              </a:rPr>
              <a:t>Learning from correct label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B71999-7847-408F-0F7E-57214948F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01" y="1833403"/>
            <a:ext cx="2450182" cy="70095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EC6997-6609-76A2-BD52-60C5BF9591F8}"/>
              </a:ext>
            </a:extLst>
          </p:cNvPr>
          <p:cNvCxnSpPr/>
          <p:nvPr/>
        </p:nvCxnSpPr>
        <p:spPr>
          <a:xfrm flipV="1">
            <a:off x="8595360" y="2587061"/>
            <a:ext cx="355002" cy="33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83C64E-46C1-FC0B-F656-8B61DA764867}"/>
              </a:ext>
            </a:extLst>
          </p:cNvPr>
          <p:cNvSpPr txBox="1"/>
          <p:nvPr/>
        </p:nvSpPr>
        <p:spPr>
          <a:xfrm>
            <a:off x="8950362" y="2253039"/>
            <a:ext cx="106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logits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6D290-E621-F85B-6167-DFEFBB06BAE5}"/>
              </a:ext>
            </a:extLst>
          </p:cNvPr>
          <p:cNvSpPr txBox="1"/>
          <p:nvPr/>
        </p:nvSpPr>
        <p:spPr>
          <a:xfrm>
            <a:off x="8350313" y="1416641"/>
            <a:ext cx="193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Softmax</a:t>
            </a:r>
            <a:r>
              <a:rPr lang="en-US" altLang="ko-KR" sz="1200" b="1" dirty="0"/>
              <a:t> Function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07D4F-A956-BEC4-F856-7979B832B42C}"/>
              </a:ext>
            </a:extLst>
          </p:cNvPr>
          <p:cNvSpPr txBox="1"/>
          <p:nvPr/>
        </p:nvSpPr>
        <p:spPr>
          <a:xfrm>
            <a:off x="10686140" y="2397121"/>
            <a:ext cx="106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Temperature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11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4BFDD-A43B-B33F-7AD4-020CA9E3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8D1B-E341-5D25-BD20-448CA86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Efficient Variants of SAM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2304E-E1B2-6C89-E9B6-5908C6C5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46E96A-D340-07E4-AA60-9CCC8A4D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04" y="1091153"/>
            <a:ext cx="8780731" cy="46756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66547E-D83B-93CD-5722-259774562DBD}"/>
              </a:ext>
            </a:extLst>
          </p:cNvPr>
          <p:cNvSpPr/>
          <p:nvPr/>
        </p:nvSpPr>
        <p:spPr>
          <a:xfrm>
            <a:off x="8402424" y="2124172"/>
            <a:ext cx="810705" cy="254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B119D-434E-277E-0FDA-3141412CC111}"/>
              </a:ext>
            </a:extLst>
          </p:cNvPr>
          <p:cNvSpPr/>
          <p:nvPr/>
        </p:nvSpPr>
        <p:spPr>
          <a:xfrm>
            <a:off x="4605392" y="2951238"/>
            <a:ext cx="1085289" cy="2588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FC04-DF9A-C80B-9460-6F863556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D128A-E1FB-371D-57EB-6942751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MobileSAM</a:t>
            </a:r>
            <a:br>
              <a:rPr lang="en-US" altLang="ko-KR" dirty="0"/>
            </a:br>
            <a:r>
              <a:rPr lang="en-US" altLang="ko-KR" sz="1000" dirty="0"/>
              <a:t>FASTER SEGMENT ANYTHING: TOWARDS LIGHTWEIGHT SAM FOR MOBILE APPLICATIONS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211F7-1EA2-BAA5-1395-2FF12050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98468-0170-41B8-02D3-B89442156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53" y="1674329"/>
            <a:ext cx="10783234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192</Words>
  <Application>Microsoft Office PowerPoint</Application>
  <PresentationFormat>와이드스크린</PresentationFormat>
  <Paragraphs>55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SAM</vt:lpstr>
      <vt:lpstr>Content</vt:lpstr>
      <vt:lpstr>What is SAM?</vt:lpstr>
      <vt:lpstr>SAM Model Structure</vt:lpstr>
      <vt:lpstr>Cross Attention</vt:lpstr>
      <vt:lpstr>Problem</vt:lpstr>
      <vt:lpstr>Knowledge Distillation</vt:lpstr>
      <vt:lpstr>Efficient Variants of SAM</vt:lpstr>
      <vt:lpstr>MobileSAM FASTER SEGMENT ANYTHING: TOWARDS LIGHTWEIGHT SAM FOR MOBILE APPLICATIONS</vt:lpstr>
      <vt:lpstr>MobileSAM FASTER SEGMENT ANYTHING: TOWARDS LIGHTWEIGHT SAM FOR MOBILE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1307</cp:revision>
  <dcterms:created xsi:type="dcterms:W3CDTF">2023-03-06T16:32:37Z</dcterms:created>
  <dcterms:modified xsi:type="dcterms:W3CDTF">2025-01-06T07:03:30Z</dcterms:modified>
</cp:coreProperties>
</file>