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1"/>
  </p:notesMasterIdLst>
  <p:sldIdLst>
    <p:sldId id="256" r:id="rId2"/>
    <p:sldId id="720" r:id="rId3"/>
    <p:sldId id="721" r:id="rId4"/>
    <p:sldId id="725" r:id="rId5"/>
    <p:sldId id="722" r:id="rId6"/>
    <p:sldId id="723" r:id="rId7"/>
    <p:sldId id="727" r:id="rId8"/>
    <p:sldId id="728" r:id="rId9"/>
    <p:sldId id="69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 autoAdjust="0"/>
    <p:restoredTop sz="93848" autoAdjust="0"/>
  </p:normalViewPr>
  <p:slideViewPr>
    <p:cSldViewPr snapToGrid="0">
      <p:cViewPr varScale="1">
        <p:scale>
          <a:sx n="65" d="100"/>
          <a:sy n="65" d="100"/>
        </p:scale>
        <p:origin x="90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Su-Hak Lee, </a:t>
            </a:r>
            <a:r>
              <a:rPr lang="en-US" altLang="ko-KR" b="1" dirty="0" err="1">
                <a:solidFill>
                  <a:srgbClr val="002C62"/>
                </a:solidFill>
              </a:rPr>
              <a:t>Hee</a:t>
            </a:r>
            <a:r>
              <a:rPr lang="en-US" altLang="ko-KR" b="1" dirty="0">
                <a:solidFill>
                  <a:srgbClr val="002C62"/>
                </a:solidFill>
              </a:rPr>
              <a:t>-Ju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757" y="2320752"/>
            <a:ext cx="11135699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ko-KR" altLang="en-US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&amp; Differential Cryptanalysis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854119" y="1666695"/>
            <a:ext cx="2040337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01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13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9C796-5B1D-9C82-CFD2-3B3B9C04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Linear Cryptanalysis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A7477-ACDB-625C-12BC-3D15D24D3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4833"/>
            <a:ext cx="10515600" cy="34921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400" b="1" dirty="0"/>
              <a:t>u : </a:t>
            </a:r>
            <a:r>
              <a:rPr lang="ko-KR" altLang="en-US" sz="2400" b="1" dirty="0"/>
              <a:t>한 </a:t>
            </a:r>
            <a:r>
              <a:rPr lang="en-US" altLang="ko-KR" sz="2400" b="1" dirty="0"/>
              <a:t>byte </a:t>
            </a:r>
            <a:r>
              <a:rPr lang="ko-KR" altLang="en-US" sz="2400" b="1" dirty="0"/>
              <a:t>내에서의 </a:t>
            </a:r>
            <a:r>
              <a:rPr lang="en-US" altLang="ko-KR" sz="2400" b="1" dirty="0"/>
              <a:t>bit index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400" b="1" dirty="0"/>
              <a:t>v : </a:t>
            </a:r>
            <a:r>
              <a:rPr lang="ko-KR" altLang="en-US" sz="2400" b="1" dirty="0"/>
              <a:t>한 </a:t>
            </a:r>
            <a:r>
              <a:rPr lang="en-US" altLang="ko-KR" sz="2400" b="1" dirty="0"/>
              <a:t>byte </a:t>
            </a:r>
            <a:r>
              <a:rPr lang="ko-KR" altLang="en-US" sz="2400" b="1" dirty="0"/>
              <a:t>내에서의 </a:t>
            </a:r>
            <a:r>
              <a:rPr lang="en-US" altLang="ko-KR" sz="2400" b="1" dirty="0"/>
              <a:t>bit index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400" b="1" dirty="0"/>
              <a:t>I, j : 16-byte </a:t>
            </a:r>
            <a:r>
              <a:rPr lang="ko-KR" altLang="en-US" sz="2400" b="1" dirty="0"/>
              <a:t>중 몇 번째 </a:t>
            </a:r>
            <a:r>
              <a:rPr lang="en-US" altLang="ko-KR" sz="2400" b="1" dirty="0"/>
              <a:t>byte</a:t>
            </a:r>
            <a:r>
              <a:rPr lang="ko-KR" altLang="en-US" sz="2400" b="1" dirty="0"/>
              <a:t> 인지</a:t>
            </a:r>
            <a:r>
              <a:rPr lang="en-US" altLang="ko-KR" sz="2400" b="1" dirty="0"/>
              <a:t>(byte </a:t>
            </a:r>
            <a:r>
              <a:rPr lang="ko-KR" altLang="en-US" sz="2400" b="1" dirty="0"/>
              <a:t>인덱스</a:t>
            </a:r>
            <a:r>
              <a:rPr lang="en-US" altLang="ko-KR" sz="2400" b="1" dirty="0"/>
              <a:t>)</a:t>
            </a:r>
          </a:p>
          <a:p>
            <a:pPr>
              <a:lnSpc>
                <a:spcPct val="150000"/>
              </a:lnSpc>
            </a:pP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무작위로 </a:t>
            </a:r>
            <a:r>
              <a:rPr kumimoji="0" lang="en-US" altLang="ko-KR" sz="2400" b="1" i="0" u="none" strike="noStrike" kern="1200" cap="none" spc="0" normalizeH="0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j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값</a:t>
            </a:r>
            <a:r>
              <a: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kumimoji="0" lang="en-US" altLang="ko-KR" sz="2400" b="1" i="0" u="none" strike="noStrike" kern="1200" cap="none" spc="0" normalizeH="0" baseline="0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u,v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를 선택 후 방정식에 대입할 경우</a:t>
            </a:r>
            <a:r>
              <a:rPr lang="en-US" altLang="ko-KR" sz="24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표현식이 성립할 확률</a:t>
            </a:r>
            <a:endParaRPr lang="ko-KR" altLang="en-US" sz="2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F99659-921B-B410-3C7A-3CFDF489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F0A504-2DBF-1F47-E2D8-63FB7EC1B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1162" y="1287576"/>
            <a:ext cx="9470128" cy="6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3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20EDE-56A3-2BB3-DEB0-66999E329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3ABC1-D695-9F27-3D69-8FE4B8DD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Linear Cryptanalysis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CC6BD-E3EF-7F93-E6C5-2E80B672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88D32B-7038-FD43-254E-1845C4051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68399" y="519026"/>
            <a:ext cx="2435482" cy="25244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007842-422C-2091-51F5-9D6730F352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8459" y="933012"/>
            <a:ext cx="8433806" cy="57376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0E14A3-027B-CF0D-9B03-72C623F6AC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46049" y="3429000"/>
            <a:ext cx="3245951" cy="58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F24C1-4623-7692-A1AB-138711028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C1F05-94A3-1530-EBAC-134845F6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/>
              <a:t>Linear Cryptanalysis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BD1478-84EC-7BBD-1A77-FE6272C90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D5F232-3305-C9CA-18C1-F2E70DBA3E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0915" y="1034369"/>
            <a:ext cx="8632123" cy="55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67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D36CB-7D48-65AB-782A-1610998A2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8FA20-4EAA-80E1-335E-0B89964D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Linear Cryptanalysis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77FA03-C5FF-A2F5-D8A4-0E6B98A8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7C304-9339-5654-221F-C6719A62D7BA}"/>
              </a:ext>
            </a:extLst>
          </p:cNvPr>
          <p:cNvSpPr txBox="1"/>
          <p:nvPr/>
        </p:nvSpPr>
        <p:spPr>
          <a:xfrm>
            <a:off x="341098" y="1278036"/>
            <a:ext cx="11509805" cy="4409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조건</a:t>
            </a:r>
            <a:endParaRPr kumimoji="0" lang="en-US" altLang="ko-KR" sz="2400" b="1" i="0" u="none" strike="noStrike" kern="1200" cap="none" spc="0" normalizeH="0" baseline="0" dirty="0">
              <a:solidFill>
                <a:srgbClr val="000000"/>
              </a:solidFill>
              <a:ea typeface="Arial"/>
              <a:cs typeface="Arial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알려진 </a:t>
            </a:r>
            <a:r>
              <a:rPr kumimoji="0" lang="ko-KR" altLang="en-US" sz="2400" b="1" i="0" u="none" strike="noStrike" kern="1200" cap="none" spc="0" normalizeH="0" baseline="0" dirty="0" err="1">
                <a:solidFill>
                  <a:srgbClr val="000000"/>
                </a:solidFill>
                <a:ea typeface="Arial"/>
                <a:cs typeface="Arial"/>
              </a:rPr>
              <a:t>평문</a:t>
            </a:r>
            <a:r>
              <a: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/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암호문 샘플에 대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한 정보 필요</a:t>
            </a:r>
            <a:endParaRPr lang="en-US" altLang="ko-KR" sz="2400" b="1" dirty="0">
              <a:solidFill>
                <a:srgbClr val="000000"/>
              </a:solidFill>
              <a:ea typeface="Arial"/>
              <a:cs typeface="Arial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S-box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 정보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암호 알고리즘의 구조 정보 필요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(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서브키 생성 방식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, 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라운드 수 등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)</a:t>
            </a: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필요한 정보 </a:t>
            </a:r>
            <a:r>
              <a: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: Input, 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각 라운드의 </a:t>
            </a:r>
            <a:r>
              <a:rPr kumimoji="0" lang="en-US" altLang="ko-KR" sz="2400" b="1" i="0" u="none" strike="noStrike" kern="1200" cap="none" spc="0" normalizeH="0" baseline="0" dirty="0" err="1">
                <a:solidFill>
                  <a:srgbClr val="000000"/>
                </a:solidFill>
                <a:ea typeface="Arial"/>
                <a:cs typeface="Arial"/>
              </a:rPr>
              <a:t>AddRoundKey</a:t>
            </a:r>
            <a:r>
              <a: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후의 값</a:t>
            </a:r>
            <a:r>
              <a: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, 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각 라운드의 </a:t>
            </a:r>
            <a:r>
              <a:rPr kumimoji="0" lang="en-US" altLang="ko-KR" sz="2400" b="1" i="0" u="none" strike="noStrike" kern="1200" cap="none" spc="0" normalizeH="0" baseline="0" dirty="0" err="1">
                <a:solidFill>
                  <a:srgbClr val="000000"/>
                </a:solidFill>
                <a:ea typeface="Arial"/>
                <a:cs typeface="Arial"/>
              </a:rPr>
              <a:t>SubBytes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후의 값</a:t>
            </a:r>
            <a:endParaRPr kumimoji="0" lang="en-US" altLang="ko-KR" sz="2400" b="1" i="0" u="none" strike="noStrike" kern="1200" cap="none" spc="0" normalizeH="0" baseline="0" dirty="0">
              <a:solidFill>
                <a:srgbClr val="000000"/>
              </a:solidFill>
              <a:ea typeface="Arial"/>
              <a:cs typeface="Arial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함수 적용 후의 값에 대한 정보가 없다면 편향 분석 후 근사화</a:t>
            </a:r>
            <a:endParaRPr kumimoji="0" lang="en-US" altLang="ko-KR" sz="2400" b="1" i="0" u="none" strike="noStrike" kern="1200" cap="none" spc="0" normalizeH="0" baseline="0" dirty="0">
              <a:solidFill>
                <a:srgbClr val="000000"/>
              </a:solidFill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05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62018-A399-82D2-4AB8-2279DC5A7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667C1-42F7-AC0C-D7D9-DBAC9554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Differential Cryptanalysis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7EB215-48AA-6687-66E7-09050135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A9EE3-6910-AC81-F1CA-CCBF146F9780}"/>
              </a:ext>
            </a:extLst>
          </p:cNvPr>
          <p:cNvSpPr txBox="1"/>
          <p:nvPr/>
        </p:nvSpPr>
        <p:spPr>
          <a:xfrm>
            <a:off x="341098" y="1278036"/>
            <a:ext cx="11509805" cy="3670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Differential(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차분</a:t>
            </a:r>
            <a:r>
              <a: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) : 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두 값 </a:t>
            </a:r>
            <a:r>
              <a: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a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와 </a:t>
            </a:r>
            <a:r>
              <a: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b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에 대해서 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XOR 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연산한 값</a:t>
            </a:r>
            <a:endParaRPr lang="en-US" altLang="ko-KR" sz="2400" b="1" dirty="0">
              <a:solidFill>
                <a:srgbClr val="000000"/>
              </a:solidFill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조건 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: 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암호화 알고리즘의 구조 파악</a:t>
            </a:r>
            <a:endParaRPr lang="en-US" altLang="ko-KR" sz="2400" b="1" dirty="0">
              <a:solidFill>
                <a:srgbClr val="000000"/>
              </a:solidFill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a’ : 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입력 차분</a:t>
            </a:r>
            <a:endParaRPr lang="en-US" altLang="ko-KR" sz="2400" b="1" dirty="0">
              <a:solidFill>
                <a:srgbClr val="000000"/>
              </a:solidFill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b’ : 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출력 차분</a:t>
            </a:r>
            <a:endParaRPr lang="en-US" altLang="ko-KR" sz="2400" b="1" dirty="0">
              <a:solidFill>
                <a:srgbClr val="000000"/>
              </a:solidFill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예시에 대한 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S-box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B4EAD98-4AC9-8024-88CC-BDB412915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55684"/>
              </p:ext>
            </p:extLst>
          </p:nvPr>
        </p:nvGraphicFramePr>
        <p:xfrm>
          <a:off x="341098" y="5293849"/>
          <a:ext cx="112953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535">
                  <a:extLst>
                    <a:ext uri="{9D8B030D-6E8A-4147-A177-3AD203B41FA5}">
                      <a16:colId xmlns:a16="http://schemas.microsoft.com/office/drawing/2014/main" val="1083707207"/>
                    </a:ext>
                  </a:extLst>
                </a:gridCol>
                <a:gridCol w="593333">
                  <a:extLst>
                    <a:ext uri="{9D8B030D-6E8A-4147-A177-3AD203B41FA5}">
                      <a16:colId xmlns:a16="http://schemas.microsoft.com/office/drawing/2014/main" val="3575359346"/>
                    </a:ext>
                  </a:extLst>
                </a:gridCol>
                <a:gridCol w="664434">
                  <a:extLst>
                    <a:ext uri="{9D8B030D-6E8A-4147-A177-3AD203B41FA5}">
                      <a16:colId xmlns:a16="http://schemas.microsoft.com/office/drawing/2014/main" val="2795513090"/>
                    </a:ext>
                  </a:extLst>
                </a:gridCol>
                <a:gridCol w="664434">
                  <a:extLst>
                    <a:ext uri="{9D8B030D-6E8A-4147-A177-3AD203B41FA5}">
                      <a16:colId xmlns:a16="http://schemas.microsoft.com/office/drawing/2014/main" val="2602387016"/>
                    </a:ext>
                  </a:extLst>
                </a:gridCol>
                <a:gridCol w="664434">
                  <a:extLst>
                    <a:ext uri="{9D8B030D-6E8A-4147-A177-3AD203B41FA5}">
                      <a16:colId xmlns:a16="http://schemas.microsoft.com/office/drawing/2014/main" val="3838379487"/>
                    </a:ext>
                  </a:extLst>
                </a:gridCol>
                <a:gridCol w="664434">
                  <a:extLst>
                    <a:ext uri="{9D8B030D-6E8A-4147-A177-3AD203B41FA5}">
                      <a16:colId xmlns:a16="http://schemas.microsoft.com/office/drawing/2014/main" val="1105585623"/>
                    </a:ext>
                  </a:extLst>
                </a:gridCol>
                <a:gridCol w="664434">
                  <a:extLst>
                    <a:ext uri="{9D8B030D-6E8A-4147-A177-3AD203B41FA5}">
                      <a16:colId xmlns:a16="http://schemas.microsoft.com/office/drawing/2014/main" val="131982216"/>
                    </a:ext>
                  </a:extLst>
                </a:gridCol>
                <a:gridCol w="664434">
                  <a:extLst>
                    <a:ext uri="{9D8B030D-6E8A-4147-A177-3AD203B41FA5}">
                      <a16:colId xmlns:a16="http://schemas.microsoft.com/office/drawing/2014/main" val="3701026755"/>
                    </a:ext>
                  </a:extLst>
                </a:gridCol>
                <a:gridCol w="664434">
                  <a:extLst>
                    <a:ext uri="{9D8B030D-6E8A-4147-A177-3AD203B41FA5}">
                      <a16:colId xmlns:a16="http://schemas.microsoft.com/office/drawing/2014/main" val="688254989"/>
                    </a:ext>
                  </a:extLst>
                </a:gridCol>
                <a:gridCol w="664434">
                  <a:extLst>
                    <a:ext uri="{9D8B030D-6E8A-4147-A177-3AD203B41FA5}">
                      <a16:colId xmlns:a16="http://schemas.microsoft.com/office/drawing/2014/main" val="4102673823"/>
                    </a:ext>
                  </a:extLst>
                </a:gridCol>
                <a:gridCol w="664434">
                  <a:extLst>
                    <a:ext uri="{9D8B030D-6E8A-4147-A177-3AD203B41FA5}">
                      <a16:colId xmlns:a16="http://schemas.microsoft.com/office/drawing/2014/main" val="818850884"/>
                    </a:ext>
                  </a:extLst>
                </a:gridCol>
                <a:gridCol w="664434">
                  <a:extLst>
                    <a:ext uri="{9D8B030D-6E8A-4147-A177-3AD203B41FA5}">
                      <a16:colId xmlns:a16="http://schemas.microsoft.com/office/drawing/2014/main" val="663839537"/>
                    </a:ext>
                  </a:extLst>
                </a:gridCol>
                <a:gridCol w="664434">
                  <a:extLst>
                    <a:ext uri="{9D8B030D-6E8A-4147-A177-3AD203B41FA5}">
                      <a16:colId xmlns:a16="http://schemas.microsoft.com/office/drawing/2014/main" val="198962700"/>
                    </a:ext>
                  </a:extLst>
                </a:gridCol>
                <a:gridCol w="664434">
                  <a:extLst>
                    <a:ext uri="{9D8B030D-6E8A-4147-A177-3AD203B41FA5}">
                      <a16:colId xmlns:a16="http://schemas.microsoft.com/office/drawing/2014/main" val="3763865176"/>
                    </a:ext>
                  </a:extLst>
                </a:gridCol>
                <a:gridCol w="664434">
                  <a:extLst>
                    <a:ext uri="{9D8B030D-6E8A-4147-A177-3AD203B41FA5}">
                      <a16:colId xmlns:a16="http://schemas.microsoft.com/office/drawing/2014/main" val="2252158671"/>
                    </a:ext>
                  </a:extLst>
                </a:gridCol>
                <a:gridCol w="664434">
                  <a:extLst>
                    <a:ext uri="{9D8B030D-6E8A-4147-A177-3AD203B41FA5}">
                      <a16:colId xmlns:a16="http://schemas.microsoft.com/office/drawing/2014/main" val="2823881457"/>
                    </a:ext>
                  </a:extLst>
                </a:gridCol>
                <a:gridCol w="664434">
                  <a:extLst>
                    <a:ext uri="{9D8B030D-6E8A-4147-A177-3AD203B41FA5}">
                      <a16:colId xmlns:a16="http://schemas.microsoft.com/office/drawing/2014/main" val="261936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입력값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20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출력값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830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0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B73AA-485F-1955-32AB-FEC2607A4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9C40F-B634-AECD-6D39-591B24AE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Differential Cryptanalysis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7971A5-C513-6126-154C-FFA7AC86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36510AD-BF03-0EE8-1672-794D81F00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234809"/>
              </p:ext>
            </p:extLst>
          </p:nvPr>
        </p:nvGraphicFramePr>
        <p:xfrm>
          <a:off x="347530" y="863604"/>
          <a:ext cx="7115161" cy="5836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11">
                  <a:extLst>
                    <a:ext uri="{9D8B030D-6E8A-4147-A177-3AD203B41FA5}">
                      <a16:colId xmlns:a16="http://schemas.microsoft.com/office/drawing/2014/main" val="1083707207"/>
                    </a:ext>
                  </a:extLst>
                </a:gridCol>
                <a:gridCol w="427392">
                  <a:extLst>
                    <a:ext uri="{9D8B030D-6E8A-4147-A177-3AD203B41FA5}">
                      <a16:colId xmlns:a16="http://schemas.microsoft.com/office/drawing/2014/main" val="3575359346"/>
                    </a:ext>
                  </a:extLst>
                </a:gridCol>
                <a:gridCol w="423112">
                  <a:extLst>
                    <a:ext uri="{9D8B030D-6E8A-4147-A177-3AD203B41FA5}">
                      <a16:colId xmlns:a16="http://schemas.microsoft.com/office/drawing/2014/main" val="2795513090"/>
                    </a:ext>
                  </a:extLst>
                </a:gridCol>
                <a:gridCol w="418539">
                  <a:extLst>
                    <a:ext uri="{9D8B030D-6E8A-4147-A177-3AD203B41FA5}">
                      <a16:colId xmlns:a16="http://schemas.microsoft.com/office/drawing/2014/main" val="2602387016"/>
                    </a:ext>
                  </a:extLst>
                </a:gridCol>
                <a:gridCol w="418539">
                  <a:extLst>
                    <a:ext uri="{9D8B030D-6E8A-4147-A177-3AD203B41FA5}">
                      <a16:colId xmlns:a16="http://schemas.microsoft.com/office/drawing/2014/main" val="3838379487"/>
                    </a:ext>
                  </a:extLst>
                </a:gridCol>
                <a:gridCol w="418539">
                  <a:extLst>
                    <a:ext uri="{9D8B030D-6E8A-4147-A177-3AD203B41FA5}">
                      <a16:colId xmlns:a16="http://schemas.microsoft.com/office/drawing/2014/main" val="1105585623"/>
                    </a:ext>
                  </a:extLst>
                </a:gridCol>
                <a:gridCol w="418539">
                  <a:extLst>
                    <a:ext uri="{9D8B030D-6E8A-4147-A177-3AD203B41FA5}">
                      <a16:colId xmlns:a16="http://schemas.microsoft.com/office/drawing/2014/main" val="131982216"/>
                    </a:ext>
                  </a:extLst>
                </a:gridCol>
                <a:gridCol w="418539">
                  <a:extLst>
                    <a:ext uri="{9D8B030D-6E8A-4147-A177-3AD203B41FA5}">
                      <a16:colId xmlns:a16="http://schemas.microsoft.com/office/drawing/2014/main" val="3701026755"/>
                    </a:ext>
                  </a:extLst>
                </a:gridCol>
                <a:gridCol w="418539">
                  <a:extLst>
                    <a:ext uri="{9D8B030D-6E8A-4147-A177-3AD203B41FA5}">
                      <a16:colId xmlns:a16="http://schemas.microsoft.com/office/drawing/2014/main" val="688254989"/>
                    </a:ext>
                  </a:extLst>
                </a:gridCol>
                <a:gridCol w="418539">
                  <a:extLst>
                    <a:ext uri="{9D8B030D-6E8A-4147-A177-3AD203B41FA5}">
                      <a16:colId xmlns:a16="http://schemas.microsoft.com/office/drawing/2014/main" val="4102673823"/>
                    </a:ext>
                  </a:extLst>
                </a:gridCol>
                <a:gridCol w="418539">
                  <a:extLst>
                    <a:ext uri="{9D8B030D-6E8A-4147-A177-3AD203B41FA5}">
                      <a16:colId xmlns:a16="http://schemas.microsoft.com/office/drawing/2014/main" val="818850884"/>
                    </a:ext>
                  </a:extLst>
                </a:gridCol>
                <a:gridCol w="418539">
                  <a:extLst>
                    <a:ext uri="{9D8B030D-6E8A-4147-A177-3AD203B41FA5}">
                      <a16:colId xmlns:a16="http://schemas.microsoft.com/office/drawing/2014/main" val="663839537"/>
                    </a:ext>
                  </a:extLst>
                </a:gridCol>
                <a:gridCol w="418539">
                  <a:extLst>
                    <a:ext uri="{9D8B030D-6E8A-4147-A177-3AD203B41FA5}">
                      <a16:colId xmlns:a16="http://schemas.microsoft.com/office/drawing/2014/main" val="198962700"/>
                    </a:ext>
                  </a:extLst>
                </a:gridCol>
                <a:gridCol w="418539">
                  <a:extLst>
                    <a:ext uri="{9D8B030D-6E8A-4147-A177-3AD203B41FA5}">
                      <a16:colId xmlns:a16="http://schemas.microsoft.com/office/drawing/2014/main" val="3763865176"/>
                    </a:ext>
                  </a:extLst>
                </a:gridCol>
                <a:gridCol w="418539">
                  <a:extLst>
                    <a:ext uri="{9D8B030D-6E8A-4147-A177-3AD203B41FA5}">
                      <a16:colId xmlns:a16="http://schemas.microsoft.com/office/drawing/2014/main" val="2252158671"/>
                    </a:ext>
                  </a:extLst>
                </a:gridCol>
                <a:gridCol w="418539">
                  <a:extLst>
                    <a:ext uri="{9D8B030D-6E8A-4147-A177-3AD203B41FA5}">
                      <a16:colId xmlns:a16="http://schemas.microsoft.com/office/drawing/2014/main" val="2823881457"/>
                    </a:ext>
                  </a:extLst>
                </a:gridCol>
                <a:gridCol w="418539">
                  <a:extLst>
                    <a:ext uri="{9D8B030D-6E8A-4147-A177-3AD203B41FA5}">
                      <a16:colId xmlns:a16="http://schemas.microsoft.com/office/drawing/2014/main" val="261936281"/>
                    </a:ext>
                  </a:extLst>
                </a:gridCol>
              </a:tblGrid>
              <a:tr h="34329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520553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830932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710884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959101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311777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031312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641026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10832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35308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319095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075348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411439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552815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37697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178225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82678"/>
                  </a:ext>
                </a:extLst>
              </a:tr>
              <a:tr h="3432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8180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9E86C6-7B62-30D0-D112-F2A5DE7D87DA}"/>
              </a:ext>
            </a:extLst>
          </p:cNvPr>
          <p:cNvSpPr txBox="1"/>
          <p:nvPr/>
        </p:nvSpPr>
        <p:spPr>
          <a:xfrm>
            <a:off x="7562893" y="702849"/>
            <a:ext cx="4629107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S-box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를 토대로 생성한 테이블</a:t>
            </a:r>
            <a:endParaRPr lang="en-US" altLang="ko-KR" sz="2400" b="1" dirty="0">
              <a:solidFill>
                <a:srgbClr val="000000"/>
              </a:solidFill>
              <a:ea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54EC3-F543-C2C4-299D-BF699586D08F}"/>
              </a:ext>
            </a:extLst>
          </p:cNvPr>
          <p:cNvSpPr txBox="1"/>
          <p:nvPr/>
        </p:nvSpPr>
        <p:spPr>
          <a:xfrm>
            <a:off x="7562882" y="1419199"/>
            <a:ext cx="4629107" cy="4409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대칭행렬</a:t>
            </a:r>
            <a:endParaRPr lang="en-US" altLang="ko-KR" sz="2400" b="1" dirty="0">
              <a:solidFill>
                <a:srgbClr val="000000"/>
              </a:solidFill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2400" b="1" dirty="0">
              <a:solidFill>
                <a:srgbClr val="000000"/>
              </a:solidFill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Ex) (a, b) = (1, 0) = </a:t>
            </a: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 dirty="0" err="1">
                <a:solidFill>
                  <a:srgbClr val="000000"/>
                </a:solidFill>
                <a:ea typeface="Arial"/>
                <a:cs typeface="Arial"/>
              </a:rPr>
              <a:t>Sbox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(1) XOR </a:t>
            </a:r>
            <a:r>
              <a:rPr lang="en-US" altLang="ko-KR" sz="2400" b="1" dirty="0" err="1">
                <a:solidFill>
                  <a:srgbClr val="000000"/>
                </a:solidFill>
                <a:ea typeface="Arial"/>
                <a:cs typeface="Arial"/>
              </a:rPr>
              <a:t>Sbox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(0) =</a:t>
            </a: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4 XOR 14 = 10</a:t>
            </a: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(0100 XOR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1110 = 1010)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FDF3451-0E26-62D0-3C4D-2498B4E3992A}"/>
              </a:ext>
            </a:extLst>
          </p:cNvPr>
          <p:cNvSpPr/>
          <p:nvPr/>
        </p:nvSpPr>
        <p:spPr>
          <a:xfrm>
            <a:off x="1194620" y="819359"/>
            <a:ext cx="383458" cy="36512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B047032-A209-3FC1-8228-383FD568B535}"/>
              </a:ext>
            </a:extLst>
          </p:cNvPr>
          <p:cNvSpPr/>
          <p:nvPr/>
        </p:nvSpPr>
        <p:spPr>
          <a:xfrm>
            <a:off x="347519" y="1183624"/>
            <a:ext cx="383458" cy="36512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94D8DFB-8CD1-86A0-C030-F9A44EAD233F}"/>
              </a:ext>
            </a:extLst>
          </p:cNvPr>
          <p:cNvSpPr/>
          <p:nvPr/>
        </p:nvSpPr>
        <p:spPr>
          <a:xfrm>
            <a:off x="1221081" y="1197513"/>
            <a:ext cx="383458" cy="36512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54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3DCB6-95BC-7103-AA47-29705B011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F5FC1-D3D7-767A-9AE8-618BAF45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Differential Cryptanalysis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2E5D10-3B1D-1FFB-B237-B1E5C1FD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71098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D85777F8-3D99-F6BB-F045-6705D2E9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07" y="1266870"/>
            <a:ext cx="5011993" cy="4686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F78BB2-0BB4-CCB2-AD7B-999E7D35F56C}"/>
              </a:ext>
            </a:extLst>
          </p:cNvPr>
          <p:cNvSpPr txBox="1"/>
          <p:nvPr/>
        </p:nvSpPr>
        <p:spPr>
          <a:xfrm>
            <a:off x="5235677" y="1266870"/>
            <a:ext cx="6822063" cy="4409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DDT(Difference Distribution Table)</a:t>
            </a: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입력 차분과 출력 차분의 값에 따른 횟수를 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count</a:t>
            </a: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lang="en-US" altLang="ko-KR" sz="2400" b="1" dirty="0">
              <a:solidFill>
                <a:srgbClr val="000000"/>
              </a:solidFill>
              <a:ea typeface="Arial"/>
              <a:cs typeface="Arial"/>
            </a:endParaRPr>
          </a:p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차분 입력에 따른 차분 출력이 나올 확률을 통해서 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Key 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값을 유추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(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카운트 값이 높은 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Key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가 실제 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Key 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값과 제일 근사하다고 추정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682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B4AA0-15FE-B9A4-36FA-C18CE015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To-Do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63B8E-9309-96A8-7465-120A9446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8A7CF-2BB8-1538-67F6-D35324545E75}"/>
              </a:ext>
            </a:extLst>
          </p:cNvPr>
          <p:cNvSpPr txBox="1"/>
          <p:nvPr/>
        </p:nvSpPr>
        <p:spPr>
          <a:xfrm>
            <a:off x="650043" y="1162195"/>
            <a:ext cx="9334615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Linear Cryptanalysis </a:t>
            </a:r>
            <a:r>
              <a:rPr lang="ko-KR" altLang="en-US" sz="2400" b="1" dirty="0"/>
              <a:t>및 </a:t>
            </a:r>
            <a:r>
              <a:rPr lang="en-US" altLang="ko-KR" sz="2400" b="1" dirty="0"/>
              <a:t>Differential </a:t>
            </a:r>
            <a:r>
              <a:rPr lang="en-US" altLang="ko-KR" sz="2400" b="1" dirty="0" err="1"/>
              <a:t>Crptanalysis</a:t>
            </a:r>
            <a:r>
              <a:rPr lang="ko-KR" altLang="en-US" sz="2400" b="1" dirty="0"/>
              <a:t>에서의</a:t>
            </a:r>
            <a:br>
              <a:rPr lang="en-US" altLang="ko-KR" sz="2400" b="1" dirty="0"/>
            </a:br>
            <a:r>
              <a:rPr lang="ko-KR" altLang="en-US" sz="2400" b="1" dirty="0"/>
              <a:t>라운드별 복잡도 분석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실현 가능한 아이디어 후보 정리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95812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34214</TotalTime>
  <Words>593</Words>
  <Application>Microsoft Office PowerPoint</Application>
  <PresentationFormat>와이드스크린</PresentationFormat>
  <Paragraphs>370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Linear &amp; Differential Cryptanalysis</vt:lpstr>
      <vt:lpstr>Linear Cryptanalysis</vt:lpstr>
      <vt:lpstr>Linear Cryptanalysis</vt:lpstr>
      <vt:lpstr>Linear Cryptanalysis</vt:lpstr>
      <vt:lpstr>Linear Cryptanalysis</vt:lpstr>
      <vt:lpstr>Differential Cryptanalysis</vt:lpstr>
      <vt:lpstr>Differential Cryptanalysis</vt:lpstr>
      <vt:lpstr>Differential Cryptanalysis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이수학</cp:lastModifiedBy>
  <cp:revision>1269</cp:revision>
  <dcterms:created xsi:type="dcterms:W3CDTF">2023-03-06T16:32:37Z</dcterms:created>
  <dcterms:modified xsi:type="dcterms:W3CDTF">2025-01-14T08:42:59Z</dcterms:modified>
</cp:coreProperties>
</file>