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2"/>
  </p:notesMasterIdLst>
  <p:sldIdLst>
    <p:sldId id="256" r:id="rId2"/>
    <p:sldId id="689" r:id="rId3"/>
    <p:sldId id="685" r:id="rId4"/>
    <p:sldId id="686" r:id="rId5"/>
    <p:sldId id="687" r:id="rId6"/>
    <p:sldId id="688" r:id="rId7"/>
    <p:sldId id="690" r:id="rId8"/>
    <p:sldId id="691" r:id="rId9"/>
    <p:sldId id="692" r:id="rId10"/>
    <p:sldId id="69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2C62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34" autoAdjust="0"/>
    <p:restoredTop sz="97468" autoAdjust="0"/>
  </p:normalViewPr>
  <p:slideViewPr>
    <p:cSldViewPr snapToGrid="0">
      <p:cViewPr varScale="1">
        <p:scale>
          <a:sx n="109" d="100"/>
          <a:sy n="109" d="100"/>
        </p:scale>
        <p:origin x="54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B815133 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이성현</a:t>
            </a:r>
            <a:endParaRPr lang="en-US" altLang="ko-KR" b="1" dirty="0">
              <a:solidFill>
                <a:srgbClr val="002C6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전자전기공학부</a:t>
            </a:r>
            <a:endParaRPr lang="en-US" altLang="ko-KR" b="1" dirty="0">
              <a:solidFill>
                <a:srgbClr val="002C6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PIM Architecture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3181C56-766E-42F3-BE51-AF26B08B9C92}"/>
              </a:ext>
            </a:extLst>
          </p:cNvPr>
          <p:cNvSpPr/>
          <p:nvPr/>
        </p:nvSpPr>
        <p:spPr>
          <a:xfrm>
            <a:off x="235029" y="6361569"/>
            <a:ext cx="10910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Source: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Optimizing Weight Mapping and Data Flow for Convolutional Neural Networks on RRAM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1947672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endParaRPr lang="en-US" altLang="ko-KR" b="1" dirty="0">
              <a:solidFill>
                <a:srgbClr val="002C6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F4264-5889-DAAA-37B2-CE2C2C46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PIM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514A3F-995D-450F-E652-F7A88F91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9A21E6BD-2903-0C9D-8B1F-9C3A58ECC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262" y="1253331"/>
            <a:ext cx="5537075" cy="49269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0EF305-D4A1-8D1A-3708-8C9DFFDD25E0}"/>
              </a:ext>
            </a:extLst>
          </p:cNvPr>
          <p:cNvSpPr txBox="1"/>
          <p:nvPr/>
        </p:nvSpPr>
        <p:spPr>
          <a:xfrm>
            <a:off x="5899638" y="1415562"/>
            <a:ext cx="516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PIM contains multiple tiles, accumulation units, pooling and activation units, L3 buffer and the global control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Tile contains multiple PEs with routers and L2 buffer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90918-4A2C-A1E3-5468-DB284BADB3AF}"/>
              </a:ext>
            </a:extLst>
          </p:cNvPr>
          <p:cNvSpPr txBox="1"/>
          <p:nvPr/>
        </p:nvSpPr>
        <p:spPr>
          <a:xfrm>
            <a:off x="5899638" y="4327064"/>
            <a:ext cx="4950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Conclusion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 small amount of bits will be visited in buffers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Efficient latency and energy consumption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455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4E551-5019-41A9-EB4F-BFCC873E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210160-DEF6-661A-9755-EA2865DA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Review SRAM accelerator</a:t>
            </a:r>
          </a:p>
          <a:p>
            <a:pPr marL="514350" indent="-514350">
              <a:buAutoNum type="arabicPeriod"/>
            </a:pPr>
            <a:r>
              <a:rPr lang="en-US" altLang="ko-KR" dirty="0"/>
              <a:t>Partition Scheme</a:t>
            </a:r>
          </a:p>
          <a:p>
            <a:pPr marL="514350" indent="-514350">
              <a:buAutoNum type="arabicPeriod"/>
            </a:pPr>
            <a:r>
              <a:rPr lang="en-US" altLang="ko-KR" dirty="0"/>
              <a:t>A Novel mapping method </a:t>
            </a:r>
          </a:p>
          <a:p>
            <a:pPr marL="514350" indent="-514350">
              <a:buAutoNum type="arabicPeriod"/>
            </a:pPr>
            <a:r>
              <a:rPr lang="en-US" altLang="ko-KR" dirty="0"/>
              <a:t>Data Flow to Maximize IFM Reuse</a:t>
            </a:r>
          </a:p>
          <a:p>
            <a:pPr marL="514350" indent="-514350">
              <a:buAutoNum type="arabicPeriod"/>
            </a:pPr>
            <a:r>
              <a:rPr lang="en-US" altLang="ko-KR" dirty="0"/>
              <a:t>PIM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7C30B-45F9-1204-A687-655E92DF6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761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605F4-4B9A-1EAF-11EC-62E9C3FF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Review SRAM accelerator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020E81A-1745-59D6-8BB8-D61EF0EF3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27" b="17844"/>
          <a:stretch/>
        </p:blipFill>
        <p:spPr>
          <a:xfrm>
            <a:off x="303823" y="999147"/>
            <a:ext cx="5968072" cy="4012468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F62251-004A-E858-609A-F95E0ED1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8DB05D-B773-9D5D-1F42-6A7A36AE77C8}"/>
              </a:ext>
            </a:extLst>
          </p:cNvPr>
          <p:cNvSpPr/>
          <p:nvPr/>
        </p:nvSpPr>
        <p:spPr>
          <a:xfrm>
            <a:off x="235029" y="6361569"/>
            <a:ext cx="865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Source:</a:t>
            </a:r>
            <a:r>
              <a:rPr lang="en-US" altLang="ko-KR" b="1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Partition SRAM and RRAM based Synaptic Arrays for Neuro-inspired Computing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5EE5E0-2933-E2F1-8D07-2558A41CBCAE}"/>
              </a:ext>
            </a:extLst>
          </p:cNvPr>
          <p:cNvSpPr txBox="1"/>
          <p:nvPr/>
        </p:nvSpPr>
        <p:spPr>
          <a:xfrm>
            <a:off x="6271895" y="3373049"/>
            <a:ext cx="51440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Multiple SRAM cells(m cells) as one synaptic weight element along the row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The read(weighted sum) and write(weight update) operation are row-by-row based</a:t>
            </a:r>
          </a:p>
          <a:p>
            <a:pPr marL="342900" indent="-342900">
              <a:buAutoNum type="arabicPeriod"/>
            </a:pPr>
            <a:r>
              <a:rPr lang="en-US" altLang="ko-KR" dirty="0"/>
              <a:t>One adder and register pair for row-by-row summation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In write operation, all the cells on the row can be updated at the same time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7789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9967DC4-2250-A1CC-3D21-C2CCE70BF6A7}"/>
              </a:ext>
            </a:extLst>
          </p:cNvPr>
          <p:cNvSpPr/>
          <p:nvPr/>
        </p:nvSpPr>
        <p:spPr>
          <a:xfrm>
            <a:off x="8886380" y="3405131"/>
            <a:ext cx="3199767" cy="93442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40E2492-9EF8-D361-CEF0-B419D7D3E649}"/>
              </a:ext>
            </a:extLst>
          </p:cNvPr>
          <p:cNvSpPr/>
          <p:nvPr/>
        </p:nvSpPr>
        <p:spPr>
          <a:xfrm>
            <a:off x="8900185" y="2242595"/>
            <a:ext cx="3157555" cy="93442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884B6CB-9D0D-4E00-4845-3F1439AC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Review SRAM accelerator(Example)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B066D8-6628-CB8B-5E22-24E600DF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694654" y="6199535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4BFD167-F045-AEEF-D309-27F260C82CBA}"/>
              </a:ext>
            </a:extLst>
          </p:cNvPr>
          <p:cNvSpPr/>
          <p:nvPr/>
        </p:nvSpPr>
        <p:spPr>
          <a:xfrm>
            <a:off x="808892" y="2910255"/>
            <a:ext cx="650631" cy="6710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IN[1]</a:t>
            </a:r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6A95FF-C73C-9948-0356-0B013F66CEEB}"/>
              </a:ext>
            </a:extLst>
          </p:cNvPr>
          <p:cNvSpPr txBox="1"/>
          <p:nvPr/>
        </p:nvSpPr>
        <p:spPr>
          <a:xfrm>
            <a:off x="729761" y="1629698"/>
            <a:ext cx="89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Layer </a:t>
            </a:r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580F8AE-ACB9-CB1B-7C30-FF39575F3D0A}"/>
              </a:ext>
            </a:extLst>
          </p:cNvPr>
          <p:cNvSpPr/>
          <p:nvPr/>
        </p:nvSpPr>
        <p:spPr>
          <a:xfrm>
            <a:off x="808892" y="3806251"/>
            <a:ext cx="650631" cy="6485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IN[2]</a:t>
            </a:r>
            <a:endParaRPr lang="ko-KR" altLang="en-US" sz="11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C2F95D8-9530-22C7-B5FB-BBBD5EA556B3}"/>
              </a:ext>
            </a:extLst>
          </p:cNvPr>
          <p:cNvSpPr/>
          <p:nvPr/>
        </p:nvSpPr>
        <p:spPr>
          <a:xfrm>
            <a:off x="2467705" y="2110373"/>
            <a:ext cx="653563" cy="6547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O[1]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E53AC4-6B78-EA76-0458-3BDC778FB378}"/>
              </a:ext>
            </a:extLst>
          </p:cNvPr>
          <p:cNvSpPr txBox="1"/>
          <p:nvPr/>
        </p:nvSpPr>
        <p:spPr>
          <a:xfrm>
            <a:off x="2165837" y="1629698"/>
            <a:ext cx="116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Layer i+1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C26098A-D20D-FA56-2F6A-6DB150AC751A}"/>
              </a:ext>
            </a:extLst>
          </p:cNvPr>
          <p:cNvSpPr/>
          <p:nvPr/>
        </p:nvSpPr>
        <p:spPr>
          <a:xfrm>
            <a:off x="2467706" y="2910255"/>
            <a:ext cx="650630" cy="6997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O[2]</a:t>
            </a:r>
            <a:endParaRPr lang="ko-KR" altLang="en-US" sz="12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BED51E0-C2F3-86B2-7306-6998F88D7AEF}"/>
              </a:ext>
            </a:extLst>
          </p:cNvPr>
          <p:cNvSpPr/>
          <p:nvPr/>
        </p:nvSpPr>
        <p:spPr>
          <a:xfrm>
            <a:off x="2467706" y="3766363"/>
            <a:ext cx="650630" cy="6884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O[3]</a:t>
            </a:r>
            <a:endParaRPr lang="ko-KR" altLang="en-US" sz="12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B7D327A-3C6E-F928-4F2F-C3494FAD4AFF}"/>
              </a:ext>
            </a:extLst>
          </p:cNvPr>
          <p:cNvSpPr/>
          <p:nvPr/>
        </p:nvSpPr>
        <p:spPr>
          <a:xfrm>
            <a:off x="2467706" y="4611215"/>
            <a:ext cx="650630" cy="7191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O[4]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D99ADD7-09EA-22AF-313D-FDAF97C3C53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459523" y="2437749"/>
            <a:ext cx="1008182" cy="808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949F422-4C66-1935-1783-E261CB7B3CE3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1459523" y="2437749"/>
            <a:ext cx="1008182" cy="1692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730C72D-DA6D-F3E1-7E8C-8B6EE75CC95B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1459523" y="3245799"/>
            <a:ext cx="1008183" cy="1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4655C03-69EA-60C2-0681-4822E03BED6D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1459523" y="3260116"/>
            <a:ext cx="1008183" cy="87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54E829E-2DDE-7839-A6E4-8E9B2D5DE958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1459523" y="3245799"/>
            <a:ext cx="1008183" cy="864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B0FFC58-5D3F-FC99-DB6F-F97529C08972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1459523" y="3245799"/>
            <a:ext cx="1008183" cy="172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859B056-BE99-F85D-F7D3-2727180EB9DF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1459523" y="4130540"/>
            <a:ext cx="1008183" cy="840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E3A2C54-D787-EB1A-3D1A-9A0BBFF22C07}"/>
              </a:ext>
            </a:extLst>
          </p:cNvPr>
          <p:cNvSpPr txBox="1"/>
          <p:nvPr/>
        </p:nvSpPr>
        <p:spPr>
          <a:xfrm>
            <a:off x="2467706" y="5453871"/>
            <a:ext cx="65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 =4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876F3F9-4F48-D51B-89BE-C8332E3586E2}"/>
              </a:ext>
            </a:extLst>
          </p:cNvPr>
          <p:cNvSpPr txBox="1"/>
          <p:nvPr/>
        </p:nvSpPr>
        <p:spPr>
          <a:xfrm>
            <a:off x="1512275" y="2637692"/>
            <a:ext cx="65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W11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E2B187-6D39-4738-8E22-6753EC2CE16A}"/>
              </a:ext>
            </a:extLst>
          </p:cNvPr>
          <p:cNvSpPr txBox="1"/>
          <p:nvPr/>
        </p:nvSpPr>
        <p:spPr>
          <a:xfrm>
            <a:off x="1512275" y="3223277"/>
            <a:ext cx="65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W12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3CA4D22-C4F4-CA11-14BA-F3EC195A3505}"/>
              </a:ext>
            </a:extLst>
          </p:cNvPr>
          <p:cNvSpPr/>
          <p:nvPr/>
        </p:nvSpPr>
        <p:spPr>
          <a:xfrm>
            <a:off x="4888522" y="1241505"/>
            <a:ext cx="1582615" cy="27278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Precharger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8C30743-7419-A02A-4C33-4E8B5E3D01AA}"/>
              </a:ext>
            </a:extLst>
          </p:cNvPr>
          <p:cNvSpPr/>
          <p:nvPr/>
        </p:nvSpPr>
        <p:spPr>
          <a:xfrm>
            <a:off x="4888522" y="1650404"/>
            <a:ext cx="1582615" cy="2727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Write Driver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81643F6-1765-8DF4-4526-D0E34B8CEA0D}"/>
              </a:ext>
            </a:extLst>
          </p:cNvPr>
          <p:cNvSpPr/>
          <p:nvPr/>
        </p:nvSpPr>
        <p:spPr>
          <a:xfrm>
            <a:off x="6746629" y="1230215"/>
            <a:ext cx="1582615" cy="27278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75C3104-FB8F-CBFF-5B7C-92AA9007F465}"/>
              </a:ext>
            </a:extLst>
          </p:cNvPr>
          <p:cNvSpPr/>
          <p:nvPr/>
        </p:nvSpPr>
        <p:spPr>
          <a:xfrm>
            <a:off x="6746629" y="1650403"/>
            <a:ext cx="1582615" cy="2727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820996F-AB16-DE0C-86AE-91418A3F847B}"/>
              </a:ext>
            </a:extLst>
          </p:cNvPr>
          <p:cNvSpPr/>
          <p:nvPr/>
        </p:nvSpPr>
        <p:spPr>
          <a:xfrm>
            <a:off x="5081953" y="2193488"/>
            <a:ext cx="3130062" cy="93442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0F31684-576B-9D87-C58C-DB298E4A938B}"/>
              </a:ext>
            </a:extLst>
          </p:cNvPr>
          <p:cNvSpPr/>
          <p:nvPr/>
        </p:nvSpPr>
        <p:spPr>
          <a:xfrm>
            <a:off x="5344258" y="2453137"/>
            <a:ext cx="583223" cy="5692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189E7B3-D90A-4775-EABE-3235ED2FA9AE}"/>
              </a:ext>
            </a:extLst>
          </p:cNvPr>
          <p:cNvSpPr/>
          <p:nvPr/>
        </p:nvSpPr>
        <p:spPr>
          <a:xfrm>
            <a:off x="7174235" y="2453137"/>
            <a:ext cx="583223" cy="5692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F9F7BED-C83E-633F-429E-E8C4C53CAD85}"/>
              </a:ext>
            </a:extLst>
          </p:cNvPr>
          <p:cNvSpPr/>
          <p:nvPr/>
        </p:nvSpPr>
        <p:spPr>
          <a:xfrm>
            <a:off x="5064369" y="3392374"/>
            <a:ext cx="3130062" cy="93442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EE6CB79-9695-F261-EF1D-0B7D7580AB2E}"/>
              </a:ext>
            </a:extLst>
          </p:cNvPr>
          <p:cNvSpPr/>
          <p:nvPr/>
        </p:nvSpPr>
        <p:spPr>
          <a:xfrm>
            <a:off x="5344256" y="3581343"/>
            <a:ext cx="583223" cy="5692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8896012-99FA-B11D-E501-66ABC3291407}"/>
              </a:ext>
            </a:extLst>
          </p:cNvPr>
          <p:cNvSpPr/>
          <p:nvPr/>
        </p:nvSpPr>
        <p:spPr>
          <a:xfrm>
            <a:off x="7174235" y="3593491"/>
            <a:ext cx="583223" cy="5692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6E8D5E2-AB3E-D669-3524-94380E0BFEF1}"/>
              </a:ext>
            </a:extLst>
          </p:cNvPr>
          <p:cNvSpPr/>
          <p:nvPr/>
        </p:nvSpPr>
        <p:spPr>
          <a:xfrm>
            <a:off x="4176346" y="2110373"/>
            <a:ext cx="404446" cy="22164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216B027-3BEF-F537-7F99-BB9DF8A0257B}"/>
              </a:ext>
            </a:extLst>
          </p:cNvPr>
          <p:cNvSpPr txBox="1"/>
          <p:nvPr/>
        </p:nvSpPr>
        <p:spPr>
          <a:xfrm>
            <a:off x="3546230" y="1786793"/>
            <a:ext cx="1518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WL Decoder</a:t>
            </a:r>
            <a:endParaRPr lang="ko-KR" altLang="en-US" dirty="0"/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A77D7F4B-6356-EBF6-8FE0-0DBA2695D2AD}"/>
              </a:ext>
            </a:extLst>
          </p:cNvPr>
          <p:cNvCxnSpPr>
            <a:cxnSpLocks/>
          </p:cNvCxnSpPr>
          <p:nvPr/>
        </p:nvCxnSpPr>
        <p:spPr>
          <a:xfrm>
            <a:off x="4580792" y="3490546"/>
            <a:ext cx="74769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63B50FE6-E561-6E61-D103-F3A236F8AF8B}"/>
              </a:ext>
            </a:extLst>
          </p:cNvPr>
          <p:cNvCxnSpPr>
            <a:cxnSpLocks/>
          </p:cNvCxnSpPr>
          <p:nvPr/>
        </p:nvCxnSpPr>
        <p:spPr>
          <a:xfrm>
            <a:off x="4580792" y="2334147"/>
            <a:ext cx="7476948" cy="45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E293DB48-E0D6-053F-64F7-CF8292E7609C}"/>
              </a:ext>
            </a:extLst>
          </p:cNvPr>
          <p:cNvCxnSpPr>
            <a:cxnSpLocks/>
          </p:cNvCxnSpPr>
          <p:nvPr/>
        </p:nvCxnSpPr>
        <p:spPr>
          <a:xfrm>
            <a:off x="5178669" y="1923184"/>
            <a:ext cx="0" cy="2947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481CD40-9F96-6CAA-A685-CABCBAEF5EBC}"/>
              </a:ext>
            </a:extLst>
          </p:cNvPr>
          <p:cNvCxnSpPr>
            <a:cxnSpLocks/>
          </p:cNvCxnSpPr>
          <p:nvPr/>
        </p:nvCxnSpPr>
        <p:spPr>
          <a:xfrm>
            <a:off x="6096000" y="1923184"/>
            <a:ext cx="0" cy="2947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A79EFB5-9CCF-BA56-719B-355DB5D28F74}"/>
              </a:ext>
            </a:extLst>
          </p:cNvPr>
          <p:cNvCxnSpPr>
            <a:cxnSpLocks/>
          </p:cNvCxnSpPr>
          <p:nvPr/>
        </p:nvCxnSpPr>
        <p:spPr>
          <a:xfrm>
            <a:off x="7007469" y="1923184"/>
            <a:ext cx="0" cy="2947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9D10D691-6DCD-078F-712D-0B0F1AB22B75}"/>
              </a:ext>
            </a:extLst>
          </p:cNvPr>
          <p:cNvCxnSpPr>
            <a:cxnSpLocks/>
          </p:cNvCxnSpPr>
          <p:nvPr/>
        </p:nvCxnSpPr>
        <p:spPr>
          <a:xfrm>
            <a:off x="7930662" y="1923184"/>
            <a:ext cx="0" cy="29614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>
            <a:extLst>
              <a:ext uri="{FF2B5EF4-FFF2-40B4-BE49-F238E27FC236}">
                <a16:creationId xmlns:a16="http://schemas.microsoft.com/office/drawing/2014/main" id="{2730239C-9C41-068E-71CB-20AB8386AE01}"/>
              </a:ext>
            </a:extLst>
          </p:cNvPr>
          <p:cNvSpPr/>
          <p:nvPr/>
        </p:nvSpPr>
        <p:spPr>
          <a:xfrm>
            <a:off x="6356841" y="2631437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8B84BE3D-8FA7-DB5C-E99C-4995E94534FB}"/>
              </a:ext>
            </a:extLst>
          </p:cNvPr>
          <p:cNvSpPr/>
          <p:nvPr/>
        </p:nvSpPr>
        <p:spPr>
          <a:xfrm>
            <a:off x="6472601" y="263143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44360C7E-9EE9-7EAF-46F4-AD2772366DD5}"/>
              </a:ext>
            </a:extLst>
          </p:cNvPr>
          <p:cNvSpPr/>
          <p:nvPr/>
        </p:nvSpPr>
        <p:spPr>
          <a:xfrm>
            <a:off x="6596284" y="263143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9" name="그림 108">
            <a:extLst>
              <a:ext uri="{FF2B5EF4-FFF2-40B4-BE49-F238E27FC236}">
                <a16:creationId xmlns:a16="http://schemas.microsoft.com/office/drawing/2014/main" id="{5B515E4D-395B-3389-73AB-52A728503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610" y="3782122"/>
            <a:ext cx="514422" cy="171474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647042FF-B941-8177-6315-A87823B76353}"/>
              </a:ext>
            </a:extLst>
          </p:cNvPr>
          <p:cNvSpPr txBox="1"/>
          <p:nvPr/>
        </p:nvSpPr>
        <p:spPr>
          <a:xfrm>
            <a:off x="5187022" y="1971459"/>
            <a:ext cx="243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m bits as 1 element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F825EB0-9959-9F2A-8AB0-5CA753470BC5}"/>
              </a:ext>
            </a:extLst>
          </p:cNvPr>
          <p:cNvSpPr txBox="1"/>
          <p:nvPr/>
        </p:nvSpPr>
        <p:spPr>
          <a:xfrm>
            <a:off x="4650832" y="2518763"/>
            <a:ext cx="83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W11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8A121CD-D0B2-9272-5A36-E33657C2B7AC}"/>
              </a:ext>
            </a:extLst>
          </p:cNvPr>
          <p:cNvSpPr txBox="1"/>
          <p:nvPr/>
        </p:nvSpPr>
        <p:spPr>
          <a:xfrm>
            <a:off x="4639404" y="3668518"/>
            <a:ext cx="69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W12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D8CB756-5DF8-F422-EE14-D9F2C279E983}"/>
              </a:ext>
            </a:extLst>
          </p:cNvPr>
          <p:cNvSpPr txBox="1"/>
          <p:nvPr/>
        </p:nvSpPr>
        <p:spPr>
          <a:xfrm>
            <a:off x="3480763" y="2193488"/>
            <a:ext cx="73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IN[1]</a:t>
            </a:r>
            <a:endParaRPr lang="ko-KR" alt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3E9CBA2-91B1-182E-D7E6-53ED1E4DE3DB}"/>
              </a:ext>
            </a:extLst>
          </p:cNvPr>
          <p:cNvSpPr txBox="1"/>
          <p:nvPr/>
        </p:nvSpPr>
        <p:spPr>
          <a:xfrm>
            <a:off x="3469404" y="3325996"/>
            <a:ext cx="73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IN[2]</a:t>
            </a:r>
            <a:endParaRPr lang="ko-KR" altLang="en-US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4CF3396-AE4B-70F8-5781-B2C1965819B5}"/>
              </a:ext>
            </a:extLst>
          </p:cNvPr>
          <p:cNvSpPr txBox="1"/>
          <p:nvPr/>
        </p:nvSpPr>
        <p:spPr>
          <a:xfrm>
            <a:off x="371071" y="5885450"/>
            <a:ext cx="329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IN[1]*W11+IN[2]*W12=O[1]</a:t>
            </a:r>
            <a:endParaRPr lang="ko-KR" altLang="en-US" dirty="0"/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28540796-223E-9E51-B702-1F27B0DF9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610" y="5207596"/>
            <a:ext cx="514422" cy="171474"/>
          </a:xfrm>
          <a:prstGeom prst="rect">
            <a:avLst/>
          </a:prstGeom>
        </p:spPr>
      </p:pic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6057AB5-9243-DEED-1412-1E3D4C3F2128}"/>
              </a:ext>
            </a:extLst>
          </p:cNvPr>
          <p:cNvSpPr/>
          <p:nvPr/>
        </p:nvSpPr>
        <p:spPr>
          <a:xfrm>
            <a:off x="4987434" y="4884596"/>
            <a:ext cx="1282175" cy="397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S/A</a:t>
            </a:r>
            <a:endParaRPr lang="ko-KR" altLang="en-US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B3B15F3-68EA-1DC8-4656-81728CFB15A7}"/>
              </a:ext>
            </a:extLst>
          </p:cNvPr>
          <p:cNvSpPr/>
          <p:nvPr/>
        </p:nvSpPr>
        <p:spPr>
          <a:xfrm>
            <a:off x="6824758" y="4870514"/>
            <a:ext cx="1282175" cy="397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S/A</a:t>
            </a:r>
            <a:endParaRPr lang="ko-KR" altLang="en-US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F680607-9243-7F7A-3063-77F95B34A884}"/>
              </a:ext>
            </a:extLst>
          </p:cNvPr>
          <p:cNvSpPr/>
          <p:nvPr/>
        </p:nvSpPr>
        <p:spPr>
          <a:xfrm>
            <a:off x="5013081" y="5627785"/>
            <a:ext cx="3130060" cy="4132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Adder</a:t>
            </a:r>
            <a:endParaRPr lang="ko-KR" altLang="en-US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03FFF12D-C904-0823-86DD-2AE72F51500F}"/>
              </a:ext>
            </a:extLst>
          </p:cNvPr>
          <p:cNvSpPr/>
          <p:nvPr/>
        </p:nvSpPr>
        <p:spPr>
          <a:xfrm>
            <a:off x="5013081" y="6052593"/>
            <a:ext cx="3130060" cy="4132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Register</a:t>
            </a:r>
            <a:endParaRPr lang="ko-KR" altLang="en-US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5B7AACD9-A029-2BA3-EE4D-DCA258943FC2}"/>
              </a:ext>
            </a:extLst>
          </p:cNvPr>
          <p:cNvSpPr/>
          <p:nvPr/>
        </p:nvSpPr>
        <p:spPr>
          <a:xfrm>
            <a:off x="8486047" y="263143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4F9541A9-D156-47C1-0D7A-23C3E9728389}"/>
              </a:ext>
            </a:extLst>
          </p:cNvPr>
          <p:cNvSpPr/>
          <p:nvPr/>
        </p:nvSpPr>
        <p:spPr>
          <a:xfrm>
            <a:off x="8596537" y="2630008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274D45D7-5D58-AD81-F4A0-2A0F1BB98677}"/>
              </a:ext>
            </a:extLst>
          </p:cNvPr>
          <p:cNvSpPr/>
          <p:nvPr/>
        </p:nvSpPr>
        <p:spPr>
          <a:xfrm>
            <a:off x="8713176" y="263769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B2C31991-F38E-7B33-5C80-6B36D4466837}"/>
              </a:ext>
            </a:extLst>
          </p:cNvPr>
          <p:cNvSpPr/>
          <p:nvPr/>
        </p:nvSpPr>
        <p:spPr>
          <a:xfrm>
            <a:off x="8487213" y="384948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1BD1A60D-3BEE-99E2-05D9-423C7235B034}"/>
              </a:ext>
            </a:extLst>
          </p:cNvPr>
          <p:cNvSpPr/>
          <p:nvPr/>
        </p:nvSpPr>
        <p:spPr>
          <a:xfrm>
            <a:off x="8619396" y="384948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45D1B8D6-6391-DA70-7F61-6C1D9C3E444A}"/>
              </a:ext>
            </a:extLst>
          </p:cNvPr>
          <p:cNvSpPr/>
          <p:nvPr/>
        </p:nvSpPr>
        <p:spPr>
          <a:xfrm>
            <a:off x="8736035" y="384805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A57952A-61B5-0A0E-A8E8-60C6B6E1B596}"/>
              </a:ext>
            </a:extLst>
          </p:cNvPr>
          <p:cNvSpPr/>
          <p:nvPr/>
        </p:nvSpPr>
        <p:spPr>
          <a:xfrm>
            <a:off x="9147777" y="2463181"/>
            <a:ext cx="583223" cy="5692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id="{111776BF-E90B-A1A8-4BDF-34242A9F3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517" y="2643002"/>
            <a:ext cx="514422" cy="166117"/>
          </a:xfrm>
          <a:prstGeom prst="rect">
            <a:avLst/>
          </a:prstGeom>
        </p:spPr>
      </p:pic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A831DDB-870A-8A0C-18DB-5CC59495E124}"/>
              </a:ext>
            </a:extLst>
          </p:cNvPr>
          <p:cNvSpPr/>
          <p:nvPr/>
        </p:nvSpPr>
        <p:spPr>
          <a:xfrm>
            <a:off x="9151881" y="3632506"/>
            <a:ext cx="583223" cy="5692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326D7CCC-94D4-3088-B82A-6782D3E109A9}"/>
              </a:ext>
            </a:extLst>
          </p:cNvPr>
          <p:cNvSpPr/>
          <p:nvPr/>
        </p:nvSpPr>
        <p:spPr>
          <a:xfrm>
            <a:off x="10971794" y="3604544"/>
            <a:ext cx="583223" cy="5692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A15CE17-2DCC-553B-C236-AF98DA5A564D}"/>
              </a:ext>
            </a:extLst>
          </p:cNvPr>
          <p:cNvSpPr/>
          <p:nvPr/>
        </p:nvSpPr>
        <p:spPr>
          <a:xfrm>
            <a:off x="10971795" y="2465594"/>
            <a:ext cx="583223" cy="5692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9" name="그림 148">
            <a:extLst>
              <a:ext uri="{FF2B5EF4-FFF2-40B4-BE49-F238E27FC236}">
                <a16:creationId xmlns:a16="http://schemas.microsoft.com/office/drawing/2014/main" id="{D42B0C1E-9DDA-FCF7-6ED9-259D3E3B3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9842" y="3773847"/>
            <a:ext cx="514422" cy="171474"/>
          </a:xfrm>
          <a:prstGeom prst="rect">
            <a:avLst/>
          </a:prstGeom>
        </p:spPr>
      </p:pic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D2EDB40E-4420-5528-263A-F783ECC6DDF4}"/>
              </a:ext>
            </a:extLst>
          </p:cNvPr>
          <p:cNvCxnSpPr/>
          <p:nvPr/>
        </p:nvCxnSpPr>
        <p:spPr>
          <a:xfrm>
            <a:off x="5628521" y="5330396"/>
            <a:ext cx="0" cy="25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0CAE1F43-7454-C831-1C14-EFF836951A2D}"/>
              </a:ext>
            </a:extLst>
          </p:cNvPr>
          <p:cNvCxnSpPr/>
          <p:nvPr/>
        </p:nvCxnSpPr>
        <p:spPr>
          <a:xfrm>
            <a:off x="7465845" y="5324137"/>
            <a:ext cx="0" cy="25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4B1AA167-9152-9827-42FA-D54A1DC20381}"/>
              </a:ext>
            </a:extLst>
          </p:cNvPr>
          <p:cNvCxnSpPr>
            <a:cxnSpLocks/>
          </p:cNvCxnSpPr>
          <p:nvPr/>
        </p:nvCxnSpPr>
        <p:spPr>
          <a:xfrm>
            <a:off x="6526821" y="6482891"/>
            <a:ext cx="0" cy="31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1434C6C9-BA9D-6528-3782-4226E2C26848}"/>
              </a:ext>
            </a:extLst>
          </p:cNvPr>
          <p:cNvSpPr txBox="1"/>
          <p:nvPr/>
        </p:nvSpPr>
        <p:spPr>
          <a:xfrm>
            <a:off x="8468738" y="2034743"/>
            <a:ext cx="83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W41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2567353-08D2-7BBB-FED7-DCFC7CCFCF01}"/>
              </a:ext>
            </a:extLst>
          </p:cNvPr>
          <p:cNvSpPr txBox="1"/>
          <p:nvPr/>
        </p:nvSpPr>
        <p:spPr>
          <a:xfrm>
            <a:off x="8476222" y="3189861"/>
            <a:ext cx="83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W42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9491020E-E50F-0BD3-5798-A80B4FB17D2B}"/>
              </a:ext>
            </a:extLst>
          </p:cNvPr>
          <p:cNvSpPr/>
          <p:nvPr/>
        </p:nvSpPr>
        <p:spPr>
          <a:xfrm>
            <a:off x="8781754" y="1233464"/>
            <a:ext cx="1582615" cy="27278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0E80227-E16A-ECA4-AA57-CF3A7B86F50A}"/>
              </a:ext>
            </a:extLst>
          </p:cNvPr>
          <p:cNvSpPr/>
          <p:nvPr/>
        </p:nvSpPr>
        <p:spPr>
          <a:xfrm>
            <a:off x="8781752" y="1679774"/>
            <a:ext cx="1582615" cy="2727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128CC279-E94A-F4BF-C61E-1470D7523650}"/>
              </a:ext>
            </a:extLst>
          </p:cNvPr>
          <p:cNvSpPr/>
          <p:nvPr/>
        </p:nvSpPr>
        <p:spPr>
          <a:xfrm>
            <a:off x="10503538" y="1230859"/>
            <a:ext cx="1582615" cy="27278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B9D727C-B1F6-7203-6000-A5413D47E530}"/>
              </a:ext>
            </a:extLst>
          </p:cNvPr>
          <p:cNvSpPr/>
          <p:nvPr/>
        </p:nvSpPr>
        <p:spPr>
          <a:xfrm>
            <a:off x="10503537" y="1672440"/>
            <a:ext cx="1582615" cy="2727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23223D5-6F3C-1259-E620-6009D4857E36}"/>
              </a:ext>
            </a:extLst>
          </p:cNvPr>
          <p:cNvSpPr/>
          <p:nvPr/>
        </p:nvSpPr>
        <p:spPr>
          <a:xfrm>
            <a:off x="8545595" y="5613929"/>
            <a:ext cx="3130060" cy="4132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Adder</a:t>
            </a:r>
            <a:endParaRPr lang="ko-KR" altLang="en-US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1835259-1909-718E-DAA6-AEB7FCE23BBE}"/>
              </a:ext>
            </a:extLst>
          </p:cNvPr>
          <p:cNvSpPr/>
          <p:nvPr/>
        </p:nvSpPr>
        <p:spPr>
          <a:xfrm>
            <a:off x="8545595" y="6048178"/>
            <a:ext cx="3130060" cy="41320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Register</a:t>
            </a:r>
            <a:endParaRPr lang="ko-KR" altLang="en-US" dirty="0"/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93C3D481-3767-29BD-978F-20F6A8872194}"/>
              </a:ext>
            </a:extLst>
          </p:cNvPr>
          <p:cNvCxnSpPr>
            <a:cxnSpLocks/>
          </p:cNvCxnSpPr>
          <p:nvPr/>
        </p:nvCxnSpPr>
        <p:spPr>
          <a:xfrm>
            <a:off x="10103739" y="6482891"/>
            <a:ext cx="0" cy="31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1F898AF5-2B8D-848C-F0B1-69E6EB805D23}"/>
              </a:ext>
            </a:extLst>
          </p:cNvPr>
          <p:cNvCxnSpPr/>
          <p:nvPr/>
        </p:nvCxnSpPr>
        <p:spPr>
          <a:xfrm flipH="1">
            <a:off x="4650832" y="6633882"/>
            <a:ext cx="18674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F7D3E7EE-001D-C8E3-AFFD-6631000F1FA9}"/>
              </a:ext>
            </a:extLst>
          </p:cNvPr>
          <p:cNvCxnSpPr/>
          <p:nvPr/>
        </p:nvCxnSpPr>
        <p:spPr>
          <a:xfrm flipV="1">
            <a:off x="4639404" y="5925671"/>
            <a:ext cx="0" cy="708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B4E4407D-E1C1-B237-B541-9DEE49B49B51}"/>
              </a:ext>
            </a:extLst>
          </p:cNvPr>
          <p:cNvCxnSpPr/>
          <p:nvPr/>
        </p:nvCxnSpPr>
        <p:spPr>
          <a:xfrm>
            <a:off x="4639404" y="5925671"/>
            <a:ext cx="348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0986729B-AC5D-C004-047F-82EA4D1E95F4}"/>
              </a:ext>
            </a:extLst>
          </p:cNvPr>
          <p:cNvCxnSpPr>
            <a:cxnSpLocks/>
          </p:cNvCxnSpPr>
          <p:nvPr/>
        </p:nvCxnSpPr>
        <p:spPr>
          <a:xfrm flipH="1">
            <a:off x="8329244" y="6633882"/>
            <a:ext cx="17744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7611AF27-5635-9434-EC22-F230EEE14ED5}"/>
              </a:ext>
            </a:extLst>
          </p:cNvPr>
          <p:cNvCxnSpPr/>
          <p:nvPr/>
        </p:nvCxnSpPr>
        <p:spPr>
          <a:xfrm flipV="1">
            <a:off x="8330366" y="5936561"/>
            <a:ext cx="0" cy="708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6CD76299-CDA9-922D-3D65-EDF45025BE60}"/>
              </a:ext>
            </a:extLst>
          </p:cNvPr>
          <p:cNvCxnSpPr>
            <a:cxnSpLocks/>
          </p:cNvCxnSpPr>
          <p:nvPr/>
        </p:nvCxnSpPr>
        <p:spPr>
          <a:xfrm>
            <a:off x="8329244" y="5936561"/>
            <a:ext cx="216351" cy="6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EFD69DB7-F504-9337-CFD2-B8255783D739}"/>
              </a:ext>
            </a:extLst>
          </p:cNvPr>
          <p:cNvSpPr txBox="1"/>
          <p:nvPr/>
        </p:nvSpPr>
        <p:spPr>
          <a:xfrm>
            <a:off x="5883210" y="5405197"/>
            <a:ext cx="128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IN[2]*W12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5317BE1-F349-66EA-0C84-6A2C41AF49E3}"/>
              </a:ext>
            </a:extLst>
          </p:cNvPr>
          <p:cNvSpPr txBox="1"/>
          <p:nvPr/>
        </p:nvSpPr>
        <p:spPr>
          <a:xfrm>
            <a:off x="3879490" y="5690122"/>
            <a:ext cx="156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IN[1]*W11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D178EA8D-51D7-2176-D054-D94C1C29B963}"/>
              </a:ext>
            </a:extLst>
          </p:cNvPr>
          <p:cNvCxnSpPr>
            <a:cxnSpLocks/>
          </p:cNvCxnSpPr>
          <p:nvPr/>
        </p:nvCxnSpPr>
        <p:spPr>
          <a:xfrm>
            <a:off x="9061477" y="1985244"/>
            <a:ext cx="0" cy="29717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3D937BAD-0AB8-BDE7-3953-27277B93A259}"/>
              </a:ext>
            </a:extLst>
          </p:cNvPr>
          <p:cNvCxnSpPr>
            <a:cxnSpLocks/>
          </p:cNvCxnSpPr>
          <p:nvPr/>
        </p:nvCxnSpPr>
        <p:spPr>
          <a:xfrm>
            <a:off x="9849945" y="1971459"/>
            <a:ext cx="0" cy="2999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1CCB62C0-3268-3F8E-A437-4158E8D7AB69}"/>
              </a:ext>
            </a:extLst>
          </p:cNvPr>
          <p:cNvCxnSpPr>
            <a:cxnSpLocks/>
          </p:cNvCxnSpPr>
          <p:nvPr/>
        </p:nvCxnSpPr>
        <p:spPr>
          <a:xfrm>
            <a:off x="10800204" y="1953784"/>
            <a:ext cx="0" cy="2999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1EC3F93F-E24F-3B5A-6841-017960FD952B}"/>
              </a:ext>
            </a:extLst>
          </p:cNvPr>
          <p:cNvCxnSpPr>
            <a:cxnSpLocks/>
          </p:cNvCxnSpPr>
          <p:nvPr/>
        </p:nvCxnSpPr>
        <p:spPr>
          <a:xfrm>
            <a:off x="11675655" y="1945221"/>
            <a:ext cx="0" cy="29993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0C02156A-DBA3-802F-C8DC-DF278D30FEA2}"/>
              </a:ext>
            </a:extLst>
          </p:cNvPr>
          <p:cNvSpPr/>
          <p:nvPr/>
        </p:nvSpPr>
        <p:spPr>
          <a:xfrm>
            <a:off x="8900185" y="4858401"/>
            <a:ext cx="1282175" cy="397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S/A</a:t>
            </a:r>
            <a:endParaRPr lang="ko-KR" altLang="en-US" dirty="0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60AAEAFF-BDDF-7603-769F-004332B0B4A9}"/>
              </a:ext>
            </a:extLst>
          </p:cNvPr>
          <p:cNvSpPr/>
          <p:nvPr/>
        </p:nvSpPr>
        <p:spPr>
          <a:xfrm>
            <a:off x="10727440" y="4866243"/>
            <a:ext cx="1282175" cy="397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S/A</a:t>
            </a:r>
            <a:endParaRPr lang="ko-KR" altLang="en-US" dirty="0"/>
          </a:p>
        </p:txBody>
      </p:sp>
      <p:cxnSp>
        <p:nvCxnSpPr>
          <p:cNvPr id="196" name="직선 화살표 연결선 195">
            <a:extLst>
              <a:ext uri="{FF2B5EF4-FFF2-40B4-BE49-F238E27FC236}">
                <a16:creationId xmlns:a16="http://schemas.microsoft.com/office/drawing/2014/main" id="{769FFBFC-FA51-53B4-2BC0-47485149DF35}"/>
              </a:ext>
            </a:extLst>
          </p:cNvPr>
          <p:cNvCxnSpPr/>
          <p:nvPr/>
        </p:nvCxnSpPr>
        <p:spPr>
          <a:xfrm>
            <a:off x="9541272" y="5297489"/>
            <a:ext cx="0" cy="25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548CCEA8-BB59-BBA8-D444-FFE5C20E88F1}"/>
              </a:ext>
            </a:extLst>
          </p:cNvPr>
          <p:cNvCxnSpPr/>
          <p:nvPr/>
        </p:nvCxnSpPr>
        <p:spPr>
          <a:xfrm>
            <a:off x="11302054" y="5279560"/>
            <a:ext cx="0" cy="25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5F166C18-A674-9D90-9BDE-C80321D20E07}"/>
              </a:ext>
            </a:extLst>
          </p:cNvPr>
          <p:cNvSpPr txBox="1"/>
          <p:nvPr/>
        </p:nvSpPr>
        <p:spPr>
          <a:xfrm>
            <a:off x="7835068" y="5600383"/>
            <a:ext cx="156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IN[1]*W41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F154EAD-F076-268D-F25C-B5BB64077431}"/>
              </a:ext>
            </a:extLst>
          </p:cNvPr>
          <p:cNvSpPr txBox="1"/>
          <p:nvPr/>
        </p:nvSpPr>
        <p:spPr>
          <a:xfrm>
            <a:off x="9515669" y="5304988"/>
            <a:ext cx="134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IN[2]*W42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D6DFAF51-F257-63CF-567E-E49564FF12A2}"/>
              </a:ext>
            </a:extLst>
          </p:cNvPr>
          <p:cNvSpPr txBox="1"/>
          <p:nvPr/>
        </p:nvSpPr>
        <p:spPr>
          <a:xfrm>
            <a:off x="6716803" y="6496891"/>
            <a:ext cx="71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O[1]</a:t>
            </a:r>
            <a:endParaRPr lang="ko-KR" altLang="en-US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6BFCD46-3B08-F601-9E49-317B5FC3A569}"/>
              </a:ext>
            </a:extLst>
          </p:cNvPr>
          <p:cNvSpPr txBox="1"/>
          <p:nvPr/>
        </p:nvSpPr>
        <p:spPr>
          <a:xfrm>
            <a:off x="10169842" y="6482427"/>
            <a:ext cx="71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O[4]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749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187CD-676B-F196-4B6C-C82338D2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Partition Scheme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D10E736-7754-3D8C-BA61-9AF0BF9DE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51" y="863604"/>
            <a:ext cx="6005731" cy="4302613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29B9CB-DEE0-292E-2857-AC1D6B88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BFAFC7D-209F-2EA6-3B3A-20A647C45A1F}"/>
              </a:ext>
            </a:extLst>
          </p:cNvPr>
          <p:cNvCxnSpPr>
            <a:cxnSpLocks/>
          </p:cNvCxnSpPr>
          <p:nvPr/>
        </p:nvCxnSpPr>
        <p:spPr>
          <a:xfrm>
            <a:off x="888023" y="1691783"/>
            <a:ext cx="2391508" cy="7201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FDA4A11-5D1C-8F53-2ACA-31C828EBD0C8}"/>
              </a:ext>
            </a:extLst>
          </p:cNvPr>
          <p:cNvCxnSpPr>
            <a:cxnSpLocks/>
          </p:cNvCxnSpPr>
          <p:nvPr/>
        </p:nvCxnSpPr>
        <p:spPr>
          <a:xfrm>
            <a:off x="888023" y="2031023"/>
            <a:ext cx="2321169" cy="13979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BF1C68F-202D-71D5-A23F-E0969D4E6632}"/>
              </a:ext>
            </a:extLst>
          </p:cNvPr>
          <p:cNvCxnSpPr>
            <a:cxnSpLocks/>
          </p:cNvCxnSpPr>
          <p:nvPr/>
        </p:nvCxnSpPr>
        <p:spPr>
          <a:xfrm>
            <a:off x="888023" y="2312377"/>
            <a:ext cx="2391508" cy="211015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357152-0C13-24AB-CF71-C2C4C474258B}"/>
              </a:ext>
            </a:extLst>
          </p:cNvPr>
          <p:cNvSpPr/>
          <p:nvPr/>
        </p:nvSpPr>
        <p:spPr>
          <a:xfrm>
            <a:off x="170551" y="6352143"/>
            <a:ext cx="8659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Source:</a:t>
            </a:r>
            <a:r>
              <a:rPr lang="en-US" altLang="ko-KR" b="1" dirty="0">
                <a:solidFill>
                  <a:srgbClr val="2125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-apple-system"/>
              </a:rPr>
              <a:t>Partition SRAM and RRAM based Synaptic Arrays for Neuro-inspired Computing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B59195-B368-9827-3DBE-7EBF2C8CB77C}"/>
              </a:ext>
            </a:extLst>
          </p:cNvPr>
          <p:cNvSpPr txBox="1"/>
          <p:nvPr/>
        </p:nvSpPr>
        <p:spPr>
          <a:xfrm>
            <a:off x="6096000" y="1188239"/>
            <a:ext cx="45456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Partition the large array core into </a:t>
            </a:r>
            <a:r>
              <a:rPr lang="en-US" altLang="ko-KR" dirty="0" err="1"/>
              <a:t>NxN</a:t>
            </a:r>
            <a:r>
              <a:rPr lang="en-US" altLang="ko-KR" dirty="0"/>
              <a:t> small arrays in a hierarchical fashion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In write operation, weight elements in different sub-arrays can be updated in parallel</a:t>
            </a:r>
          </a:p>
          <a:p>
            <a:pPr marL="342900" indent="-342900">
              <a:buAutoNum type="arabicPeriod"/>
            </a:pPr>
            <a:r>
              <a:rPr lang="en-US" altLang="ko-KR" dirty="0"/>
              <a:t>In read operation, they are computed in parallel but the results from all sub-arrays must be collected and summed up</a:t>
            </a:r>
          </a:p>
          <a:p>
            <a:pPr marL="342900" indent="-342900">
              <a:buAutoNum type="arabicPeriod"/>
            </a:pPr>
            <a:r>
              <a:rPr lang="en-US" altLang="ko-KR" dirty="0"/>
              <a:t>Use multi-stage adders and registers to obtain the final weighted sum</a:t>
            </a:r>
          </a:p>
        </p:txBody>
      </p:sp>
    </p:spTree>
    <p:extLst>
      <p:ext uri="{BB962C8B-B14F-4D97-AF65-F5344CB8AC3E}">
        <p14:creationId xmlns:p14="http://schemas.microsoft.com/office/powerpoint/2010/main" val="257248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36E58-B440-917B-6E8B-A7C85015F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Partition Scheme(Example)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0D2EDB7-618C-2F85-6108-1C2C322C1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972" y="1332562"/>
            <a:ext cx="6832244" cy="4554829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3597D4-D314-CFA6-EBB7-F27DDD9D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69B95A-DFE1-3C1A-3CA8-3E90A7F3569C}"/>
              </a:ext>
            </a:extLst>
          </p:cNvPr>
          <p:cNvSpPr txBox="1"/>
          <p:nvPr/>
        </p:nvSpPr>
        <p:spPr>
          <a:xfrm>
            <a:off x="1941007" y="1485989"/>
            <a:ext cx="1336431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Q&lt;0~n&gt;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47F1E-CEA5-FC05-C0DD-0E4A4BFF20D6}"/>
              </a:ext>
            </a:extLst>
          </p:cNvPr>
          <p:cNvSpPr txBox="1"/>
          <p:nvPr/>
        </p:nvSpPr>
        <p:spPr>
          <a:xfrm>
            <a:off x="1603976" y="2135691"/>
            <a:ext cx="84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Q&lt;0&gt;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1BB760-3359-05A1-1CFA-68E98278876D}"/>
              </a:ext>
            </a:extLst>
          </p:cNvPr>
          <p:cNvSpPr txBox="1"/>
          <p:nvPr/>
        </p:nvSpPr>
        <p:spPr>
          <a:xfrm>
            <a:off x="2088053" y="2122627"/>
            <a:ext cx="84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Q&lt;1&gt;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94C48-C193-CABA-9DDD-44875BC7C65E}"/>
              </a:ext>
            </a:extLst>
          </p:cNvPr>
          <p:cNvSpPr txBox="1"/>
          <p:nvPr/>
        </p:nvSpPr>
        <p:spPr>
          <a:xfrm>
            <a:off x="2963007" y="2128553"/>
            <a:ext cx="844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Q&lt;n&gt;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82AAB0-F4B6-5C59-28E7-39BA5A67DD79}"/>
                  </a:ext>
                </a:extLst>
              </p:cNvPr>
              <p:cNvSpPr txBox="1"/>
              <p:nvPr/>
            </p:nvSpPr>
            <p:spPr>
              <a:xfrm>
                <a:off x="1459523" y="4731335"/>
                <a:ext cx="931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dirty="0"/>
                  <a:t>&lt;0&gt;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82AAB0-F4B6-5C59-28E7-39BA5A67D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523" y="4731335"/>
                <a:ext cx="931984" cy="369332"/>
              </a:xfrm>
              <a:prstGeom prst="rect">
                <a:avLst/>
              </a:prstGeom>
              <a:blipFill>
                <a:blip r:embed="rId3"/>
                <a:stretch>
                  <a:fillRect l="-1307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>
            <a:extLst>
              <a:ext uri="{FF2B5EF4-FFF2-40B4-BE49-F238E27FC236}">
                <a16:creationId xmlns:a16="http://schemas.microsoft.com/office/drawing/2014/main" id="{2AEEBF40-3277-28AD-EAFC-15DFEC029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140" y="511454"/>
            <a:ext cx="2219938" cy="32572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8C77B-EE86-88DA-A7F6-C44831EF3171}"/>
                  </a:ext>
                </a:extLst>
              </p:cNvPr>
              <p:cNvSpPr txBox="1"/>
              <p:nvPr/>
            </p:nvSpPr>
            <p:spPr>
              <a:xfrm>
                <a:off x="7979140" y="4053254"/>
                <a:ext cx="298486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Q&lt;0&gt;=IN[1]*W11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dirty="0"/>
                  <a:t>&lt;0&gt;=IN[2]*W12</a:t>
                </a:r>
              </a:p>
              <a:p>
                <a:r>
                  <a:rPr lang="en-US" altLang="ko-KR" dirty="0"/>
                  <a:t>O[1]=Q&lt;0&gt;+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dirty="0"/>
                  <a:t>&lt;0&gt;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Q&lt;1&gt;=IN[1]*W21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dirty="0"/>
                  <a:t>&lt;1&gt;=IN[2]*W22</a:t>
                </a:r>
              </a:p>
              <a:p>
                <a:r>
                  <a:rPr lang="en-US" altLang="ko-KR" dirty="0"/>
                  <a:t>O[2]=Q&lt;1&gt;+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dirty="0"/>
                  <a:t>&lt;1&gt;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228C77B-EE86-88DA-A7F6-C44831EF3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140" y="4053254"/>
                <a:ext cx="2984868" cy="2308324"/>
              </a:xfrm>
              <a:prstGeom prst="rect">
                <a:avLst/>
              </a:prstGeom>
              <a:blipFill>
                <a:blip r:embed="rId5"/>
                <a:stretch>
                  <a:fillRect l="-1837" t="-15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6CFF7C-5833-6DBE-9116-D798A97986B5}"/>
                  </a:ext>
                </a:extLst>
              </p:cNvPr>
              <p:cNvSpPr txBox="1"/>
              <p:nvPr/>
            </p:nvSpPr>
            <p:spPr>
              <a:xfrm>
                <a:off x="2170182" y="4740155"/>
                <a:ext cx="931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dirty="0"/>
                  <a:t>&lt;1&gt;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6CFF7C-5833-6DBE-9116-D798A9798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182" y="4740155"/>
                <a:ext cx="931984" cy="369332"/>
              </a:xfrm>
              <a:prstGeom prst="rect">
                <a:avLst/>
              </a:prstGeom>
              <a:blipFill>
                <a:blip r:embed="rId6"/>
                <a:stretch>
                  <a:fillRect l="-1307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F6899E3-02B9-5636-F904-593D04A3B7DC}"/>
                  </a:ext>
                </a:extLst>
              </p:cNvPr>
              <p:cNvSpPr txBox="1"/>
              <p:nvPr/>
            </p:nvSpPr>
            <p:spPr>
              <a:xfrm>
                <a:off x="2993022" y="4714274"/>
                <a:ext cx="931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dirty="0"/>
                  <a:t>&lt;n&gt;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F6899E3-02B9-5636-F904-593D04A3B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022" y="4714274"/>
                <a:ext cx="931984" cy="369332"/>
              </a:xfrm>
              <a:prstGeom prst="rect">
                <a:avLst/>
              </a:prstGeom>
              <a:blipFill>
                <a:blip r:embed="rId7"/>
                <a:stretch>
                  <a:fillRect l="-1307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E72A1A-5269-27B2-13DF-859267DA48C1}"/>
                  </a:ext>
                </a:extLst>
              </p:cNvPr>
              <p:cNvSpPr txBox="1"/>
              <p:nvPr/>
            </p:nvSpPr>
            <p:spPr>
              <a:xfrm>
                <a:off x="1892465" y="5310314"/>
                <a:ext cx="1487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dirty="0"/>
                  <a:t>&lt;0~n&gt;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E72A1A-5269-27B2-13DF-859267DA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465" y="5310314"/>
                <a:ext cx="1487418" cy="369332"/>
              </a:xfrm>
              <a:prstGeom prst="rect">
                <a:avLst/>
              </a:prstGeom>
              <a:blipFill>
                <a:blip r:embed="rId8"/>
                <a:stretch>
                  <a:fillRect l="-82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D211B12F-1E9B-58C2-DECA-6318775A0B1D}"/>
              </a:ext>
            </a:extLst>
          </p:cNvPr>
          <p:cNvSpPr txBox="1"/>
          <p:nvPr/>
        </p:nvSpPr>
        <p:spPr>
          <a:xfrm>
            <a:off x="5249007" y="3786331"/>
            <a:ext cx="121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O[1~n]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80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F0AD0-8E87-D458-3DCB-DD8EC3CB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 basic mapping method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55D0C1D-E91E-2FE9-6FF7-BE6951251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863" y="1524924"/>
            <a:ext cx="4738451" cy="3433938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60ED28-DC13-3ED5-81B4-4D571137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2392F-A674-4745-F550-8DBE86A81013}"/>
              </a:ext>
            </a:extLst>
          </p:cNvPr>
          <p:cNvSpPr txBox="1"/>
          <p:nvPr/>
        </p:nvSpPr>
        <p:spPr>
          <a:xfrm>
            <a:off x="5574323" y="1652954"/>
            <a:ext cx="4914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One 3D kernel with size </a:t>
            </a:r>
            <a:r>
              <a:rPr lang="en-US" altLang="ko-KR" dirty="0" err="1"/>
              <a:t>KxKxD</a:t>
            </a:r>
            <a:r>
              <a:rPr lang="en-US" altLang="ko-KR" dirty="0"/>
              <a:t> could be unrolled to a long vertical column which length equals to </a:t>
            </a:r>
            <a:r>
              <a:rPr lang="en-US" altLang="ko-KR" dirty="0" err="1"/>
              <a:t>KxKxD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N vertical columns in total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To get the OFMs, at first cycle, a part of IFMs(dark blue cube) will be multiplied with each 3D kernels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The result will be first elements in every OFM(light green row in size 1x1xN)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62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A4BB675-C4DD-7160-66CC-67FDF582A7AF}"/>
              </a:ext>
            </a:extLst>
          </p:cNvPr>
          <p:cNvSpPr/>
          <p:nvPr/>
        </p:nvSpPr>
        <p:spPr>
          <a:xfrm>
            <a:off x="1151792" y="5097570"/>
            <a:ext cx="1582615" cy="1441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E0B34D-6334-350E-3CFB-0D4204CF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i="0" dirty="0">
                <a:solidFill>
                  <a:srgbClr val="212529"/>
                </a:solidFill>
                <a:effectLst/>
                <a:latin typeface="+mn-lt"/>
              </a:rPr>
              <a:t>A Novel Weight Mapping Method</a:t>
            </a:r>
            <a:endParaRPr lang="ko-KR" altLang="en-US" dirty="0">
              <a:latin typeface="+mn-lt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83480D2-555B-E72A-8F0F-9EEB7D708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436" y="1350839"/>
            <a:ext cx="6228900" cy="3660775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C6FAB5-3465-D9E4-A79B-5D775F12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8B6BF2-F47E-894B-D34F-D038E6D5444F}"/>
              </a:ext>
            </a:extLst>
          </p:cNvPr>
          <p:cNvSpPr txBox="1"/>
          <p:nvPr/>
        </p:nvSpPr>
        <p:spPr>
          <a:xfrm>
            <a:off x="6598626" y="2492468"/>
            <a:ext cx="42115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Map the weights at different spatial location of each kernel into different sub-matrices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KxK</a:t>
            </a:r>
            <a:r>
              <a:rPr lang="en-US" altLang="ko-KR" dirty="0"/>
              <a:t> sub-matrices are needed for the </a:t>
            </a:r>
            <a:r>
              <a:rPr lang="en-US" altLang="ko-KR" dirty="0" err="1"/>
              <a:t>KxK</a:t>
            </a:r>
            <a:r>
              <a:rPr lang="en-US" altLang="ko-KR" dirty="0"/>
              <a:t> kernels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Each sub-matrix can be represented by a group of sub-arrays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E36F9C3-C68C-13B3-3D3C-CCA7F536415F}"/>
              </a:ext>
            </a:extLst>
          </p:cNvPr>
          <p:cNvCxnSpPr>
            <a:cxnSpLocks/>
          </p:cNvCxnSpPr>
          <p:nvPr/>
        </p:nvCxnSpPr>
        <p:spPr>
          <a:xfrm>
            <a:off x="1670539" y="5097570"/>
            <a:ext cx="0" cy="1441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F6E4F4E-D94B-9FB7-FC6D-3EF20BD536D3}"/>
              </a:ext>
            </a:extLst>
          </p:cNvPr>
          <p:cNvCxnSpPr>
            <a:cxnSpLocks/>
          </p:cNvCxnSpPr>
          <p:nvPr/>
        </p:nvCxnSpPr>
        <p:spPr>
          <a:xfrm>
            <a:off x="2192216" y="5097570"/>
            <a:ext cx="0" cy="1441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B52B08B-55DF-B3F6-3B62-DDE270487659}"/>
              </a:ext>
            </a:extLst>
          </p:cNvPr>
          <p:cNvCxnSpPr>
            <a:cxnSpLocks/>
          </p:cNvCxnSpPr>
          <p:nvPr/>
        </p:nvCxnSpPr>
        <p:spPr>
          <a:xfrm flipH="1">
            <a:off x="1148863" y="5556738"/>
            <a:ext cx="15855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942DC59-A6E9-FFAD-4555-F6ED4DBBCB7E}"/>
              </a:ext>
            </a:extLst>
          </p:cNvPr>
          <p:cNvCxnSpPr>
            <a:cxnSpLocks/>
          </p:cNvCxnSpPr>
          <p:nvPr/>
        </p:nvCxnSpPr>
        <p:spPr>
          <a:xfrm flipH="1">
            <a:off x="1148863" y="5999284"/>
            <a:ext cx="15855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66AD13D-8B6D-3403-E9ED-1EEDEF238AD8}"/>
              </a:ext>
            </a:extLst>
          </p:cNvPr>
          <p:cNvCxnSpPr/>
          <p:nvPr/>
        </p:nvCxnSpPr>
        <p:spPr>
          <a:xfrm flipH="1">
            <a:off x="1381859" y="3429000"/>
            <a:ext cx="720969" cy="1899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4EC93C9-D99C-6F3A-F80B-E44282FCF491}"/>
              </a:ext>
            </a:extLst>
          </p:cNvPr>
          <p:cNvCxnSpPr/>
          <p:nvPr/>
        </p:nvCxnSpPr>
        <p:spPr>
          <a:xfrm flipH="1">
            <a:off x="2549769" y="3508131"/>
            <a:ext cx="2250831" cy="2945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35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9D7CE-20FE-C13E-4BB5-120895B2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Data Flow to Maximize IFM Reuse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0025123-DADC-6A88-7F96-4BB9A5DC6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06" y="1435168"/>
            <a:ext cx="6118924" cy="2706009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76D283-247C-4828-B208-4F56C90E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0FAD09-43AE-4BB5-BF8B-4A0B38DCEA05}"/>
              </a:ext>
            </a:extLst>
          </p:cNvPr>
          <p:cNvSpPr txBox="1"/>
          <p:nvPr/>
        </p:nvSpPr>
        <p:spPr>
          <a:xfrm>
            <a:off x="6646985" y="2004647"/>
            <a:ext cx="50769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Processing element(PE) consists of a group of sub-arrays with the necessary inputs, output buffers, accumulation modules and L1 Buffer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Maximize the reuse of input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1078A-7397-5C8B-4636-CD37E12DB648}"/>
              </a:ext>
            </a:extLst>
          </p:cNvPr>
          <p:cNvSpPr txBox="1"/>
          <p:nvPr/>
        </p:nvSpPr>
        <p:spPr>
          <a:xfrm>
            <a:off x="7156939" y="3653025"/>
            <a:ext cx="72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353C8B6-2997-2EC0-32E9-EECFF3A722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3234" b="34522"/>
          <a:stretch/>
        </p:blipFill>
        <p:spPr>
          <a:xfrm>
            <a:off x="7622682" y="3611193"/>
            <a:ext cx="3063458" cy="324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8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32044</TotalTime>
  <Words>616</Words>
  <Application>Microsoft Office PowerPoint</Application>
  <PresentationFormat>와이드스크린</PresentationFormat>
  <Paragraphs>105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-apple-system</vt:lpstr>
      <vt:lpstr>맑은 고딕</vt:lpstr>
      <vt:lpstr>Arial</vt:lpstr>
      <vt:lpstr>Cambria Math</vt:lpstr>
      <vt:lpstr>Office 테마</vt:lpstr>
      <vt:lpstr>PIM Architecture</vt:lpstr>
      <vt:lpstr>목차</vt:lpstr>
      <vt:lpstr>Review SRAM accelerator</vt:lpstr>
      <vt:lpstr>Review SRAM accelerator(Example)</vt:lpstr>
      <vt:lpstr>Partition Scheme</vt:lpstr>
      <vt:lpstr>Partition Scheme(Example)</vt:lpstr>
      <vt:lpstr>A basic mapping method</vt:lpstr>
      <vt:lpstr>A Novel Weight Mapping Method</vt:lpstr>
      <vt:lpstr>Data Flow to Maximize IFM Reuse</vt:lpstr>
      <vt:lpstr>PIM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성현 이</cp:lastModifiedBy>
  <cp:revision>1196</cp:revision>
  <dcterms:created xsi:type="dcterms:W3CDTF">2023-03-06T16:32:37Z</dcterms:created>
  <dcterms:modified xsi:type="dcterms:W3CDTF">2024-09-08T14:15:27Z</dcterms:modified>
</cp:coreProperties>
</file>