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22"/>
  </p:notesMasterIdLst>
  <p:sldIdLst>
    <p:sldId id="256" r:id="rId2"/>
    <p:sldId id="719" r:id="rId3"/>
    <p:sldId id="720" r:id="rId4"/>
    <p:sldId id="721" r:id="rId5"/>
    <p:sldId id="722" r:id="rId6"/>
    <p:sldId id="723" r:id="rId7"/>
    <p:sldId id="724" r:id="rId8"/>
    <p:sldId id="689" r:id="rId9"/>
    <p:sldId id="707" r:id="rId10"/>
    <p:sldId id="708" r:id="rId11"/>
    <p:sldId id="709" r:id="rId12"/>
    <p:sldId id="711" r:id="rId13"/>
    <p:sldId id="712" r:id="rId14"/>
    <p:sldId id="713" r:id="rId15"/>
    <p:sldId id="714" r:id="rId16"/>
    <p:sldId id="715" r:id="rId17"/>
    <p:sldId id="716" r:id="rId18"/>
    <p:sldId id="710" r:id="rId19"/>
    <p:sldId id="717" r:id="rId20"/>
    <p:sldId id="69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155" d="100"/>
          <a:sy n="155" d="100"/>
        </p:scale>
        <p:origin x="8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Cryptanalysis &amp; NIST test result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01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06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16DBF-4C7C-AB66-2FC2-9AE16ADA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5F6E8-57BB-0BE1-D985-842ED6E6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86045-213A-5B01-7B4C-BCE9952C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7F9FE30F-3B03-446D-B0F4-550D002C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27241"/>
            <a:ext cx="11563200" cy="51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94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775C8-9CDF-BF43-FD7F-CF8998D56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0E0F4-67AD-EC84-31A5-AA40150C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C2FC2-9183-750B-3E0F-4F4B9205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3E7BEDE4-D5FE-86C5-A5CA-452382CB4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32801"/>
            <a:ext cx="11563200" cy="515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8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DC0FD-B02C-1940-E7A1-2F3EAEB8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E2152-DB4E-5195-CFE0-D3A1BB1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B7CED-7108-85BD-DDF5-ACAD5274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774808D5-C980-8251-C994-B7BA3A422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35322"/>
            <a:ext cx="11563200" cy="514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6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64F5B-06F4-4EC9-05BD-E16EED5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20B81B-C892-6308-9F4D-98A6F4D1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BF1A7A2A-D34F-973E-4736-EF315FBBA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32801"/>
            <a:ext cx="11563200" cy="5154351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2E461D2-D410-849F-15C5-C8820FAC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3419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DE8BF-90C6-54D3-614C-31C80472E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6DAC24-D042-C389-724B-F17256ED2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84B053E1-404C-BA3F-E8ED-393D99FD2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27241"/>
            <a:ext cx="11563200" cy="516547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9FBDBF1B-6F20-AC15-0B33-4E54635B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0103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2A1E-E4AF-108C-F33C-D7D489347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961D1-D2CD-5CAB-4EE8-071E1EFAF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86AC494B-6F2A-CFB7-2A05-CDDD36F18D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28256"/>
            <a:ext cx="11563200" cy="5163441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5EA1BFD-61F8-3680-96A1-8DA2A2CA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1872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9B06D-DCE1-1FC8-88BA-05F1D8367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7525C-0912-2FDD-A41D-A5848F92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27554D08-4323-B657-F39D-5470986A0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36335"/>
            <a:ext cx="11563200" cy="5147284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62FD6E13-0CE6-3FE4-1BEF-CD9F402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779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0C30-AFA2-09DA-B319-7645AA988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2DC9AF-09AA-6967-6F87-34F4DDA2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9BEE12F8-75DC-AFF1-733B-6C21BE1F8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21438"/>
            <a:ext cx="11563200" cy="5177078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7EDA95EC-98F2-388E-883F-669B2949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4421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17C7-3453-00D9-042D-350C57E68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9DB74-0D92-0C86-ED11-49E1A47D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98DA0-3F74-5070-9531-B205893C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44ABD9C8-347B-B3E6-7616-7D8CEF41F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09618"/>
            <a:ext cx="11563200" cy="520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7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6EF4-80FE-DD3F-7F27-2C76FAFB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A3FF-9829-F666-6EED-CA0BC3292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sz="4000" dirty="0">
                <a:solidFill>
                  <a:srgbClr val="002060"/>
                </a:solidFill>
              </a:rPr>
              <a:t>NIST</a:t>
            </a:r>
            <a:r>
              <a:rPr lang="ko-KR" altLang="en-US" sz="4000" dirty="0">
                <a:solidFill>
                  <a:srgbClr val="002060"/>
                </a:solidFill>
              </a:rPr>
              <a:t> </a:t>
            </a:r>
            <a:r>
              <a:rPr lang="en-US" altLang="ko-KR" sz="4000" dirty="0">
                <a:solidFill>
                  <a:srgbClr val="002060"/>
                </a:solidFill>
              </a:rPr>
              <a:t>SP</a:t>
            </a:r>
            <a:r>
              <a:rPr lang="ko-KR" altLang="en-US" sz="4000" dirty="0">
                <a:solidFill>
                  <a:srgbClr val="002060"/>
                </a:solidFill>
              </a:rPr>
              <a:t> </a:t>
            </a:r>
            <a:r>
              <a:rPr lang="en-US" altLang="ko-KR" sz="4000" dirty="0">
                <a:solidFill>
                  <a:srgbClr val="002060"/>
                </a:solidFill>
              </a:rPr>
              <a:t>800-22</a:t>
            </a:r>
            <a:r>
              <a:rPr lang="ko-KR" altLang="en-US" sz="4000" dirty="0">
                <a:solidFill>
                  <a:srgbClr val="002060"/>
                </a:solidFill>
              </a:rPr>
              <a:t> </a:t>
            </a:r>
            <a:r>
              <a:rPr lang="en-US" altLang="ko-KR" sz="4000" dirty="0">
                <a:solidFill>
                  <a:srgbClr val="002060"/>
                </a:solidFill>
              </a:rPr>
              <a:t>test</a:t>
            </a:r>
            <a:r>
              <a:rPr lang="ko-KR" altLang="en-US" sz="4000" dirty="0">
                <a:solidFill>
                  <a:srgbClr val="002060"/>
                </a:solidFill>
              </a:rPr>
              <a:t> </a:t>
            </a:r>
            <a:r>
              <a:rPr lang="en-US" altLang="ko-KR" sz="4000" dirty="0">
                <a:solidFill>
                  <a:srgbClr val="002060"/>
                </a:solidFill>
              </a:rPr>
              <a:t>suit</a:t>
            </a:r>
            <a:endParaRPr lang="en-US" altLang="ko-KR" sz="4000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D88390-4BEF-72B5-4255-B25A38C1C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60A4C25-0266-8FF4-87CC-0F1EEAF4B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550486"/>
              </p:ext>
            </p:extLst>
          </p:nvPr>
        </p:nvGraphicFramePr>
        <p:xfrm>
          <a:off x="887278" y="904921"/>
          <a:ext cx="10417444" cy="5663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4594">
                  <a:extLst>
                    <a:ext uri="{9D8B030D-6E8A-4147-A177-3AD203B41FA5}">
                      <a16:colId xmlns:a16="http://schemas.microsoft.com/office/drawing/2014/main" val="261227172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570228228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1974088464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3916770092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1869255854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2729032630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3326216888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229863841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3061447959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1711089711"/>
                    </a:ext>
                  </a:extLst>
                </a:gridCol>
                <a:gridCol w="915285">
                  <a:extLst>
                    <a:ext uri="{9D8B030D-6E8A-4147-A177-3AD203B41FA5}">
                      <a16:colId xmlns:a16="http://schemas.microsoft.com/office/drawing/2014/main" val="1255838211"/>
                    </a:ext>
                  </a:extLst>
                </a:gridCol>
              </a:tblGrid>
              <a:tr h="700143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Round 10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38764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Base 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542028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0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401318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1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785406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2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217563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3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7398194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4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58172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5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19879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6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109986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7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892933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8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95629"/>
                  </a:ext>
                </a:extLst>
              </a:tr>
              <a:tr h="4512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  <a:latin typeface="+mn-lt"/>
                        </a:rPr>
                        <a:t>Input 9</a:t>
                      </a:r>
                      <a:endParaRPr lang="ko-KR" altLang="en-US" sz="1600" b="1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036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85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63" y="1428702"/>
            <a:ext cx="12021437" cy="2562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 err="1"/>
              <a:t>평문</a:t>
            </a:r>
            <a:r>
              <a:rPr lang="ko-KR" altLang="en-US" sz="2400" b="1" dirty="0"/>
              <a:t> 비트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암호문 비트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서브키 비트를 포함하는 선형 표현의</a:t>
            </a:r>
            <a:br>
              <a:rPr lang="en-US" altLang="ko-KR" sz="2400" b="1" dirty="0"/>
            </a:br>
            <a:r>
              <a:rPr lang="ko-KR" altLang="en-US" sz="2400" b="1" dirty="0"/>
              <a:t>높은 확률 발생을 이용해서 공격 시도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암호의 일부 연산을 선형으로 근사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선형성 </a:t>
            </a:r>
            <a:r>
              <a:rPr lang="en-US" altLang="ko-KR" sz="2400" b="1" dirty="0"/>
              <a:t>=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⊕)</a:t>
            </a:r>
            <a:endParaRPr lang="ko-KR" altLang="en-US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/>
              <a:t>전제 </a:t>
            </a:r>
            <a:r>
              <a:rPr lang="en-US" altLang="ko-KR" sz="2400" b="1" dirty="0"/>
              <a:t>:</a:t>
            </a:r>
            <a:r>
              <a:rPr lang="ko-KR" altLang="en-US" sz="2400" b="1" dirty="0"/>
              <a:t> 선택된 </a:t>
            </a:r>
            <a:r>
              <a:rPr lang="ko-KR" altLang="en-US" sz="2400" b="1" dirty="0" err="1"/>
              <a:t>평문의</a:t>
            </a:r>
            <a:r>
              <a:rPr lang="ko-KR" altLang="en-US" sz="2400" b="1" dirty="0"/>
              <a:t> 집합과 그에 해당하는 암호문에 대한 정보를 가지고 있음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선택</a:t>
            </a:r>
            <a:r>
              <a:rPr lang="en-US" altLang="ko-KR" sz="2400" b="1" dirty="0"/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8501045" cy="1869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NIST SP 800-22 test suit </a:t>
            </a:r>
            <a:r>
              <a:rPr lang="ko-KR" altLang="en-US" sz="2400" b="1" dirty="0"/>
              <a:t>추가 테스트 결과 정리 및 분석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및 </a:t>
            </a:r>
            <a:r>
              <a:rPr lang="en-US" altLang="ko-KR" sz="2400" b="1" dirty="0"/>
              <a:t>Differential </a:t>
            </a:r>
            <a:r>
              <a:rPr lang="en-US" altLang="ko-KR" sz="2400" b="1" dirty="0" err="1"/>
              <a:t>Crptanalysis</a:t>
            </a:r>
            <a:r>
              <a:rPr lang="ko-KR" altLang="en-US" sz="2400" b="1" dirty="0"/>
              <a:t>에서의</a:t>
            </a:r>
            <a:br>
              <a:rPr lang="en-US" altLang="ko-KR" sz="2400" b="1" dirty="0"/>
            </a:br>
            <a:r>
              <a:rPr lang="ko-KR" altLang="en-US" sz="2400" b="1" dirty="0"/>
              <a:t>감소된 라운드 수의 영향 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9C796-5B1D-9C82-CFD2-3B3B9C04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A7477-ACDB-625C-12BC-3D15D24D3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4833"/>
            <a:ext cx="10515600" cy="34921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dirty="0"/>
              <a:t>u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input bits, X = [X1, X2, ...] </a:t>
            </a:r>
            <a:r>
              <a:rPr lang="ko-KR" altLang="en-US" sz="2400" b="1" dirty="0"/>
              <a:t>의 </a:t>
            </a:r>
            <a:r>
              <a:rPr lang="en-US" altLang="ko-KR" sz="2400" b="1" dirty="0" err="1"/>
              <a:t>i</a:t>
            </a:r>
            <a:r>
              <a:rPr lang="ko-KR" altLang="en-US" sz="2400" b="1" dirty="0"/>
              <a:t> 번째 </a:t>
            </a:r>
            <a:r>
              <a:rPr lang="en-US" altLang="ko-KR" sz="2400" b="1" dirty="0"/>
              <a:t>bit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400" b="1" dirty="0"/>
              <a:t>v</a:t>
            </a:r>
            <a:r>
              <a:rPr lang="ko-KR" altLang="en-US" sz="2400" b="1" dirty="0"/>
              <a:t>개의 </a:t>
            </a:r>
            <a:r>
              <a:rPr lang="en-US" altLang="ko-KR" sz="2400" b="1" dirty="0"/>
              <a:t>output bits, Y=  [Y1, Y2, ...]</a:t>
            </a:r>
            <a:r>
              <a:rPr lang="ko-KR" altLang="en-US" sz="2400" b="1" dirty="0"/>
              <a:t> 의 </a:t>
            </a:r>
            <a:r>
              <a:rPr lang="en-US" altLang="ko-KR" sz="2400" b="1" dirty="0"/>
              <a:t>j</a:t>
            </a:r>
            <a:r>
              <a:rPr lang="ko-KR" altLang="en-US" sz="2400" b="1" dirty="0"/>
              <a:t> 번째 </a:t>
            </a:r>
            <a:r>
              <a:rPr lang="en-US" altLang="ko-KR" sz="2400" b="1" dirty="0"/>
              <a:t>bit</a:t>
            </a:r>
          </a:p>
          <a:p>
            <a:pPr>
              <a:lnSpc>
                <a:spcPct val="150000"/>
              </a:lnSpc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 + v bits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대해 무작위로 값 선택 후 방정식에 대입할 경우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br>
              <a:rPr lang="en-US" altLang="ko-KR" sz="2400" b="1" dirty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표현식이 성립할 확률</a:t>
            </a:r>
            <a:endParaRPr lang="ko-KR" altLang="en-US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99659-921B-B410-3C7A-3CFDF489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F0A504-2DBF-1F47-E2D8-63FB7EC1B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01162" y="1287576"/>
            <a:ext cx="9470128" cy="68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83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0EDE-56A3-2BB3-DEB0-66999E32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3ABC1-D695-9F27-3D69-8FE4B8DD4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CC6BD-E3EF-7F93-E6C5-2E80B672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88D32B-7038-FD43-254E-1845C40513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8399" y="519026"/>
            <a:ext cx="2435482" cy="2524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8007842-422C-2091-51F5-9D6730F352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8459" y="933012"/>
            <a:ext cx="8433806" cy="573766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0E14A3-027B-CF0D-9B03-72C623F6AC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946049" y="3429000"/>
            <a:ext cx="3245951" cy="58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D36CB-7D48-65AB-782A-1610998A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8FA20-4EAA-80E1-335E-0B89964D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7FA03-C5FF-A2F5-D8A4-0E6B98A8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7C304-9339-5654-221F-C6719A62D7BA}"/>
              </a:ext>
            </a:extLst>
          </p:cNvPr>
          <p:cNvSpPr txBox="1"/>
          <p:nvPr/>
        </p:nvSpPr>
        <p:spPr>
          <a:xfrm>
            <a:off x="341098" y="1278036"/>
            <a:ext cx="11509805" cy="3301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Key Bit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 추출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R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round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의 암호에서 충분히 큰 선형 확률 편향을 가진 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R-1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 라운드 선형 근사 발견</a:t>
            </a:r>
            <a:b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</a:b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⇒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 마지막 서브키 비트를 복구하여 암호 공격 가능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모든 알려진 </a:t>
            </a:r>
            <a:r>
              <a:rPr kumimoji="0" lang="ko-KR" altLang="en-US" sz="2400" b="1" i="0" u="none" strike="noStrike" kern="1200" cap="none" spc="0" normalizeH="0" baseline="0" dirty="0" err="1">
                <a:solidFill>
                  <a:srgbClr val="000000"/>
                </a:solidFill>
                <a:ea typeface="Arial"/>
                <a:cs typeface="Arial"/>
              </a:rPr>
              <a:t>평문</a:t>
            </a:r>
            <a:r>
              <a:rPr kumimoji="0" lang="en-US" altLang="ko-KR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/</a:t>
            </a:r>
            <a:r>
              <a:rPr kumimoji="0" lang="ko-KR" altLang="en-US" sz="2400" b="1" i="0" u="none" strike="noStrike" kern="1200" cap="none" spc="0" normalizeH="0" baseline="0" dirty="0">
                <a:solidFill>
                  <a:srgbClr val="000000"/>
                </a:solidFill>
                <a:ea typeface="Arial"/>
                <a:cs typeface="Arial"/>
              </a:rPr>
              <a:t>암호문 샘플에 대해서 수행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  <a:p>
            <a:pPr marL="342900" indent="-34290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가장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큰 편향을 가진다면 올바른 부분의 </a:t>
            </a:r>
            <a:r>
              <a:rPr lang="en-US" altLang="ko-KR" sz="2400" b="1" dirty="0">
                <a:solidFill>
                  <a:srgbClr val="000000"/>
                </a:solidFill>
                <a:ea typeface="Arial"/>
                <a:cs typeface="Arial"/>
              </a:rPr>
              <a:t>subkey</a:t>
            </a:r>
            <a:r>
              <a:rPr lang="ko-KR" altLang="en-US" sz="2400" b="1" dirty="0">
                <a:solidFill>
                  <a:srgbClr val="000000"/>
                </a:solidFill>
                <a:ea typeface="Arial"/>
                <a:cs typeface="Arial"/>
              </a:rPr>
              <a:t>를 내포할 가능성 높음</a:t>
            </a:r>
            <a:endParaRPr kumimoji="0" lang="ko-KR" altLang="en-US" sz="2400" b="1" i="0" u="none" strike="noStrike" kern="1200" cap="none" spc="0" normalizeH="0" baseline="0" dirty="0">
              <a:solidFill>
                <a:srgbClr val="000000"/>
              </a:solidFill>
              <a:ea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61D7A-D69A-1D03-F6F6-526B3191C382}"/>
                  </a:ext>
                </a:extLst>
              </p:cNvPr>
              <p:cNvSpPr txBox="1"/>
              <p:nvPr/>
            </p:nvSpPr>
            <p:spPr>
              <a:xfrm>
                <a:off x="735227" y="4704673"/>
                <a:ext cx="3634136" cy="7140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𝑏𝑖𝑎𝑠</m:t>
                              </m:r>
                            </m:e>
                            <m: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𝑐𝑜𝑢𝑛𝑡</m:t>
                                  </m:r>
                                </m:e>
                                <m:sub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−50000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100000</m:t>
                          </m:r>
                        </m:den>
                      </m:f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61D7A-D69A-1D03-F6F6-526B3191C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27" y="4704673"/>
                <a:ext cx="3634136" cy="714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055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62018-A399-82D2-4AB8-2279DC5A7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667C1-42F7-AC0C-D7D9-DBAC9554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7EB215-48AA-6687-66E7-0905013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5D9173-5BB4-D430-FF55-9AF4889F52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19520" y="1262657"/>
            <a:ext cx="8752959" cy="469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05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EA3B7-7EE2-D9C8-C3AF-5C39839A1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0ACAA-0D4A-3F57-CDDF-842EA23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55436-7008-178F-DC32-9A1C6E9A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91C59-913E-CC01-43D0-DADF2301664B}"/>
                  </a:ext>
                </a:extLst>
              </p:cNvPr>
              <p:cNvSpPr txBox="1"/>
              <p:nvPr/>
            </p:nvSpPr>
            <p:spPr>
              <a:xfrm>
                <a:off x="341097" y="1277223"/>
                <a:ext cx="11509805" cy="23327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Subkey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0" lang="en-US" altLang="ko-KR" sz="2400" b="1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400" b="1" i="1" u="none" strike="noStrike" kern="1200" cap="none" spc="0" normalizeH="0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kumimoji="0" lang="en-US" altLang="ko-KR" sz="2400" b="1" i="1" u="none" strike="noStrike" kern="1200" cap="none" spc="0" normalizeH="0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𝑲</m:t>
                            </m:r>
                          </m:e>
                          <m:sub>
                            <m:r>
                              <a:rPr kumimoji="0" lang="en-US" altLang="ko-KR" sz="2400" b="1" i="1" u="none" strike="noStrike" kern="1200" cap="none" spc="0" normalizeH="0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𝟓</m:t>
                            </m:r>
                            <m:r>
                              <a:rPr kumimoji="0" lang="en-US" altLang="ko-KR" sz="2400" b="1" i="1" u="none" strike="noStrike" kern="1200" cap="none" spc="0" normalizeH="0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kumimoji="0" lang="en-US" altLang="ko-KR" sz="2400" b="1" i="1" u="none" strike="noStrike" kern="1200" cap="none" spc="0" normalizeH="0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ko-KR" sz="2400" b="1" i="1" u="none" strike="noStrike" kern="1200" cap="none" spc="0" normalizeH="0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𝟓</m:t>
                            </m:r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𝟖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𝟓</m:t>
                            </m:r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𝟏𝟑</m:t>
                            </m:r>
                          </m:sub>
                        </m:sSub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⋯</m:t>
                        </m:r>
                        <m:sSub>
                          <m:sSubPr>
                            <m:ctrlP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𝑲</m:t>
                            </m:r>
                          </m:e>
                          <m:sub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𝟓</m:t>
                            </m:r>
                            <m:r>
                              <a:rPr lang="en-US" altLang="ko-KR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,</m:t>
                            </m:r>
                            <m:r>
                              <a:rPr lang="en-US" altLang="ko-KR" sz="2400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𝟏𝟔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 : 8bits</a:t>
                </a:r>
                <a:b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</a:br>
                <a:r>
                  <a:rPr lang="ko-KR" altLang="en-US" sz="2400" b="1" dirty="0">
                    <a:solidFill>
                      <a:srgbClr val="000000"/>
                    </a:solidFill>
                    <a:ea typeface="Arial"/>
                    <a:cs typeface="Arial"/>
                  </a:rPr>
                  <a:t>가능한 경우의 수 </a:t>
                </a:r>
                <a:r>
                  <a:rPr lang="en-US" altLang="ko-KR" sz="2400" b="1" dirty="0">
                    <a:solidFill>
                      <a:srgbClr val="000000"/>
                    </a:solidFill>
                    <a:ea typeface="Arial"/>
                    <a:cs typeface="Arial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𝟖</m:t>
                        </m:r>
                      </m:sup>
                    </m:sSup>
                  </m:oMath>
                </a14:m>
                <a:r>
                  <a:rPr kumimoji="0" lang="ko-KR" altLang="en-US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 </a:t>
                </a:r>
                <a:r>
                  <a:rPr lang="en-US" altLang="ko-KR" sz="2400" b="1" dirty="0">
                    <a:solidFill>
                      <a:srgbClr val="000000"/>
                    </a:solidFill>
                    <a:ea typeface="Arial"/>
                    <a:cs typeface="Arial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𝑶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𝟖</m:t>
                        </m:r>
                      </m:sup>
                    </m:sSup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kumimoji="0" lang="en-US" altLang="ko-KR" sz="2400" b="1" i="0" u="none" strike="noStrike" kern="1200" cap="none" spc="0" normalizeH="0" baseline="0" dirty="0">
                  <a:solidFill>
                    <a:srgbClr val="000000"/>
                  </a:solidFill>
                  <a:ea typeface="Arial"/>
                  <a:cs typeface="Arial"/>
                </a:endParaRPr>
              </a:p>
              <a:p>
                <a:pPr marL="342900" indent="-34290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AES-128</a:t>
                </a:r>
                <a:r>
                  <a:rPr kumimoji="0" lang="ko-KR" altLang="en-US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 </a:t>
                </a: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:</a:t>
                </a:r>
                <a:r>
                  <a:rPr kumimoji="0" lang="ko-KR" altLang="en-US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 </a:t>
                </a: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128bits</a:t>
                </a:r>
                <a:r>
                  <a:rPr kumimoji="0" lang="ko-KR" altLang="en-US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 </a:t>
                </a: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key</a:t>
                </a:r>
                <a:br>
                  <a:rPr lang="en-US" altLang="ko-KR" sz="2400" b="1" dirty="0">
                    <a:solidFill>
                      <a:srgbClr val="000000"/>
                    </a:solidFill>
                    <a:ea typeface="Arial"/>
                    <a:cs typeface="Arial"/>
                  </a:rPr>
                </a:br>
                <a:r>
                  <a:rPr kumimoji="0" lang="en-US" altLang="ko-KR" sz="2400" b="1" i="0" u="none" strike="noStrike" kern="1200" cap="none" spc="0" normalizeH="0" baseline="0" dirty="0">
                    <a:solidFill>
                      <a:srgbClr val="000000"/>
                    </a:solidFill>
                    <a:ea typeface="Arial"/>
                    <a:cs typeface="Arial"/>
                  </a:rPr>
                  <a:t>⇒</a:t>
                </a:r>
                <a:r>
                  <a:rPr lang="ko-KR" altLang="en-US" sz="2400" b="1" dirty="0">
                    <a:solidFill>
                      <a:srgbClr val="000000"/>
                    </a:solidFill>
                    <a:ea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𝑶</m:t>
                    </m:r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rial"/>
                        <a:cs typeface="Arial"/>
                      </a:rPr>
                      <m:t>(</m:t>
                    </m:r>
                    <m:sSup>
                      <m:sSupPr>
                        <m:ctrlP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𝟏𝟐</m:t>
                        </m:r>
                        <m:r>
                          <a:rPr lang="en-US" altLang="ko-KR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𝟖</m:t>
                        </m:r>
                      </m:sup>
                    </m:sSup>
                    <m:r>
                      <a:rPr lang="en-US" altLang="ko-KR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/>
                      </a:rPr>
                      <m:t>)</m:t>
                    </m:r>
                  </m:oMath>
                </a14:m>
                <a:endParaRPr kumimoji="0" lang="en-US" altLang="ko-KR" sz="2400" b="1" i="0" u="none" strike="noStrike" kern="1200" cap="none" spc="0" normalizeH="0" baseline="0" dirty="0">
                  <a:solidFill>
                    <a:srgbClr val="000000"/>
                  </a:solidFill>
                  <a:ea typeface="Arial"/>
                  <a:cs typeface="Arial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91C59-913E-CC01-43D0-DADF23016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97" y="1277223"/>
                <a:ext cx="11509805" cy="2332754"/>
              </a:xfrm>
              <a:prstGeom prst="rect">
                <a:avLst/>
              </a:prstGeom>
              <a:blipFill>
                <a:blip r:embed="rId2"/>
                <a:stretch>
                  <a:fillRect l="-742" b="-5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96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F74582EB-91B2-2872-2F30-5F6C53BE9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0" y="1363872"/>
            <a:ext cx="11564260" cy="51750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405EA3-6655-CE06-178E-86A5EEF8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EDE8C9-8D6F-59D0-C82D-1F2C33F12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4F60B-AA40-07CB-EA78-C334470BA42E}"/>
              </a:ext>
            </a:extLst>
          </p:cNvPr>
          <p:cNvSpPr txBox="1"/>
          <p:nvPr/>
        </p:nvSpPr>
        <p:spPr>
          <a:xfrm>
            <a:off x="170552" y="647522"/>
            <a:ext cx="6348213" cy="716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Base input : 010101…01 (1,000,000 bits)</a:t>
            </a:r>
          </a:p>
        </p:txBody>
      </p:sp>
    </p:spTree>
    <p:extLst>
      <p:ext uri="{BB962C8B-B14F-4D97-AF65-F5344CB8AC3E}">
        <p14:creationId xmlns:p14="http://schemas.microsoft.com/office/powerpoint/2010/main" val="20801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1836B-8C0A-CCF0-28D3-4D1927B6A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AB763-B32C-6105-2D54-2C4B8055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spcAft>
                <a:spcPts val="900"/>
              </a:spcAft>
            </a:pPr>
            <a:r>
              <a:rPr lang="en-US" altLang="ko-KR" dirty="0">
                <a:solidFill>
                  <a:srgbClr val="002060"/>
                </a:solidFill>
              </a:rPr>
              <a:t>NIST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SP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800-22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test</a:t>
            </a:r>
            <a:r>
              <a:rPr lang="ko-KR" altLang="en-US" dirty="0">
                <a:solidFill>
                  <a:srgbClr val="002060"/>
                </a:solidFill>
              </a:rPr>
              <a:t> </a:t>
            </a:r>
            <a:r>
              <a:rPr lang="en-US" altLang="ko-KR" dirty="0">
                <a:solidFill>
                  <a:srgbClr val="002060"/>
                </a:solidFill>
              </a:rPr>
              <a:t>suit</a:t>
            </a:r>
            <a:endParaRPr lang="en-US" altLang="ko-KR" b="1" i="0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1CEEA-B2B6-0B6A-AC47-1A3961C7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 descr="텍스트, 스크린샷, 번호, 라인이(가) 표시된 사진&#10;&#10;자동 생성된 설명">
            <a:extLst>
              <a:ext uri="{FF2B5EF4-FFF2-40B4-BE49-F238E27FC236}">
                <a16:creationId xmlns:a16="http://schemas.microsoft.com/office/drawing/2014/main" id="{2FB17115-A58D-9C9D-5B23-965EABC5F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00" y="1005305"/>
            <a:ext cx="11563200" cy="52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9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32333</TotalTime>
  <Words>357</Words>
  <Application>Microsoft Office PowerPoint</Application>
  <PresentationFormat>와이드스크린</PresentationFormat>
  <Paragraphs>80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Linear Cryptanalysis &amp; NIST test result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NIST SP 800-22 test suit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1260</cp:revision>
  <dcterms:created xsi:type="dcterms:W3CDTF">2023-03-06T16:32:37Z</dcterms:created>
  <dcterms:modified xsi:type="dcterms:W3CDTF">2025-01-06T01:22:11Z</dcterms:modified>
</cp:coreProperties>
</file>