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ink/ink6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7.xml" ContentType="application/inkml+xml"/>
  <Override PartName="/ppt/notesSlides/notesSlide11.xml" ContentType="application/vnd.openxmlformats-officedocument.presentationml.notesSlide+xml"/>
  <Override PartName="/ppt/ink/ink8.xml" ContentType="application/inkml+xml"/>
  <Override PartName="/ppt/notesSlides/notesSlide12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5"/>
  </p:notesMasterIdLst>
  <p:sldIdLst>
    <p:sldId id="256" r:id="rId2"/>
    <p:sldId id="690" r:id="rId3"/>
    <p:sldId id="704" r:id="rId4"/>
    <p:sldId id="707" r:id="rId5"/>
    <p:sldId id="708" r:id="rId6"/>
    <p:sldId id="710" r:id="rId7"/>
    <p:sldId id="705" r:id="rId8"/>
    <p:sldId id="709" r:id="rId9"/>
    <p:sldId id="706" r:id="rId10"/>
    <p:sldId id="712" r:id="rId11"/>
    <p:sldId id="713" r:id="rId12"/>
    <p:sldId id="715" r:id="rId13"/>
    <p:sldId id="71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5A11"/>
    <a:srgbClr val="833C0B"/>
    <a:srgbClr val="DC6312"/>
    <a:srgbClr val="F2F7FC"/>
    <a:srgbClr val="0066CC"/>
    <a:srgbClr val="002C62"/>
    <a:srgbClr val="CC99FF"/>
    <a:srgbClr val="2156A4"/>
    <a:srgbClr val="336699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999" autoAdjust="0"/>
  </p:normalViewPr>
  <p:slideViewPr>
    <p:cSldViewPr snapToGrid="0">
      <p:cViewPr>
        <p:scale>
          <a:sx n="77" d="100"/>
          <a:sy n="77" d="100"/>
        </p:scale>
        <p:origin x="91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07:54:15.4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269 1 8 0 0,'-27'87'96'0'0,"3"-7"1776"0"0,-6 12 2961 0 0,-10-35-1656 0 0,-2-15-3441 0 0,6-7 1192 0 0,4-8-1120 0 0,10-6-272 0 0,10-1-576 0 0,9-2-440 0 0,7-2-113 0 0,10-2-1295 0 0,5-6 471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23T07:40:50.3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269 1 8 0 0,'-27'87'96'0'0,"3"-7"1776"0"0,-6 12 2961 0 0,-10-35-1656 0 0,-2-15-3441 0 0,6-7 1192 0 0,4-8-1120 0 0,10-6-272 0 0,10-1-576 0 0,9-2-440 0 0,7-2-113 0 0,10-2-1295 0 0,5-6 471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07:54:15.4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269 1 8 0 0,'-27'87'96'0'0,"3"-7"1776"0"0,-6 12 2961 0 0,-10-35-1656 0 0,-2-15-3441 0 0,6-7 1192 0 0,4-8-1120 0 0,10-6-272 0 0,10-1-576 0 0,9-2-440 0 0,7-2-113 0 0,10-2-1295 0 0,5-6 471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07:54:15.4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269 1 8 0 0,'-27'87'96'0'0,"3"-7"1776"0"0,-6 12 2961 0 0,-10-35-1656 0 0,-2-15-3441 0 0,6-7 1192 0 0,4-8-1120 0 0,10-6-272 0 0,10-1-576 0 0,9-2-440 0 0,7-2-113 0 0,10-2-1295 0 0,5-6 471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07:54:15.4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269 1 8 0 0,'-27'87'96'0'0,"3"-7"1776"0"0,-6 12 2961 0 0,-10-35-1656 0 0,-2-15-3441 0 0,6-7 1192 0 0,4-8-1120 0 0,10-6-272 0 0,10-1-576 0 0,9-2-440 0 0,7-2-113 0 0,10-2-1295 0 0,5-6 471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07:54:15.4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269 1 8 0 0,'-27'87'96'0'0,"3"-7"1776"0"0,-6 12 2961 0 0,-10-35-1656 0 0,-2-15-3441 0 0,6-7 1192 0 0,4-8-1120 0 0,10-6-272 0 0,10-1-576 0 0,9-2-440 0 0,7-2-113 0 0,10-2-1295 0 0,5-6 471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07:54:15.4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269 1 8 0 0,'-27'87'96'0'0,"3"-7"1776"0"0,-6 12 2961 0 0,-10-35-1656 0 0,-2-15-3441 0 0,6-7 1192 0 0,4-8-1120 0 0,10-6-272 0 0,10-1-576 0 0,9-2-440 0 0,7-2-113 0 0,10-2-1295 0 0,5-6 471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07:54:15.4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269 1 8 0 0,'-27'87'96'0'0,"3"-7"1776"0"0,-6 12 2961 0 0,-10-35-1656 0 0,-2-15-3441 0 0,6-7 1192 0 0,4-8-1120 0 0,10-6-272 0 0,10-1-576 0 0,9-2-440 0 0,7-2-113 0 0,10-2-1295 0 0,5-6 471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07:54:15.4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269 1 8 0 0,'-27'87'96'0'0,"3"-7"1776"0"0,-6 12 2961 0 0,-10-35-1656 0 0,-2-15-3441 0 0,6-7 1192 0 0,4-8-1120 0 0,10-6-272 0 0,10-1-576 0 0,9-2-440 0 0,7-2-113 0 0,10-2-1295 0 0,5-6 471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28T07:54:15.4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269 1 8 0 0,'-27'87'96'0'0,"3"-7"1776"0"0,-6 12 2961 0 0,-10-35-1656 0 0,-2-15-3441 0 0,6-7 1192 0 0,4-8-1120 0 0,10-6-272 0 0,10-1-576 0 0,9-2-440 0 0,7-2-113 0 0,10-2-1295 0 0,5-6 471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066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B83CE-FD9E-B62C-3CB8-85336C7A4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C54F171-C371-B1B9-9C3C-AF33E10703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CA482AF-0F57-80A2-E048-1862F5009B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E3F312-C005-E242-B9D5-0460DE096C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109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D9196-CF49-6C8C-2B56-FAD67DB3F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9A892B6-06D8-3B63-C49F-14EE405C92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ABB00D3-A099-BCC0-23EA-9558DF4A37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9AE2E6-C2F0-3494-B867-79F2E74A5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501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B9EAD-806F-A98F-77F6-A3B87C622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0A5FFBD-0397-BC61-D748-C3D58635F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3D70058-533A-A6D2-14EE-B961D99498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5DC4A8-DD9C-C1CE-0B98-8D80E95EAD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291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2DE7F-89F5-3FFA-4839-5F562B506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723C467-046D-6D27-5FDA-30479A0040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9340862-B2F4-4FC7-EEAC-1229660C6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E57504-1917-5E24-DD0F-FB765C9A2A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787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29B6A-B255-55B0-1E84-2206DAF0E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5397123-654F-8710-6B92-841E67F243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373A7D1-27E8-6ED5-4875-1136BBA57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D357E8-633E-1C23-12AF-61399EBD8B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46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9606B-0768-B8D2-879E-8A440877E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4075DA1-96F2-9CEF-D63C-BDA6AE3A72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4D51A2E-2738-40E4-AF1C-6C4A93D1C8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4BE576-87D8-A63C-FE3B-F22E2CDBEC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55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EC8FD-C31D-7F4E-2CC0-764B61CF1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B3AA458-D310-92E3-A62D-6E8584A23D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C73C09C-3609-915D-4AEA-6BFB9E775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3F44E9-B17F-881E-E34A-9F7ED5D8D2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08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1F8AD-934A-78D3-5626-CF4E9A520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57C887F-45AB-9AFC-D1AE-0F90C9302F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6F762E5-B971-8F22-C945-02F9373FC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8175B3-BB9B-DCF5-65D2-758C3C20E6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494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0DD20-D509-88FC-CD2A-957BFCCC8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E78D68-1B71-786D-68D6-1127E63D8B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A4DDD62-D880-D733-1145-9106F6C961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E34215-EAE0-B0CD-0A8C-75E0571FE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02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75DF5-D758-3FFB-6FB0-A41EA984E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7F8EDE7-DAE8-E9B9-A9F6-C4ED1B14B4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2542398-BABA-3518-6CAF-35235BC0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dirty="0"/>
              <a:t>Measure</a:t>
            </a:r>
            <a:r>
              <a:rPr lang="ko-KR" altLang="en-US" sz="1100" dirty="0"/>
              <a:t> </a:t>
            </a:r>
            <a:r>
              <a:rPr lang="en-US" altLang="ko-KR" sz="1100" dirty="0"/>
              <a:t>overall</a:t>
            </a:r>
            <a:r>
              <a:rPr lang="ko-KR" altLang="en-US" sz="1100" dirty="0"/>
              <a:t> </a:t>
            </a:r>
            <a:r>
              <a:rPr lang="en-US" altLang="ko-KR" sz="1100" dirty="0"/>
              <a:t>sensitivity of the model for each bit precision</a:t>
            </a:r>
          </a:p>
          <a:p>
            <a:r>
              <a:rPr lang="ko-KR" altLang="en-US" sz="1100" dirty="0"/>
              <a:t>가장 작은 </a:t>
            </a:r>
            <a:r>
              <a:rPr lang="en-US" altLang="ko-KR" sz="1100" dirty="0"/>
              <a:t>sensitivity </a:t>
            </a:r>
            <a:r>
              <a:rPr lang="ko-KR" altLang="en-US" sz="1100" dirty="0"/>
              <a:t>총합을 가지는 </a:t>
            </a:r>
            <a:r>
              <a:rPr lang="en-US" altLang="ko-KR" sz="1100" dirty="0"/>
              <a:t>precision </a:t>
            </a:r>
            <a:r>
              <a:rPr lang="ko-KR" altLang="en-US" sz="1100" dirty="0"/>
              <a:t>조합을 선택</a:t>
            </a:r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C56281-0FC9-AD4C-26E8-B730B1FAD5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976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08C47-71FF-8D36-DBF4-30157447D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E6B347C-3590-957D-9209-79684C91F9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C792530-D537-9C85-07D1-E88003A4F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100" dirty="0"/>
              <a:t>Measure</a:t>
            </a:r>
            <a:r>
              <a:rPr lang="ko-KR" altLang="en-US" sz="1100" dirty="0"/>
              <a:t> </a:t>
            </a:r>
            <a:r>
              <a:rPr lang="en-US" altLang="ko-KR" sz="1100" dirty="0"/>
              <a:t>overall</a:t>
            </a:r>
            <a:r>
              <a:rPr lang="ko-KR" altLang="en-US" sz="1100" dirty="0"/>
              <a:t> </a:t>
            </a:r>
            <a:r>
              <a:rPr lang="en-US" altLang="ko-KR" sz="1100" dirty="0"/>
              <a:t>sensitivity of the model for each bit precision</a:t>
            </a:r>
          </a:p>
          <a:p>
            <a:r>
              <a:rPr lang="ko-KR" altLang="en-US" sz="1100" dirty="0"/>
              <a:t>가장 작은 </a:t>
            </a:r>
            <a:r>
              <a:rPr lang="en-US" altLang="ko-KR" sz="1100" dirty="0"/>
              <a:t>sensitivity </a:t>
            </a:r>
            <a:r>
              <a:rPr lang="ko-KR" altLang="en-US" sz="1100" dirty="0"/>
              <a:t>총합을 가지는 </a:t>
            </a:r>
            <a:r>
              <a:rPr lang="en-US" altLang="ko-KR" sz="1100" dirty="0"/>
              <a:t>precision </a:t>
            </a:r>
            <a:r>
              <a:rPr lang="ko-KR" altLang="en-US" sz="1100" dirty="0"/>
              <a:t>조합을 선택</a:t>
            </a:r>
            <a:endParaRPr lang="en-US" altLang="ko-KR" sz="1100" dirty="0"/>
          </a:p>
          <a:p>
            <a:endParaRPr lang="ko-KR" altLang="en-US" sz="11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90B854-F876-04F5-657F-E12F934133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42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88C1F-FE6B-45EF-B585-0902C26D0E5F}" type="datetime1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CE66A-22D1-4F83-A2AF-361982848D54}" type="datetime1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1CA1A-AACA-43F6-BCEC-C59361F3BE83}" type="datetime1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8CA34-B47D-40C4-ABC0-18B01092FAB2}" type="datetime1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CDC28-4E5F-4ECA-AD29-A1248C380973}" type="datetime1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883B-4E84-433D-9BAE-CE107EBE2E62}" type="datetime1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437A-B147-4471-8E40-6B432589D3C0}" type="datetime1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D5CCC-71C9-4199-82A3-82DA01683BDB}" type="datetime1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87B19-E858-4833-BEC6-714582D0D01D}" type="datetime1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035F6-D677-44B8-916C-EEFFAA9B06DB}" type="datetime1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95196-8C0C-4F72-B77F-1A66668E90D3}" type="datetime1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F671E-E26C-4B33-9818-BCF7D78D5D13}" type="datetime1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0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4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8270" y="5004758"/>
            <a:ext cx="4966391" cy="959759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B815133 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이성현</a:t>
            </a:r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전자전기공학부</a:t>
            </a:r>
            <a:endParaRPr lang="en-US" altLang="ko-KR" b="1" dirty="0">
              <a:solidFill>
                <a:srgbClr val="002C6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C135283 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이수현 컴퓨터공학과</a:t>
            </a:r>
            <a:endParaRPr lang="en-US" altLang="ko-KR" b="1" dirty="0">
              <a:solidFill>
                <a:srgbClr val="002C6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20752"/>
            <a:ext cx="1189445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ZeroQ</a:t>
            </a:r>
            <a:b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A Novel Zero Shot Quantization Framework, </a:t>
            </a:r>
            <a:r>
              <a:rPr lang="en-US" altLang="ko-KR" sz="2800" b="1" dirty="0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Yaohui</a:t>
            </a:r>
            <a:r>
              <a:rPr lang="en-US" altLang="ko-KR" sz="28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Cai 2020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2096536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23</a:t>
            </a:r>
            <a:r>
              <a:rPr lang="ko-KR" altLang="en-US" b="1" dirty="0">
                <a:solidFill>
                  <a:srgbClr val="002C6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endParaRPr lang="en-US" altLang="ko-KR" b="1" dirty="0">
              <a:solidFill>
                <a:srgbClr val="002C6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B2AAF-4177-67AB-0085-A2A70014D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0F72D-CD59-22EA-2117-14C03273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2) Mixed Precision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2FE07D52-40B5-6FDD-451A-B418470F34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48231"/>
                <a:ext cx="10515600" cy="4923348"/>
              </a:xfrm>
            </p:spPr>
            <p:txBody>
              <a:bodyPr/>
              <a:lstStyle/>
              <a:p>
                <a:pPr marL="457200" lvl="1" indent="0">
                  <a:buNone/>
                </a:pPr>
                <a:r>
                  <a:rPr lang="en-US" altLang="ko-KR" sz="2000" dirty="0"/>
                  <a:t>Computational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overhead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of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𝑚𝐿</m:t>
                        </m:r>
                      </m:e>
                    </m:d>
                  </m:oMath>
                </a14:m>
                <a:endParaRPr lang="en-US" altLang="ko-KR" sz="2000" b="0" dirty="0"/>
              </a:p>
              <a:p>
                <a:pPr marL="457200" lvl="1" indent="0">
                  <a:buNone/>
                </a:pPr>
                <a:r>
                  <a:rPr lang="ko-KR" altLang="en-US" sz="2000" dirty="0"/>
                  <a:t>각 </a:t>
                </a:r>
                <a:r>
                  <a:rPr lang="en-US" altLang="ko-KR" sz="2000" dirty="0"/>
                  <a:t>layer</a:t>
                </a:r>
                <a:r>
                  <a:rPr lang="ko-KR" altLang="en-US" sz="2000" dirty="0"/>
                  <a:t>에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대해 독립적으로 </a:t>
                </a:r>
                <a:r>
                  <a:rPr lang="en-US" altLang="ko-KR" sz="2000" dirty="0"/>
                  <a:t>precision </a:t>
                </a:r>
                <a:r>
                  <a:rPr lang="ko-KR" altLang="en-US" sz="2000" dirty="0"/>
                  <a:t>계산</a:t>
                </a:r>
                <a:endParaRPr lang="en-US" altLang="ko-KR" sz="2000" dirty="0"/>
              </a:p>
              <a:p>
                <a:pPr marL="457200" lvl="1" indent="0">
                  <a:buNone/>
                </a:pPr>
                <a:endParaRPr lang="en-US" altLang="ko-KR" sz="2000" dirty="0"/>
              </a:p>
              <a:p>
                <a:pPr marL="457200" lvl="1" indent="0">
                  <a:buNone/>
                </a:pPr>
                <a:endParaRPr lang="en-US" altLang="ko-KR" sz="2000" dirty="0"/>
              </a:p>
              <a:p>
                <a:pPr marL="457200" lvl="1" indent="0">
                  <a:buNone/>
                </a:pPr>
                <a:r>
                  <a:rPr lang="ko-KR" altLang="en-US" sz="2000" dirty="0"/>
                  <a:t>이론적으로 </a:t>
                </a:r>
                <a:r>
                  <a:rPr lang="en-US" altLang="ko-KR" sz="2000" dirty="0"/>
                  <a:t>Pareto frontier </a:t>
                </a:r>
                <a:r>
                  <a:rPr lang="ko-KR" altLang="en-US" sz="2000" dirty="0"/>
                  <a:t>접근은 </a:t>
                </a:r>
                <a:endParaRPr lang="en-US" altLang="ko-KR" sz="2000" dirty="0"/>
              </a:p>
              <a:p>
                <a:pPr marL="457200" lvl="1" indent="0">
                  <a:buNone/>
                </a:pPr>
                <a:r>
                  <a:rPr lang="ko-KR" altLang="en-US" sz="2000" dirty="0"/>
                  <a:t>최적해를 보장하지는 않지만</a:t>
                </a:r>
                <a:endParaRPr lang="en-US" altLang="ko-KR" sz="2000" dirty="0"/>
              </a:p>
              <a:p>
                <a:pPr marL="457200" lvl="1" indent="0">
                  <a:buNone/>
                </a:pPr>
                <a:r>
                  <a:rPr lang="ko-KR" altLang="en-US" sz="2000" dirty="0"/>
                  <a:t>실험 결과 </a:t>
                </a:r>
                <a:r>
                  <a:rPr lang="en-US" altLang="ko-KR" sz="2000" dirty="0" err="1"/>
                  <a:t>sota</a:t>
                </a:r>
                <a:r>
                  <a:rPr lang="en-US" altLang="ko-KR" sz="2000" dirty="0"/>
                  <a:t> accuracy</a:t>
                </a:r>
                <a:r>
                  <a:rPr lang="ko-KR" altLang="en-US" sz="2000" dirty="0"/>
                  <a:t> 도출</a:t>
                </a:r>
                <a:r>
                  <a:rPr lang="en-US" altLang="ko-KR" sz="1600" b="0" i="1" dirty="0">
                    <a:latin typeface="Cambria Math" panose="02040503050406030204" pitchFamily="18" charset="0"/>
                  </a:rPr>
                  <a:t>	</a:t>
                </a:r>
              </a:p>
              <a:p>
                <a:pPr marL="457200" lvl="1" indent="0">
                  <a:buNone/>
                </a:pPr>
                <a:r>
                  <a:rPr lang="en-US" altLang="ko-KR" sz="1600" b="0" i="1" dirty="0">
                    <a:latin typeface="Cambria Math" panose="02040503050406030204" pitchFamily="18" charset="0"/>
                  </a:rPr>
                  <a:t>			</a:t>
                </a:r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2FE07D52-40B5-6FDD-451A-B418470F34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48231"/>
                <a:ext cx="10515600" cy="4923348"/>
              </a:xfrm>
              <a:blipFill>
                <a:blip r:embed="rId3"/>
                <a:stretch>
                  <a:fillRect t="-11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979D4C-1909-D861-6166-528E5DB02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9A0972-AEB9-A871-EFD1-FF84150A9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601" y="1692014"/>
            <a:ext cx="4166601" cy="347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24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AC53B-7512-CFEA-3B0A-F0470DB92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2F8AB-A4A4-7801-4453-2C4F315D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6003E266-F4D0-EB6D-C5B8-B591634B7ACB}"/>
                  </a:ext>
                </a:extLst>
              </p14:cNvPr>
              <p14:cNvContentPartPr/>
              <p14:nvPr/>
            </p14:nvContentPartPr>
            <p14:xfrm>
              <a:off x="13006164" y="658976"/>
              <a:ext cx="96840" cy="1864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6003E266-F4D0-EB6D-C5B8-B591634B7A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97164" y="649976"/>
                <a:ext cx="114480" cy="2041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777F78-FC92-3297-666B-9CA7AD04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37A3524-9787-BB89-7B5A-84CFE6B68635}"/>
              </a:ext>
            </a:extLst>
          </p:cNvPr>
          <p:cNvSpPr txBox="1">
            <a:spLocks/>
          </p:cNvSpPr>
          <p:nvPr/>
        </p:nvSpPr>
        <p:spPr>
          <a:xfrm>
            <a:off x="361949" y="863604"/>
            <a:ext cx="12021437" cy="687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Accuracy and model size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EBCA6B-74AE-F18B-0938-3C2AF5F422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811" y="1981845"/>
            <a:ext cx="5694006" cy="32775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9DECF9-178E-769D-AA13-347D3D4A72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6717" y="1940072"/>
            <a:ext cx="6096528" cy="3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27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8367A-8248-A5A5-FC61-6FB47C030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78E20-EE42-8CF1-9D37-A2837D15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DB71C1D-AE14-8D96-DD48-4A4E76A5E0A2}"/>
                  </a:ext>
                </a:extLst>
              </p14:cNvPr>
              <p14:cNvContentPartPr/>
              <p14:nvPr/>
            </p14:nvContentPartPr>
            <p14:xfrm>
              <a:off x="13006164" y="658976"/>
              <a:ext cx="96840" cy="1864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DB71C1D-AE14-8D96-DD48-4A4E76A5E0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97164" y="649976"/>
                <a:ext cx="114480" cy="2041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C3993-AEF9-4F6E-A637-AF0214502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CFB5E9E-1CA0-8109-E023-52B997346647}"/>
              </a:ext>
            </a:extLst>
          </p:cNvPr>
          <p:cNvSpPr txBox="1">
            <a:spLocks/>
          </p:cNvSpPr>
          <p:nvPr/>
        </p:nvSpPr>
        <p:spPr>
          <a:xfrm>
            <a:off x="361949" y="863604"/>
            <a:ext cx="12021437" cy="687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Accuracy and model size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B3599B-878B-6AE8-702A-A549EF94F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712" y="1831203"/>
            <a:ext cx="5425910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05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83024-6E03-B972-CF57-668881FA8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B1328-C962-5C7F-E539-6EF95B65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8943C2E5-E03D-5FD8-4026-57F6A5003931}"/>
                  </a:ext>
                </a:extLst>
              </p14:cNvPr>
              <p14:cNvContentPartPr/>
              <p14:nvPr/>
            </p14:nvContentPartPr>
            <p14:xfrm>
              <a:off x="13006164" y="658976"/>
              <a:ext cx="96840" cy="1864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8943C2E5-E03D-5FD8-4026-57F6A50039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97164" y="649976"/>
                <a:ext cx="114480" cy="20412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DA845-4935-1048-953F-80747EE2C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ADE2C41-06B4-8380-53DD-97C8A9A5051A}"/>
              </a:ext>
            </a:extLst>
          </p:cNvPr>
          <p:cNvSpPr txBox="1">
            <a:spLocks/>
          </p:cNvSpPr>
          <p:nvPr/>
        </p:nvSpPr>
        <p:spPr>
          <a:xfrm>
            <a:off x="361949" y="863604"/>
            <a:ext cx="12021437" cy="687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Computational Overhead</a:t>
            </a:r>
            <a:endParaRPr lang="ko-KR" alt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908AF-8774-57DB-53B5-DC6EAA69D0DC}"/>
              </a:ext>
            </a:extLst>
          </p:cNvPr>
          <p:cNvSpPr txBox="1"/>
          <p:nvPr/>
        </p:nvSpPr>
        <p:spPr>
          <a:xfrm>
            <a:off x="1768549" y="1550765"/>
            <a:ext cx="86549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Model ResNet50</a:t>
            </a:r>
          </a:p>
          <a:p>
            <a:r>
              <a:rPr lang="en-US" altLang="ko-KR" dirty="0"/>
              <a:t>8 Tesla V100 GPUS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Takes 100 min for training one 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Quantization takes less than 30 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 sec to generate Distilled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12 sec to compute sensitivity for all layers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14 sec to perform Pareto Frontier Optimization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860EE6F5-1FCB-2973-4273-2DC6085ABE7F}"/>
                  </a:ext>
                </a:extLst>
              </p14:cNvPr>
              <p14:cNvContentPartPr/>
              <p14:nvPr/>
            </p14:nvContentPartPr>
            <p14:xfrm>
              <a:off x="13006164" y="3842081"/>
              <a:ext cx="96840" cy="1864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860EE6F5-1FCB-2973-4273-2DC6085ABE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97164" y="3833081"/>
                <a:ext cx="114480" cy="2041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제목 1">
            <a:extLst>
              <a:ext uri="{FF2B5EF4-FFF2-40B4-BE49-F238E27FC236}">
                <a16:creationId xmlns:a16="http://schemas.microsoft.com/office/drawing/2014/main" id="{88E94EDA-CB10-DF5B-CF3B-E2EFA8DDEAB5}"/>
              </a:ext>
            </a:extLst>
          </p:cNvPr>
          <p:cNvSpPr txBox="1">
            <a:spLocks/>
          </p:cNvSpPr>
          <p:nvPr/>
        </p:nvSpPr>
        <p:spPr>
          <a:xfrm>
            <a:off x="361949" y="4046709"/>
            <a:ext cx="12021437" cy="687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Suitable for other tasks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70CEC-BCAB-93B7-6879-686237F54F4F}"/>
              </a:ext>
            </a:extLst>
          </p:cNvPr>
          <p:cNvSpPr txBox="1"/>
          <p:nvPr/>
        </p:nvSpPr>
        <p:spPr>
          <a:xfrm>
            <a:off x="1768549" y="4733870"/>
            <a:ext cx="8654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기존 기법들과 달리 </a:t>
            </a:r>
            <a:r>
              <a:rPr lang="en-US" altLang="ko-KR" sz="1600" dirty="0"/>
              <a:t>label</a:t>
            </a:r>
            <a:r>
              <a:rPr lang="ko-KR" altLang="en-US" sz="1600" dirty="0"/>
              <a:t>에 기반한 </a:t>
            </a:r>
            <a:r>
              <a:rPr lang="en-US" altLang="ko-KR" sz="1600" dirty="0"/>
              <a:t>data </a:t>
            </a:r>
            <a:r>
              <a:rPr lang="ko-KR" altLang="en-US" sz="1600" dirty="0"/>
              <a:t>생성이 아니다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Object</a:t>
            </a:r>
            <a:r>
              <a:rPr lang="ko-KR" altLang="en-US" sz="1600" dirty="0"/>
              <a:t> </a:t>
            </a:r>
            <a:r>
              <a:rPr lang="en-US" altLang="ko-KR" sz="1600" dirty="0"/>
              <a:t>detection</a:t>
            </a:r>
            <a:r>
              <a:rPr lang="ko-KR" altLang="en-US" sz="1600" dirty="0"/>
              <a:t> 및 </a:t>
            </a:r>
            <a:r>
              <a:rPr lang="en-US" altLang="ko-KR" sz="1600" dirty="0"/>
              <a:t>image segmentation </a:t>
            </a:r>
            <a:r>
              <a:rPr lang="ko-KR" altLang="en-US" sz="1600" dirty="0"/>
              <a:t>수행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02303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26783-5E8C-73BD-2A43-BCF43AF9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Long Term Goal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568A8B-8079-BBC4-BD02-9606CCF1F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78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1) DNN Quantization </a:t>
            </a:r>
            <a:r>
              <a:rPr lang="ko-KR" altLang="en-US" sz="2400" dirty="0"/>
              <a:t>양자화 </a:t>
            </a:r>
            <a:endParaRPr lang="en-US" altLang="ko-KR" sz="2400" dirty="0"/>
          </a:p>
          <a:p>
            <a:pPr lvl="1"/>
            <a:r>
              <a:rPr lang="en-US" altLang="ko-KR" sz="2000" dirty="0"/>
              <a:t>Binarized Neural Network (BNN)</a:t>
            </a:r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2)</a:t>
            </a:r>
            <a:r>
              <a:rPr lang="ko-KR" altLang="en-US" sz="2400" dirty="0"/>
              <a:t> </a:t>
            </a:r>
            <a:r>
              <a:rPr lang="en-US" altLang="ko-KR" sz="2400" dirty="0"/>
              <a:t>NPU </a:t>
            </a:r>
            <a:r>
              <a:rPr lang="ko-KR" altLang="en-US" sz="2400" dirty="0"/>
              <a:t>이해 및 시뮬레이터 활용</a:t>
            </a:r>
            <a:endParaRPr lang="en-US" altLang="ko-KR" sz="2400" dirty="0"/>
          </a:p>
          <a:p>
            <a:pPr lvl="1"/>
            <a:r>
              <a:rPr lang="en-US" altLang="ko-KR" sz="2000" dirty="0" err="1"/>
              <a:t>NeuroSim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Goal – </a:t>
            </a:r>
            <a:r>
              <a:rPr lang="en-US" altLang="ko-KR" dirty="0" err="1"/>
              <a:t>NeuroSim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양자화된 네트워크를 </a:t>
            </a:r>
            <a:r>
              <a:rPr lang="en-US" altLang="ko-KR" dirty="0"/>
              <a:t>train </a:t>
            </a:r>
            <a:r>
              <a:rPr lang="ko-KR" altLang="en-US" dirty="0"/>
              <a:t>및 </a:t>
            </a:r>
            <a:r>
              <a:rPr lang="en-US" altLang="ko-KR" dirty="0"/>
              <a:t>inference</a:t>
            </a: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914BD2-7796-45E8-B6D0-B73284AE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68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52536-92CD-9D59-4A74-858F595D2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5E133-7593-D699-A942-E38FB97BC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Zero Shot Quantization</a:t>
            </a:r>
            <a:br>
              <a:rPr lang="en-US" altLang="ko-KR" dirty="0"/>
            </a:br>
            <a:r>
              <a:rPr lang="en-US" altLang="ko-KR" sz="2200" dirty="0"/>
              <a:t>aka data free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B5765C4-5647-468D-4FE1-5ACCA59802A0}"/>
                  </a:ext>
                </a:extLst>
              </p14:cNvPr>
              <p14:cNvContentPartPr/>
              <p14:nvPr/>
            </p14:nvContentPartPr>
            <p14:xfrm>
              <a:off x="13006164" y="658976"/>
              <a:ext cx="96840" cy="1864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418C81B-D133-A497-8EFC-1DB38EC8F6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97524" y="650336"/>
                <a:ext cx="114480" cy="2041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1EE8235-9E42-5094-7FC6-D2AB35D41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20" y="1701050"/>
            <a:ext cx="6743686" cy="464192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ko-KR" sz="1800" b="1" dirty="0"/>
              <a:t>	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Background</a:t>
            </a:r>
          </a:p>
          <a:p>
            <a:pPr marL="457200" lvl="1" indent="0">
              <a:buNone/>
            </a:pPr>
            <a:r>
              <a:rPr lang="en-US" altLang="ko-KR" sz="2000" dirty="0"/>
              <a:t>	Quantization-aware Training (QAT):</a:t>
            </a:r>
          </a:p>
          <a:p>
            <a:pPr marL="457200" lvl="1" indent="0">
              <a:buNone/>
            </a:pPr>
            <a:r>
              <a:rPr lang="en-US" altLang="ko-KR" sz="2000" dirty="0"/>
              <a:t>	r</a:t>
            </a:r>
            <a:r>
              <a:rPr lang="en-US" altLang="ko-KR" sz="2000" u="sng" dirty="0"/>
              <a:t>etrains</a:t>
            </a:r>
            <a:r>
              <a:rPr lang="en-US" altLang="ko-KR" sz="2000" dirty="0"/>
              <a:t> the model with </a:t>
            </a:r>
            <a:r>
              <a:rPr lang="en-US" altLang="ko-KR" sz="2000" u="sng" dirty="0"/>
              <a:t>full dataset</a:t>
            </a:r>
            <a:r>
              <a:rPr lang="en-US" altLang="ko-KR" sz="2000" dirty="0"/>
              <a:t> to fine-tune</a:t>
            </a:r>
          </a:p>
          <a:p>
            <a:pPr marL="457200" lvl="1" indent="0">
              <a:buNone/>
            </a:pPr>
            <a:r>
              <a:rPr lang="en-US" altLang="ko-KR" sz="2000" dirty="0"/>
              <a:t>	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	Limits</a:t>
            </a:r>
          </a:p>
          <a:p>
            <a:pPr marL="457200" lvl="1" indent="0">
              <a:buNone/>
            </a:pPr>
            <a:r>
              <a:rPr lang="en-US" altLang="ko-KR" sz="2000" dirty="0"/>
              <a:t>	1) </a:t>
            </a:r>
            <a:r>
              <a:rPr lang="ko-KR" altLang="en-US" sz="2000" dirty="0"/>
              <a:t>연산 비용과 시간이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costly</a:t>
            </a:r>
            <a:r>
              <a:rPr lang="en-US" altLang="ko-KR" sz="2000" dirty="0"/>
              <a:t>.</a:t>
            </a:r>
          </a:p>
          <a:p>
            <a:pPr marL="457200" lvl="1" indent="0">
              <a:buNone/>
            </a:pPr>
            <a:r>
              <a:rPr lang="en-US" altLang="ko-KR" sz="2000" dirty="0"/>
              <a:t>	2) In real-</a:t>
            </a:r>
            <a:r>
              <a:rPr lang="en-US" altLang="ko-KR" sz="2000" dirty="0" err="1"/>
              <a:t>world,training</a:t>
            </a:r>
            <a:r>
              <a:rPr lang="en-US" altLang="ko-KR" sz="2000" dirty="0"/>
              <a:t> dataset is </a:t>
            </a:r>
            <a:r>
              <a:rPr lang="en-US" altLang="ko-KR" sz="2000" dirty="0">
                <a:solidFill>
                  <a:schemeClr val="accent2">
                    <a:lumMod val="75000"/>
                  </a:schemeClr>
                </a:solidFill>
              </a:rPr>
              <a:t>private. </a:t>
            </a:r>
            <a:r>
              <a:rPr lang="en-US" altLang="ko-KR" sz="2000" dirty="0"/>
              <a:t>  </a:t>
            </a:r>
          </a:p>
          <a:p>
            <a:pPr marL="457200" lvl="1" indent="0">
              <a:buNone/>
            </a:pPr>
            <a:r>
              <a:rPr lang="en-US" altLang="ko-KR" sz="2000" dirty="0"/>
              <a:t>	    ex) medical, proprietary data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	</a:t>
            </a:r>
            <a:endParaRPr lang="en-US" altLang="ko-KR" sz="18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3CAB00-DBD0-D51F-042C-316428EF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741B4-B50D-77A3-4327-62B775CA053B}"/>
              </a:ext>
            </a:extLst>
          </p:cNvPr>
          <p:cNvSpPr txBox="1"/>
          <p:nvPr/>
        </p:nvSpPr>
        <p:spPr>
          <a:xfrm>
            <a:off x="6683841" y="1701050"/>
            <a:ext cx="5644243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</a:rPr>
              <a:t>Idea</a:t>
            </a:r>
          </a:p>
          <a:p>
            <a:pPr marL="457200" lvl="1" indent="0">
              <a:buNone/>
            </a:pPr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Level 1</a:t>
            </a:r>
          </a:p>
          <a:p>
            <a:pPr marL="457200" lvl="1" indent="0">
              <a:buNone/>
            </a:pPr>
            <a:r>
              <a:rPr lang="en-US" altLang="ko-KR" sz="2000" dirty="0"/>
              <a:t>No data and No finetuning</a:t>
            </a:r>
          </a:p>
          <a:p>
            <a:pPr marL="457200" lvl="1" indent="0">
              <a:buNone/>
            </a:pPr>
            <a:r>
              <a:rPr lang="en-US" altLang="ko-KR" sz="2000" dirty="0"/>
              <a:t>ZSQ + PTQ</a:t>
            </a:r>
          </a:p>
          <a:p>
            <a:pPr marL="457200" lvl="1" indent="0">
              <a:buNone/>
            </a:pPr>
            <a:r>
              <a:rPr lang="en-US" altLang="ko-KR" sz="2400" b="1" dirty="0"/>
              <a:t>ex) </a:t>
            </a:r>
            <a:r>
              <a:rPr lang="en-US" altLang="ko-KR" sz="2400" b="1" dirty="0" err="1"/>
              <a:t>ZeroQ</a:t>
            </a:r>
            <a:endParaRPr lang="en-US" altLang="ko-KR" sz="2400" b="1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r>
              <a:rPr lang="en-US" altLang="ko-KR" sz="2000" dirty="0">
                <a:solidFill>
                  <a:schemeClr val="accent1">
                    <a:lumMod val="50000"/>
                  </a:schemeClr>
                </a:solidFill>
              </a:rPr>
              <a:t>Level 2</a:t>
            </a:r>
          </a:p>
          <a:p>
            <a:pPr marL="457200" lvl="1" indent="0">
              <a:buNone/>
            </a:pPr>
            <a:r>
              <a:rPr lang="en-US" altLang="ko-KR" sz="2000" dirty="0"/>
              <a:t>No data and finetuning</a:t>
            </a:r>
          </a:p>
          <a:p>
            <a:pPr marL="457200" lvl="1" indent="0">
              <a:buNone/>
            </a:pPr>
            <a:r>
              <a:rPr lang="en-US" altLang="ko-KR" sz="2000" dirty="0"/>
              <a:t>ZSQ + QAT</a:t>
            </a:r>
          </a:p>
          <a:p>
            <a:pPr lvl="1"/>
            <a:endParaRPr lang="en-US" altLang="ko-KR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1245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BC7EF-B617-AB91-7A60-1F99148A9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B53FE-CEEE-77DF-614B-B45C89CC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ZeroQ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4B20F7BD-E94E-E548-D3C7-10CA201A8DE6}"/>
                  </a:ext>
                </a:extLst>
              </p14:cNvPr>
              <p14:cNvContentPartPr/>
              <p14:nvPr/>
            </p14:nvContentPartPr>
            <p14:xfrm>
              <a:off x="13006164" y="658976"/>
              <a:ext cx="96840" cy="1864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418C81B-D133-A497-8EFC-1DB38EC8F6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97524" y="650336"/>
                <a:ext cx="114480" cy="2041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001106D5-7AFB-9C51-35D6-A6D10D004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614"/>
            <a:ext cx="10515600" cy="5066463"/>
          </a:xfrm>
        </p:spPr>
        <p:txBody>
          <a:bodyPr>
            <a:normAutofit/>
          </a:bodyPr>
          <a:lstStyle/>
          <a:p>
            <a:pPr marL="914400" lvl="1" indent="-457200">
              <a:buAutoNum type="arabicParenR"/>
            </a:pP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800" dirty="0"/>
              <a:t>Methods</a:t>
            </a:r>
          </a:p>
          <a:p>
            <a:pPr marL="457200" lvl="1" indent="0">
              <a:buNone/>
            </a:pPr>
            <a:endParaRPr lang="en-US" altLang="ko-KR" sz="2800" dirty="0"/>
          </a:p>
          <a:p>
            <a:pPr marL="914400" lvl="1" indent="-457200">
              <a:buAutoNum type="arabicParenR"/>
            </a:pPr>
            <a:r>
              <a:rPr lang="en-US" altLang="ko-KR" b="1" dirty="0"/>
              <a:t>Distilled Data </a:t>
            </a:r>
          </a:p>
          <a:p>
            <a:pPr marL="914400" lvl="2" indent="0">
              <a:buNone/>
            </a:pPr>
            <a:r>
              <a:rPr lang="en-US" altLang="ko-KR" sz="2400" dirty="0"/>
              <a:t>Synthetic data instead of real data</a:t>
            </a:r>
          </a:p>
          <a:p>
            <a:pPr marL="914400" lvl="2" indent="0">
              <a:buNone/>
            </a:pPr>
            <a:endParaRPr lang="en-US" altLang="ko-KR" sz="2400" dirty="0"/>
          </a:p>
          <a:p>
            <a:pPr marL="914400" lvl="1" indent="-457200">
              <a:buAutoNum type="arabicParenR"/>
            </a:pPr>
            <a:r>
              <a:rPr lang="en-US" altLang="ko-KR" b="1" dirty="0"/>
              <a:t>Support mixed precision</a:t>
            </a:r>
          </a:p>
          <a:p>
            <a:pPr marL="914400" lvl="2" indent="0">
              <a:buNone/>
            </a:pPr>
            <a:r>
              <a:rPr lang="en-US" altLang="ko-KR" sz="2400" dirty="0"/>
              <a:t>Pareto Frontier - </a:t>
            </a:r>
            <a:r>
              <a:rPr lang="ko-KR" altLang="en-US" sz="2400" dirty="0"/>
              <a:t>여러 목표를 동시에 최적화하는 방법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dirty="0"/>
          </a:p>
          <a:p>
            <a:pPr marL="914400" lvl="1" indent="-457200">
              <a:buAutoNum type="arabicParenR"/>
            </a:pPr>
            <a:endParaRPr lang="en-US" altLang="ko-KR" dirty="0"/>
          </a:p>
          <a:p>
            <a:pPr marL="914400" lvl="1" indent="-457200">
              <a:buAutoNum type="arabicParenR"/>
            </a:pPr>
            <a:endParaRPr lang="en-US" altLang="ko-KR" dirty="0"/>
          </a:p>
          <a:p>
            <a:pPr marL="914400" lvl="1" indent="-457200">
              <a:buAutoNum type="arabicParenR"/>
            </a:pPr>
            <a:endParaRPr lang="en-US" altLang="ko-KR" sz="20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605BE52-6C59-AFEE-30E7-70562229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51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DF740-6466-C2F2-BDA6-F3B2F6722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731ED-38FC-47E0-629C-9C467309E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1) Distilled Data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D205782-57EC-FB88-CE35-78F8AAB4FB73}"/>
                  </a:ext>
                </a:extLst>
              </p14:cNvPr>
              <p14:cNvContentPartPr/>
              <p14:nvPr/>
            </p14:nvContentPartPr>
            <p14:xfrm>
              <a:off x="13006164" y="658976"/>
              <a:ext cx="96840" cy="1864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418C81B-D133-A497-8EFC-1DB38EC8F6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97524" y="650336"/>
                <a:ext cx="114480" cy="2041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8C8A7AFB-9DD0-C29B-ECA9-09689FD3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21E2EC10-A721-81D1-6C47-3CE87E0243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2614"/>
                <a:ext cx="10515600" cy="5066463"/>
              </a:xfrm>
            </p:spPr>
            <p:txBody>
              <a:bodyPr>
                <a:normAutofit/>
              </a:bodyPr>
              <a:lstStyle/>
              <a:p>
                <a:pPr marL="914400" lvl="1" indent="-457200">
                  <a:buAutoNum type="arabicParenR"/>
                </a:pPr>
                <a:endParaRPr lang="en-US" altLang="ko-KR" sz="2000" dirty="0"/>
              </a:p>
              <a:p>
                <a:pPr marL="457200" lvl="1" indent="0">
                  <a:buNone/>
                </a:pPr>
                <a:r>
                  <a:rPr lang="en-US" altLang="ko-KR" sz="2800" dirty="0"/>
                  <a:t>Problem of No data</a:t>
                </a:r>
              </a:p>
              <a:p>
                <a:pPr marL="914400" lvl="1" indent="-457200">
                  <a:buAutoNum type="arabicParenR"/>
                </a:pPr>
                <a:r>
                  <a:rPr lang="en-US" altLang="ko-KR" dirty="0"/>
                  <a:t>Clipping</a:t>
                </a:r>
                <a:r>
                  <a:rPr lang="ko-KR" altLang="en-US" dirty="0"/>
                  <a:t>을 위한 </a:t>
                </a:r>
                <a:r>
                  <a:rPr lang="en-US" altLang="ko-KR" dirty="0"/>
                  <a:t>activation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range</a:t>
                </a:r>
                <a:r>
                  <a:rPr lang="ko-KR" altLang="en-US" dirty="0"/>
                  <a:t>를 찾을 수 없다</a:t>
                </a:r>
                <a:r>
                  <a:rPr lang="en-US" altLang="ko-KR" dirty="0"/>
                  <a:t>. </a:t>
                </a:r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1" indent="-457200">
                  <a:buAutoNum type="arabicParenR"/>
                </a:pPr>
                <a:r>
                  <a:rPr lang="en-US" altLang="ko-KR" dirty="0"/>
                  <a:t>Mixed-precision </a:t>
                </a:r>
                <a:r>
                  <a:rPr lang="ko-KR" altLang="en-US" dirty="0"/>
                  <a:t>조합을 찾을 수 없다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ko-KR" altLang="en-US" dirty="0"/>
                  <a:t>각 </a:t>
                </a:r>
                <a:r>
                  <a:rPr lang="en-US" altLang="ko-KR" dirty="0"/>
                  <a:t>layer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sensitivity</a:t>
                </a:r>
                <a:r>
                  <a:rPr lang="ko-KR" altLang="en-US" dirty="0"/>
                  <a:t>를 파악해 덜 </a:t>
                </a:r>
                <a:r>
                  <a:rPr lang="en-US" altLang="ko-KR" dirty="0"/>
                  <a:t>sensitive </a:t>
                </a:r>
                <a:r>
                  <a:rPr lang="ko-KR" altLang="en-US" dirty="0"/>
                  <a:t>한 </a:t>
                </a:r>
                <a:r>
                  <a:rPr lang="en-US" altLang="ko-KR" dirty="0"/>
                  <a:t>layer</a:t>
                </a:r>
                <a:r>
                  <a:rPr lang="ko-KR" altLang="en-US" dirty="0"/>
                  <a:t>는 극단적으로 양자화</a:t>
                </a: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marL="914400" lvl="2" indent="0">
                  <a:buNone/>
                </a:pPr>
                <a:endParaRPr lang="en-US" altLang="ko-KR" dirty="0"/>
              </a:p>
              <a:p>
                <a:pPr lvl="2"/>
                <a:r>
                  <a:rPr lang="en-US" altLang="ko-KR" dirty="0"/>
                  <a:t>Sensitivity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는 </a:t>
                </a:r>
                <a:r>
                  <a:rPr lang="en-US" altLang="ko-KR" dirty="0"/>
                  <a:t>KL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divergence</a:t>
                </a:r>
                <a:r>
                  <a:rPr lang="ko-KR" altLang="en-US" dirty="0"/>
                  <a:t>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계산</a:t>
                </a:r>
                <a:endParaRPr lang="en-US" altLang="ko-KR" dirty="0"/>
              </a:p>
              <a:p>
                <a:pPr lvl="3"/>
                <a:r>
                  <a:rPr lang="en-US" altLang="ko-KR" sz="2000" dirty="0"/>
                  <a:t>KL divergence</a:t>
                </a:r>
                <a:r>
                  <a:rPr lang="ko-KR" altLang="en-US" sz="2000" dirty="0"/>
                  <a:t>가 작다면 덜 </a:t>
                </a:r>
                <a:r>
                  <a:rPr lang="en-US" altLang="ko-KR" sz="2000" dirty="0"/>
                  <a:t>sensitive</a:t>
                </a:r>
              </a:p>
              <a:p>
                <a:pPr lvl="3"/>
                <a:r>
                  <a:rPr lang="en-US" altLang="ko-KR" sz="2000" dirty="0"/>
                  <a:t>Relies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on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original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training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dataset,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sz="2000" b="0" dirty="0"/>
              </a:p>
              <a:p>
                <a:pPr lvl="3"/>
                <a:endParaRPr lang="en-US" altLang="ko-KR" sz="2000" dirty="0"/>
              </a:p>
              <a:p>
                <a:pPr marL="914400" lvl="1" indent="-457200">
                  <a:buAutoNum type="arabicParenR"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914400" lvl="1" indent="-457200">
                  <a:buAutoNum type="arabicParenR"/>
                </a:pPr>
                <a:endParaRPr lang="en-US" altLang="ko-KR" dirty="0"/>
              </a:p>
              <a:p>
                <a:pPr marL="914400" lvl="1" indent="-457200">
                  <a:buAutoNum type="arabicParenR"/>
                </a:pPr>
                <a:endParaRPr lang="en-US" altLang="ko-KR" dirty="0"/>
              </a:p>
              <a:p>
                <a:pPr marL="914400" lvl="1" indent="-457200">
                  <a:buAutoNum type="arabicParenR"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9" name="내용 개체 틀 2">
                <a:extLst>
                  <a:ext uri="{FF2B5EF4-FFF2-40B4-BE49-F238E27FC236}">
                    <a16:creationId xmlns:a16="http://schemas.microsoft.com/office/drawing/2014/main" id="{21E2EC10-A721-81D1-6C47-3CE87E0243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2614"/>
                <a:ext cx="10515600" cy="5066463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25B4B7C8-D891-292B-FC6E-FA4B4FDA057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10356"/>
          <a:stretch/>
        </p:blipFill>
        <p:spPr>
          <a:xfrm>
            <a:off x="7009490" y="4144144"/>
            <a:ext cx="5182510" cy="94532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ED628A-C155-347F-E551-9E5AC4675B7B}"/>
              </a:ext>
            </a:extLst>
          </p:cNvPr>
          <p:cNvSpPr/>
          <p:nvPr/>
        </p:nvSpPr>
        <p:spPr>
          <a:xfrm flipV="1">
            <a:off x="9361714" y="4920342"/>
            <a:ext cx="88174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C93416-79BB-D25E-8E52-B4B7C40517BC}"/>
              </a:ext>
            </a:extLst>
          </p:cNvPr>
          <p:cNvSpPr/>
          <p:nvPr/>
        </p:nvSpPr>
        <p:spPr>
          <a:xfrm flipV="1">
            <a:off x="10468424" y="4921428"/>
            <a:ext cx="1211946" cy="457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F8767A-54D3-DB39-82E2-620CA8B7C175}"/>
              </a:ext>
            </a:extLst>
          </p:cNvPr>
          <p:cNvSpPr txBox="1"/>
          <p:nvPr/>
        </p:nvSpPr>
        <p:spPr>
          <a:xfrm>
            <a:off x="9554024" y="49997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FP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E2E185-74C4-50D8-AB8A-70A0E35FE601}"/>
              </a:ext>
            </a:extLst>
          </p:cNvPr>
          <p:cNvSpPr txBox="1"/>
          <p:nvPr/>
        </p:nvSpPr>
        <p:spPr>
          <a:xfrm>
            <a:off x="10539182" y="4999718"/>
            <a:ext cx="1491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Quantized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64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59C6D-DBF2-2FB9-1BAF-7B36DFAFD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2F6A4-0EAE-B885-39DE-8D75E73B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1) Distilled Data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289EC95F-53D5-598B-C3A7-1E930DF5BEFA}"/>
                  </a:ext>
                </a:extLst>
              </p14:cNvPr>
              <p14:cNvContentPartPr/>
              <p14:nvPr/>
            </p14:nvContentPartPr>
            <p14:xfrm>
              <a:off x="13006164" y="658976"/>
              <a:ext cx="96840" cy="1864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418C81B-D133-A497-8EFC-1DB38EC8F6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97524" y="650336"/>
                <a:ext cx="114480" cy="2041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945A43B-597D-4999-3CD4-FEFC8DA8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A051875-9BAD-D707-9372-F7BC38D99F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2614"/>
                <a:ext cx="10515600" cy="5066463"/>
              </a:xfrm>
            </p:spPr>
            <p:txBody>
              <a:bodyPr>
                <a:normAutofit/>
              </a:bodyPr>
              <a:lstStyle/>
              <a:p>
                <a:pPr marL="914400" lvl="1" indent="-457200">
                  <a:buAutoNum type="arabicParenR"/>
                </a:pPr>
                <a:endParaRPr lang="en-US" altLang="ko-KR" sz="2000" dirty="0"/>
              </a:p>
              <a:p>
                <a:pPr marL="457200" lvl="1" indent="0">
                  <a:buNone/>
                </a:pPr>
                <a:r>
                  <a:rPr lang="en-US" altLang="ko-KR" dirty="0"/>
                  <a:t>Use data distribution that best matches the statistics encoded in the BN layer</a:t>
                </a:r>
              </a:p>
              <a:p>
                <a:pPr marL="457200" lvl="1" indent="0">
                  <a:buNone/>
                </a:pPr>
                <a:endParaRPr lang="en-US" altLang="ko-KR" sz="2800" dirty="0"/>
              </a:p>
              <a:p>
                <a:pPr marL="457200" lvl="1" indent="0">
                  <a:buNone/>
                </a:pPr>
                <a:endParaRPr lang="en-US" altLang="ko-KR" sz="2800" dirty="0"/>
              </a:p>
              <a:p>
                <a:pPr marL="457200" lvl="1" indent="0">
                  <a:buNone/>
                </a:pPr>
                <a:endParaRPr lang="en-US" altLang="ko-KR" sz="2800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r>
                  <a:rPr lang="en-US" altLang="ko-KR" sz="2000" dirty="0"/>
                  <a:t>	</a:t>
                </a:r>
              </a:p>
              <a:p>
                <a:pPr marL="457200" lvl="1" indent="0">
                  <a:buNone/>
                </a:pPr>
                <a:r>
                  <a:rPr lang="en-US" altLang="ko-KR" sz="2000" dirty="0"/>
                  <a:t>	1) generate random data from Gaussian: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altLang="ko-KR" sz="2000" b="0" dirty="0"/>
              </a:p>
              <a:p>
                <a:pPr marL="457200" lvl="1" indent="0">
                  <a:buNone/>
                </a:pPr>
                <a:r>
                  <a:rPr lang="en-US" altLang="ko-KR" sz="2000" b="0" dirty="0"/>
                  <a:t>	2) forward propagate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b="0" dirty="0"/>
                  <a:t> and compute loss based on the equation</a:t>
                </a:r>
              </a:p>
              <a:p>
                <a:pPr marL="457200" lvl="1" indent="0">
                  <a:buNone/>
                </a:pPr>
                <a:r>
                  <a:rPr lang="en-US" altLang="ko-KR" sz="2000" dirty="0"/>
                  <a:t>	3) backward propagate and update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altLang="ko-KR" sz="2000" b="0" dirty="0"/>
              </a:p>
              <a:p>
                <a:pPr marL="457200" lvl="1" indent="0">
                  <a:buNone/>
                </a:pPr>
                <a:r>
                  <a:rPr lang="en-US" altLang="ko-KR" sz="2000" b="0" dirty="0"/>
                  <a:t>	</a:t>
                </a:r>
                <a:r>
                  <a:rPr lang="ko-KR" altLang="en-US" sz="1800" dirty="0"/>
                  <a:t>최종 </a:t>
                </a:r>
                <a:r>
                  <a:rPr lang="en-US" altLang="ko-KR" sz="1800" dirty="0"/>
                  <a:t>output</a:t>
                </a:r>
                <a:r>
                  <a:rPr lang="ko-KR" altLang="en-US" sz="1800" dirty="0"/>
                  <a:t>은 </a:t>
                </a:r>
                <a:r>
                  <a:rPr lang="en-US" altLang="ko-KR" sz="1800" dirty="0"/>
                  <a:t>distilled data: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altLang="ko-KR" sz="2000" b="0" dirty="0"/>
              </a:p>
              <a:p>
                <a:pPr marL="457200" lvl="1" indent="0">
                  <a:buNone/>
                </a:pPr>
                <a:endParaRPr lang="en-US" altLang="ko-KR" sz="2000" dirty="0"/>
              </a:p>
              <a:p>
                <a:pPr marL="914400" lvl="1" indent="-457200">
                  <a:buAutoNum type="arabicParenR"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914400" lvl="1" indent="-457200">
                  <a:buAutoNum type="arabicParenR"/>
                </a:pPr>
                <a:endParaRPr lang="en-US" altLang="ko-KR" dirty="0"/>
              </a:p>
              <a:p>
                <a:pPr marL="914400" lvl="1" indent="-457200">
                  <a:buAutoNum type="arabicParenR"/>
                </a:pPr>
                <a:endParaRPr lang="en-US" altLang="ko-KR" dirty="0"/>
              </a:p>
              <a:p>
                <a:pPr marL="914400" lvl="1" indent="-457200">
                  <a:buAutoNum type="arabicParenR"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A051875-9BAD-D707-9372-F7BC38D99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2614"/>
                <a:ext cx="10515600" cy="5066463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3F175C51-F9B3-A133-D496-08F38E1232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9336" y="2926124"/>
            <a:ext cx="4473328" cy="929721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F0B85C96-9D34-D007-36F9-2A112749EB5A}"/>
              </a:ext>
            </a:extLst>
          </p:cNvPr>
          <p:cNvGrpSpPr/>
          <p:nvPr/>
        </p:nvGrpSpPr>
        <p:grpSpPr>
          <a:xfrm>
            <a:off x="5388428" y="2951562"/>
            <a:ext cx="1534886" cy="278051"/>
            <a:chOff x="5344885" y="4410708"/>
            <a:chExt cx="1320800" cy="598717"/>
          </a:xfrm>
        </p:grpSpPr>
        <p:sp>
          <p:nvSpPr>
            <p:cNvPr id="7" name="L 도형 6">
              <a:extLst>
                <a:ext uri="{FF2B5EF4-FFF2-40B4-BE49-F238E27FC236}">
                  <a16:creationId xmlns:a16="http://schemas.microsoft.com/office/drawing/2014/main" id="{A40072E2-6B9C-ED6C-4870-B9444188E3D2}"/>
                </a:ext>
              </a:extLst>
            </p:cNvPr>
            <p:cNvSpPr/>
            <p:nvPr/>
          </p:nvSpPr>
          <p:spPr>
            <a:xfrm flipV="1">
              <a:off x="5344885" y="4410708"/>
              <a:ext cx="968830" cy="598717"/>
            </a:xfrm>
            <a:prstGeom prst="corner">
              <a:avLst>
                <a:gd name="adj1" fmla="val 12617"/>
                <a:gd name="adj2" fmla="val 10174"/>
              </a:avLst>
            </a:prstGeom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L 도형 8">
              <a:extLst>
                <a:ext uri="{FF2B5EF4-FFF2-40B4-BE49-F238E27FC236}">
                  <a16:creationId xmlns:a16="http://schemas.microsoft.com/office/drawing/2014/main" id="{0661E092-555D-A7B1-BB41-4B24DA084617}"/>
                </a:ext>
              </a:extLst>
            </p:cNvPr>
            <p:cNvSpPr/>
            <p:nvPr/>
          </p:nvSpPr>
          <p:spPr>
            <a:xfrm flipH="1" flipV="1">
              <a:off x="5696855" y="4410708"/>
              <a:ext cx="968830" cy="598717"/>
            </a:xfrm>
            <a:prstGeom prst="corner">
              <a:avLst>
                <a:gd name="adj1" fmla="val 12617"/>
                <a:gd name="adj2" fmla="val 10388"/>
              </a:avLst>
            </a:prstGeom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4E9C733-EF70-1CC9-9A48-C30B319C4B24}"/>
              </a:ext>
            </a:extLst>
          </p:cNvPr>
          <p:cNvSpPr txBox="1"/>
          <p:nvPr/>
        </p:nvSpPr>
        <p:spPr>
          <a:xfrm>
            <a:off x="5055606" y="2389907"/>
            <a:ext cx="2237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Distilled Data </a:t>
            </a:r>
          </a:p>
          <a:p>
            <a:pPr algn="ctr"/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평균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</a:rPr>
              <a:t>분산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EA522D-5481-ED7C-6F50-CF0DA4FA4BA5}"/>
                  </a:ext>
                </a:extLst>
              </p:cNvPr>
              <p:cNvSpPr txBox="1"/>
              <p:nvPr/>
            </p:nvSpPr>
            <p:spPr>
              <a:xfrm>
                <a:off x="5578120" y="3840034"/>
                <a:ext cx="22378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600" dirty="0" err="1">
                    <a:solidFill>
                      <a:schemeClr val="accent1">
                        <a:lumMod val="75000"/>
                      </a:schemeClr>
                    </a:solidFill>
                  </a:rPr>
                  <a:t>th</a:t>
                </a:r>
                <a:r>
                  <a:rPr lang="en-US" altLang="ko-KR" sz="1600" dirty="0">
                    <a:solidFill>
                      <a:schemeClr val="accent1">
                        <a:lumMod val="75000"/>
                      </a:schemeClr>
                    </a:solidFill>
                  </a:rPr>
                  <a:t> BN layer</a:t>
                </a:r>
                <a:endParaRPr lang="ko-KR" altLang="en-US" sz="16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EA522D-5481-ED7C-6F50-CF0DA4FA4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120" y="3840034"/>
                <a:ext cx="2237824" cy="338554"/>
              </a:xfrm>
              <a:prstGeom prst="rect">
                <a:avLst/>
              </a:prstGeom>
              <a:blipFill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그룹 22">
            <a:extLst>
              <a:ext uri="{FF2B5EF4-FFF2-40B4-BE49-F238E27FC236}">
                <a16:creationId xmlns:a16="http://schemas.microsoft.com/office/drawing/2014/main" id="{C6CC3C9D-6E0C-337C-00AE-5952C7A57C77}"/>
              </a:ext>
            </a:extLst>
          </p:cNvPr>
          <p:cNvGrpSpPr/>
          <p:nvPr/>
        </p:nvGrpSpPr>
        <p:grpSpPr>
          <a:xfrm rot="10800000">
            <a:off x="6011977" y="3561982"/>
            <a:ext cx="1534886" cy="278051"/>
            <a:chOff x="5344885" y="4410708"/>
            <a:chExt cx="1320800" cy="598717"/>
          </a:xfrm>
        </p:grpSpPr>
        <p:sp>
          <p:nvSpPr>
            <p:cNvPr id="24" name="L 도형 23">
              <a:extLst>
                <a:ext uri="{FF2B5EF4-FFF2-40B4-BE49-F238E27FC236}">
                  <a16:creationId xmlns:a16="http://schemas.microsoft.com/office/drawing/2014/main" id="{30231211-6C91-9DBF-7572-3B17FA82E9CA}"/>
                </a:ext>
              </a:extLst>
            </p:cNvPr>
            <p:cNvSpPr/>
            <p:nvPr/>
          </p:nvSpPr>
          <p:spPr>
            <a:xfrm flipV="1">
              <a:off x="5344885" y="4410708"/>
              <a:ext cx="968830" cy="598717"/>
            </a:xfrm>
            <a:prstGeom prst="corner">
              <a:avLst>
                <a:gd name="adj1" fmla="val 12617"/>
                <a:gd name="adj2" fmla="val 10174"/>
              </a:avLst>
            </a:prstGeom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L 도형 24">
              <a:extLst>
                <a:ext uri="{FF2B5EF4-FFF2-40B4-BE49-F238E27FC236}">
                  <a16:creationId xmlns:a16="http://schemas.microsoft.com/office/drawing/2014/main" id="{CFEB0589-E40B-7ED7-17D5-633A43BCA175}"/>
                </a:ext>
              </a:extLst>
            </p:cNvPr>
            <p:cNvSpPr/>
            <p:nvPr/>
          </p:nvSpPr>
          <p:spPr>
            <a:xfrm flipH="1" flipV="1">
              <a:off x="5696855" y="4410708"/>
              <a:ext cx="968830" cy="598717"/>
            </a:xfrm>
            <a:prstGeom prst="corner">
              <a:avLst>
                <a:gd name="adj1" fmla="val 12617"/>
                <a:gd name="adj2" fmla="val 10388"/>
              </a:avLst>
            </a:prstGeom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912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D9779-E51E-CC91-491E-F54F0F5D6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7255F-7885-3B4E-8765-13536644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Computing Sensitivity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E75F3EA6-1E4C-7915-7F88-6314D8B147DD}"/>
                  </a:ext>
                </a:extLst>
              </p14:cNvPr>
              <p14:cNvContentPartPr/>
              <p14:nvPr/>
            </p14:nvContentPartPr>
            <p14:xfrm>
              <a:off x="13006164" y="658976"/>
              <a:ext cx="96840" cy="1864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E75F3EA6-1E4C-7915-7F88-6314D8B147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97164" y="649976"/>
                <a:ext cx="114480" cy="20412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B986A694-CE0F-A7FA-7099-D93FE96EA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6248" y="1153665"/>
            <a:ext cx="9319504" cy="5064496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692E18-C481-98F1-9CEE-1F72D7C5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27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98669-14ED-12E7-77B8-D8DA3E083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DFA29-F3B8-51BF-E9C0-88084CD49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1) Distilled Data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F6D416D-E6B9-BE82-5BDA-37B7DB027BDE}"/>
                  </a:ext>
                </a:extLst>
              </p14:cNvPr>
              <p14:cNvContentPartPr/>
              <p14:nvPr/>
            </p14:nvContentPartPr>
            <p14:xfrm>
              <a:off x="13006164" y="658976"/>
              <a:ext cx="96840" cy="1864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F418C81B-D133-A497-8EFC-1DB38EC8F6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97524" y="650336"/>
                <a:ext cx="114480" cy="20412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0FA8CE83-779C-6501-8C23-194F3C768F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847" y="1477091"/>
            <a:ext cx="9998306" cy="4320914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212E4DF-2A75-76AA-7498-265C1537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A20447-342D-4E92-8E5F-6B25774C1F56}"/>
              </a:ext>
            </a:extLst>
          </p:cNvPr>
          <p:cNvSpPr/>
          <p:nvPr/>
        </p:nvSpPr>
        <p:spPr>
          <a:xfrm>
            <a:off x="2494429" y="1546412"/>
            <a:ext cx="840442" cy="321384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40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F3177-FC09-D996-3048-44B8199DE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88DFD-C6BE-3034-93B0-0B4FF521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2) Mixed Precision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2BE7D479-B03C-7531-0536-76158CB4E1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5729"/>
                <a:ext cx="10515600" cy="4923348"/>
              </a:xfrm>
            </p:spPr>
            <p:txBody>
              <a:bodyPr/>
              <a:lstStyle/>
              <a:p>
                <a:pPr marL="457200" lvl="1" indent="0">
                  <a:buNone/>
                </a:pPr>
                <a:r>
                  <a:rPr lang="en-US" altLang="ko-KR" sz="2000" dirty="0"/>
                  <a:t>L-layer</a:t>
                </a:r>
                <a:r>
                  <a:rPr lang="ko-KR" altLang="en-US" sz="2000" dirty="0"/>
                  <a:t>와</a:t>
                </a:r>
                <a:r>
                  <a:rPr lang="en-US" altLang="ko-KR" sz="2000" dirty="0"/>
                  <a:t> M</a:t>
                </a:r>
                <a:r>
                  <a:rPr lang="ko-KR" altLang="en-US" sz="2000" dirty="0"/>
                  <a:t>개의 </a:t>
                </a:r>
                <a:r>
                  <a:rPr lang="en-US" altLang="ko-KR" sz="2000" dirty="0"/>
                  <a:t>precision </a:t>
                </a:r>
                <a:r>
                  <a:rPr lang="ko-KR" altLang="en-US" sz="2000" dirty="0"/>
                  <a:t>선택지가 있다면 탐색 공간은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marL="457200" lvl="1" indent="0">
                  <a:buNone/>
                </a:pPr>
                <a:r>
                  <a:rPr lang="en-US" altLang="ko-KR" sz="2000" dirty="0"/>
                  <a:t>Ex) Resnet50 with precision of {2,4,8},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7.2 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marL="457200" lvl="1" indent="0">
                  <a:buNone/>
                </a:pPr>
                <a:endParaRPr lang="en-US" altLang="ko-KR" sz="2000" dirty="0"/>
              </a:p>
              <a:p>
                <a:pPr marL="457200" lvl="1" indent="0">
                  <a:buNone/>
                </a:pPr>
                <a:endParaRPr lang="en-US" altLang="ko-KR" sz="2000" dirty="0"/>
              </a:p>
              <a:p>
                <a:pPr marL="457200" lvl="1" indent="0">
                  <a:buNone/>
                </a:pPr>
                <a:r>
                  <a:rPr lang="en-US" altLang="ko-KR" sz="2000" dirty="0"/>
                  <a:t>Pareto frontier</a:t>
                </a:r>
              </a:p>
              <a:p>
                <a:pPr marL="457200" lvl="1" indent="0">
                  <a:buNone/>
                </a:pPr>
                <a:r>
                  <a:rPr lang="en-US" altLang="ko-KR" sz="18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𝑞𝑢𝑎𝑛𝑡𝑖𝑧𝑒𝑑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endParaRPr lang="en-US" altLang="ko-KR" sz="14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ko-KR" sz="1400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𝑝𝑎𝑟𝑎𝑚𝑒𝑡𝑒𝑟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𝑠𝑖𝑧𝑒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𝑖𝑡h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𝑙𝑎𝑦𝑒𝑟</m:t>
                    </m:r>
                  </m:oMath>
                </a14:m>
                <a:r>
                  <a:rPr lang="en-US" altLang="ko-KR" sz="1600" b="0" i="1" dirty="0">
                    <a:latin typeface="Cambria Math" panose="02040503050406030204" pitchFamily="18" charset="0"/>
                  </a:rPr>
                  <a:t>	</a:t>
                </a:r>
              </a:p>
              <a:p>
                <a:pPr marL="457200" lvl="1" indent="0">
                  <a:buNone/>
                </a:pPr>
                <a:r>
                  <a:rPr lang="en-US" altLang="ko-KR" sz="1600" b="0" i="1" dirty="0">
                    <a:latin typeface="Cambria Math" panose="02040503050406030204" pitchFamily="18" charset="0"/>
                  </a:rPr>
                  <a:t>			</a:t>
                </a:r>
              </a:p>
            </p:txBody>
          </p:sp>
        </mc:Choice>
        <mc:Fallback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2BE7D479-B03C-7531-0536-76158CB4E1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5729"/>
                <a:ext cx="10515600" cy="4923348"/>
              </a:xfrm>
              <a:blipFill>
                <a:blip r:embed="rId3"/>
                <a:stretch>
                  <a:fillRect t="-12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F423EA4-FD59-36D0-8BB8-4214C3AC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7248B4E-1EDC-3617-46A9-D3E755D7CC3C}"/>
              </a:ext>
            </a:extLst>
          </p:cNvPr>
          <p:cNvGrpSpPr/>
          <p:nvPr/>
        </p:nvGrpSpPr>
        <p:grpSpPr>
          <a:xfrm>
            <a:off x="3329793" y="3723396"/>
            <a:ext cx="5532825" cy="1408909"/>
            <a:chOff x="1143193" y="4116802"/>
            <a:chExt cx="5532825" cy="140890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5ADB41D-5420-343D-0D7F-249EB6BDBA92}"/>
                </a:ext>
              </a:extLst>
            </p:cNvPr>
            <p:cNvGrpSpPr/>
            <p:nvPr/>
          </p:nvGrpSpPr>
          <p:grpSpPr>
            <a:xfrm>
              <a:off x="1143193" y="4116802"/>
              <a:ext cx="5532825" cy="1408909"/>
              <a:chOff x="1143193" y="4116802"/>
              <a:chExt cx="5532825" cy="1408909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66B88054-57F5-A8DD-4EC4-D590D50E0D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3193" y="4409190"/>
                <a:ext cx="5532825" cy="1116521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F77003E-83A3-870B-CB48-14B4CAACBD6D}"/>
                  </a:ext>
                </a:extLst>
              </p:cNvPr>
              <p:cNvSpPr txBox="1"/>
              <p:nvPr/>
            </p:nvSpPr>
            <p:spPr>
              <a:xfrm>
                <a:off x="4197650" y="4116802"/>
                <a:ext cx="22378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dirty="0">
                    <a:solidFill>
                      <a:schemeClr val="accent1">
                        <a:lumMod val="75000"/>
                      </a:schemeClr>
                    </a:solidFill>
                  </a:rPr>
                  <a:t>제약 조건</a:t>
                </a:r>
                <a:endParaRPr lang="en-US" altLang="ko-KR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:endParaRPr lang="ko-KR" altLang="en-US" sz="1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7B3EDA4-B39A-405D-A4E2-8212C056B962}"/>
                </a:ext>
              </a:extLst>
            </p:cNvPr>
            <p:cNvGrpSpPr/>
            <p:nvPr/>
          </p:nvGrpSpPr>
          <p:grpSpPr>
            <a:xfrm>
              <a:off x="4090205" y="4423526"/>
              <a:ext cx="2514526" cy="278051"/>
              <a:chOff x="5344885" y="4410708"/>
              <a:chExt cx="1320800" cy="598717"/>
            </a:xfrm>
          </p:grpSpPr>
          <p:sp>
            <p:nvSpPr>
              <p:cNvPr id="15" name="L 도형 14">
                <a:extLst>
                  <a:ext uri="{FF2B5EF4-FFF2-40B4-BE49-F238E27FC236}">
                    <a16:creationId xmlns:a16="http://schemas.microsoft.com/office/drawing/2014/main" id="{02BB063F-EAB7-57FD-7EC9-82BF67E82E73}"/>
                  </a:ext>
                </a:extLst>
              </p:cNvPr>
              <p:cNvSpPr/>
              <p:nvPr/>
            </p:nvSpPr>
            <p:spPr>
              <a:xfrm flipV="1">
                <a:off x="5344885" y="4410708"/>
                <a:ext cx="968830" cy="598717"/>
              </a:xfrm>
              <a:prstGeom prst="corner">
                <a:avLst>
                  <a:gd name="adj1" fmla="val 12617"/>
                  <a:gd name="adj2" fmla="val 10174"/>
                </a:avLst>
              </a:prstGeom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L 도형 15">
                <a:extLst>
                  <a:ext uri="{FF2B5EF4-FFF2-40B4-BE49-F238E27FC236}">
                    <a16:creationId xmlns:a16="http://schemas.microsoft.com/office/drawing/2014/main" id="{838D8B28-848F-EC38-0B19-6EC8ACCED4DE}"/>
                  </a:ext>
                </a:extLst>
              </p:cNvPr>
              <p:cNvSpPr/>
              <p:nvPr/>
            </p:nvSpPr>
            <p:spPr>
              <a:xfrm flipH="1" flipV="1">
                <a:off x="5696855" y="4410708"/>
                <a:ext cx="968830" cy="598717"/>
              </a:xfrm>
              <a:prstGeom prst="corner">
                <a:avLst>
                  <a:gd name="adj1" fmla="val 12617"/>
                  <a:gd name="adj2" fmla="val 10388"/>
                </a:avLst>
              </a:prstGeom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20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36151</TotalTime>
  <Words>508</Words>
  <Application>Microsoft Office PowerPoint</Application>
  <PresentationFormat>와이드스크린</PresentationFormat>
  <Paragraphs>150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Cambria Math</vt:lpstr>
      <vt:lpstr>Office 테마</vt:lpstr>
      <vt:lpstr>ZeroQ :A Novel Zero Shot Quantization Framework, Yaohui Cai 2020</vt:lpstr>
      <vt:lpstr>Long Term Goal</vt:lpstr>
      <vt:lpstr>Zero Shot Quantization aka data free</vt:lpstr>
      <vt:lpstr>ZeroQ</vt:lpstr>
      <vt:lpstr>1) Distilled Data</vt:lpstr>
      <vt:lpstr>1) Distilled Data</vt:lpstr>
      <vt:lpstr>Computing Sensitivity</vt:lpstr>
      <vt:lpstr>1) Distilled Data</vt:lpstr>
      <vt:lpstr>2) Mixed Precision</vt:lpstr>
      <vt:lpstr>2) Mixed Precision</vt:lpstr>
      <vt:lpstr>Results</vt:lpstr>
      <vt:lpstr>Results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Suhyeon</cp:lastModifiedBy>
  <cp:revision>1268</cp:revision>
  <dcterms:created xsi:type="dcterms:W3CDTF">2023-03-06T16:32:37Z</dcterms:created>
  <dcterms:modified xsi:type="dcterms:W3CDTF">2024-12-23T11:14:29Z</dcterms:modified>
</cp:coreProperties>
</file>