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687" r:id="rId3"/>
    <p:sldId id="684" r:id="rId4"/>
    <p:sldId id="685" r:id="rId5"/>
    <p:sldId id="689" r:id="rId6"/>
    <p:sldId id="688" r:id="rId7"/>
    <p:sldId id="690" r:id="rId8"/>
    <p:sldId id="69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3399"/>
    <a:srgbClr val="0066CC"/>
    <a:srgbClr val="CC99FF"/>
    <a:srgbClr val="2156A4"/>
    <a:srgbClr val="3366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7468" autoAdjust="0"/>
  </p:normalViewPr>
  <p:slideViewPr>
    <p:cSldViewPr snapToGrid="0">
      <p:cViewPr varScale="1">
        <p:scale>
          <a:sx n="84" d="100"/>
          <a:sy n="84" d="100"/>
        </p:scale>
        <p:origin x="55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01:25:51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 0 0,'3'139'0'0'0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</a:rPr>
              <a:t>이수현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NeuroSim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14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Crossbar Array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28EAB8-0779-65DA-2517-A05A67785BB0}"/>
              </a:ext>
            </a:extLst>
          </p:cNvPr>
          <p:cNvGrpSpPr/>
          <p:nvPr/>
        </p:nvGrpSpPr>
        <p:grpSpPr>
          <a:xfrm>
            <a:off x="1681674" y="2531175"/>
            <a:ext cx="3197511" cy="2626746"/>
            <a:chOff x="8044261" y="1876957"/>
            <a:chExt cx="3197511" cy="26267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E0F397-F75C-908A-CD28-5E6AC347E8CA}"/>
                </a:ext>
              </a:extLst>
            </p:cNvPr>
            <p:cNvGrpSpPr/>
            <p:nvPr/>
          </p:nvGrpSpPr>
          <p:grpSpPr>
            <a:xfrm>
              <a:off x="8044261" y="1876957"/>
              <a:ext cx="685986" cy="771349"/>
              <a:chOff x="3796145" y="2763980"/>
              <a:chExt cx="685986" cy="77134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7922E3-0FF9-4778-C34D-211CFC68536B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E33F129-010C-0DD7-7FC6-BF4DDE236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594778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E33F129-010C-0DD7-7FC6-BF4DDE236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594778" cy="67710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C63C36C-AE4B-35F5-B78C-39C9F5A07BAC}"/>
                </a:ext>
              </a:extLst>
            </p:cNvPr>
            <p:cNvGrpSpPr/>
            <p:nvPr/>
          </p:nvGrpSpPr>
          <p:grpSpPr>
            <a:xfrm>
              <a:off x="8707991" y="3406161"/>
              <a:ext cx="677074" cy="771349"/>
              <a:chOff x="3796145" y="2763980"/>
              <a:chExt cx="677074" cy="77134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317DE9C-057F-6381-E209-0CECE080FF1B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6124426-9122-9ACA-11F3-E3658414A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585866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6124426-9122-9ACA-11F3-E3658414AD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585866" cy="6771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CB7D639-9673-6F8B-F9E0-E339FADD120E}"/>
                </a:ext>
              </a:extLst>
            </p:cNvPr>
            <p:cNvGrpSpPr/>
            <p:nvPr/>
          </p:nvGrpSpPr>
          <p:grpSpPr>
            <a:xfrm>
              <a:off x="9891021" y="3415118"/>
              <a:ext cx="681339" cy="1088585"/>
              <a:chOff x="3414329" y="2763980"/>
              <a:chExt cx="681339" cy="1088585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9167F6A-A9FE-6F28-ADAA-6730B221D708}"/>
                  </a:ext>
                </a:extLst>
              </p:cNvPr>
              <p:cNvSpPr/>
              <p:nvPr/>
            </p:nvSpPr>
            <p:spPr>
              <a:xfrm>
                <a:off x="3414329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E542D68-E360-340A-C708-C33768ABE1D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936" y="2867680"/>
                    <a:ext cx="612732" cy="984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E542D68-E360-340A-C708-C33768ABE1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936" y="2867680"/>
                    <a:ext cx="612732" cy="9848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9CE9936-B5A9-C1BB-1541-0DB5F43A1A16}"/>
                </a:ext>
              </a:extLst>
            </p:cNvPr>
            <p:cNvGrpSpPr/>
            <p:nvPr/>
          </p:nvGrpSpPr>
          <p:grpSpPr>
            <a:xfrm>
              <a:off x="9277838" y="1906757"/>
              <a:ext cx="708172" cy="771349"/>
              <a:chOff x="3796145" y="2763980"/>
              <a:chExt cx="708172" cy="771349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76EC4DA-C08B-E59E-DDB3-5E7ABC86D3E9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706DED-4062-F10B-CE8B-40C60C8063C3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706DED-4062-F10B-CE8B-40C60C806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01A6828-435D-11E2-E2AD-4A64D5D8A047}"/>
                </a:ext>
              </a:extLst>
            </p:cNvPr>
            <p:cNvGrpSpPr/>
            <p:nvPr/>
          </p:nvGrpSpPr>
          <p:grpSpPr>
            <a:xfrm>
              <a:off x="10533600" y="1891857"/>
              <a:ext cx="708172" cy="771349"/>
              <a:chOff x="3796145" y="2763980"/>
              <a:chExt cx="708172" cy="771349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37A51AF-3444-5C1E-994E-AF82831FC855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9F039BB-C55B-F049-B663-2CEE7221FB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9F039BB-C55B-F049-B663-2CEE7221F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B67DB66-BE4E-0819-E779-E7544FD5F786}"/>
                </a:ext>
              </a:extLst>
            </p:cNvPr>
            <p:cNvGrpSpPr/>
            <p:nvPr/>
          </p:nvGrpSpPr>
          <p:grpSpPr>
            <a:xfrm>
              <a:off x="8150325" y="2512912"/>
              <a:ext cx="882151" cy="912509"/>
              <a:chOff x="7017513" y="2181335"/>
              <a:chExt cx="3108759" cy="896844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9AB7A2F1-62DC-4BAF-3D62-33BC6084E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2697" y="2209901"/>
                <a:ext cx="2343575" cy="86827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DD0FAC3-9EFD-3C12-0D70-8A41E757818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017513" y="2181335"/>
                    <a:ext cx="34427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altLang="ko-KR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DD0FAC3-9EFD-3C12-0D70-8A41E75781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7513" y="2181335"/>
                    <a:ext cx="344277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250" r="-18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F4CD67-BDE4-5B49-B477-B72B0102D893}"/>
                </a:ext>
              </a:extLst>
            </p:cNvPr>
            <p:cNvGrpSpPr/>
            <p:nvPr/>
          </p:nvGrpSpPr>
          <p:grpSpPr>
            <a:xfrm>
              <a:off x="8398981" y="2508479"/>
              <a:ext cx="1824550" cy="906639"/>
              <a:chOff x="7774292" y="2131539"/>
              <a:chExt cx="1966076" cy="955094"/>
            </a:xfrm>
          </p:grpSpPr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5EA90D9F-6CF2-C640-5056-B79B1DA12939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7774292" y="2155137"/>
                <a:ext cx="1966076" cy="93149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F3ACE92-93EB-0931-F2E9-7BD26E3384F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959772" y="2131539"/>
                    <a:ext cx="344277" cy="6808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altLang="ko-KR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F3ACE92-93EB-0931-F2E9-7BD26E3384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59772" y="2131539"/>
                    <a:ext cx="344277" cy="6808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D019A42-5812-8F1C-8B67-45F0162F4B02}"/>
                </a:ext>
              </a:extLst>
            </p:cNvPr>
            <p:cNvGrpSpPr/>
            <p:nvPr/>
          </p:nvGrpSpPr>
          <p:grpSpPr>
            <a:xfrm flipH="1">
              <a:off x="9032476" y="2508479"/>
              <a:ext cx="577871" cy="916982"/>
              <a:chOff x="7774292" y="2060541"/>
              <a:chExt cx="2351980" cy="1039518"/>
            </a:xfrm>
          </p:grpSpPr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E4BB6C7A-C4B8-A15B-1029-EBC6C4A83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292" y="2155137"/>
                <a:ext cx="2351980" cy="923043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BAA140A-374D-575F-D042-7BE9315990E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964700" y="2060541"/>
                    <a:ext cx="344276" cy="10395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</m:sSub>
                      </m:oMath>
                    </a14:m>
                    <a:r>
                      <a:rPr lang="en-US" altLang="ko-KR" b="0" dirty="0"/>
                      <a:t>	</a:t>
                    </a:r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BAA140A-374D-575F-D042-7BE9315990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964700" y="2060541"/>
                    <a:ext cx="344276" cy="10395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0" r="-21428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BBA39F73-212E-C18F-979B-4EAB5EEE01C2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619389" y="2571776"/>
              <a:ext cx="604142" cy="84334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E7A2BE-31D9-AE61-DA30-026B083FC780}"/>
                    </a:ext>
                  </a:extLst>
                </p:cNvPr>
                <p:cNvSpPr txBox="1"/>
                <p:nvPr/>
              </p:nvSpPr>
              <p:spPr>
                <a:xfrm>
                  <a:off x="9721756" y="2518556"/>
                  <a:ext cx="84587" cy="671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E7A2BE-31D9-AE61-DA30-026B083FC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756" y="2518556"/>
                  <a:ext cx="84587" cy="671209"/>
                </a:xfrm>
                <a:prstGeom prst="rect">
                  <a:avLst/>
                </a:prstGeom>
                <a:blipFill>
                  <a:blip r:embed="rId10"/>
                  <a:stretch>
                    <a:fillRect l="-50000" r="-2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19A93F6D-C7F7-8AF5-6E75-24E7DADA6EB4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9040501" y="2571132"/>
              <a:ext cx="1842016" cy="83502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EBBC2F2-D508-1B81-1D24-4D79F4CB3E4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10223531" y="2591924"/>
              <a:ext cx="642578" cy="82319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CCC3829-D00D-BC4A-66A1-19D2ED625AAC}"/>
                    </a:ext>
                  </a:extLst>
                </p:cNvPr>
                <p:cNvSpPr txBox="1"/>
                <p:nvPr/>
              </p:nvSpPr>
              <p:spPr>
                <a:xfrm flipH="1">
                  <a:off x="10259709" y="2507236"/>
                  <a:ext cx="3194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CCC3829-D00D-BC4A-66A1-19D2ED625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59709" y="2507236"/>
                  <a:ext cx="319495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88F7512-F87A-57FD-9507-116D83852174}"/>
                    </a:ext>
                  </a:extLst>
                </p:cNvPr>
                <p:cNvSpPr txBox="1"/>
                <p:nvPr/>
              </p:nvSpPr>
              <p:spPr>
                <a:xfrm flipH="1">
                  <a:off x="10715989" y="2503448"/>
                  <a:ext cx="2935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88F7512-F87A-57FD-9507-116D8385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715989" y="2503448"/>
                  <a:ext cx="293588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2A05B-74C9-2729-B813-8FBD46340E7E}"/>
              </a:ext>
            </a:extLst>
          </p:cNvPr>
          <p:cNvSpPr txBox="1"/>
          <p:nvPr/>
        </p:nvSpPr>
        <p:spPr>
          <a:xfrm>
            <a:off x="2208522" y="1768960"/>
            <a:ext cx="42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C62"/>
                </a:solidFill>
              </a:rPr>
              <a:t>One-layer NN</a:t>
            </a:r>
            <a:endParaRPr lang="ko-KR" altLang="en-US" sz="2400" b="1" dirty="0">
              <a:solidFill>
                <a:srgbClr val="002C6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60C865-D2DC-A2C7-2F3B-A3A386774664}"/>
              </a:ext>
            </a:extLst>
          </p:cNvPr>
          <p:cNvSpPr txBox="1"/>
          <p:nvPr/>
        </p:nvSpPr>
        <p:spPr>
          <a:xfrm>
            <a:off x="381927" y="2743200"/>
            <a:ext cx="1026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C62"/>
                </a:solidFill>
              </a:rPr>
              <a:t>Input layer</a:t>
            </a:r>
            <a:endParaRPr lang="ko-KR" altLang="en-US" sz="1200" b="1" dirty="0">
              <a:solidFill>
                <a:srgbClr val="002C6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435EA3-268C-D93A-45A6-DC1AD40456A5}"/>
              </a:ext>
            </a:extLst>
          </p:cNvPr>
          <p:cNvSpPr txBox="1"/>
          <p:nvPr/>
        </p:nvSpPr>
        <p:spPr>
          <a:xfrm>
            <a:off x="368519" y="4254388"/>
            <a:ext cx="116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C62"/>
                </a:solidFill>
              </a:rPr>
              <a:t>Output layer</a:t>
            </a:r>
            <a:endParaRPr lang="ko-KR" altLang="en-US" sz="1200" b="1" dirty="0">
              <a:solidFill>
                <a:srgbClr val="002C6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E0DC7-CCED-B83E-D7AE-56747D2D9882}"/>
              </a:ext>
            </a:extLst>
          </p:cNvPr>
          <p:cNvSpPr txBox="1"/>
          <p:nvPr/>
        </p:nvSpPr>
        <p:spPr>
          <a:xfrm>
            <a:off x="7004304" y="1753078"/>
            <a:ext cx="409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C62"/>
                </a:solidFill>
              </a:rPr>
              <a:t>Weight Store </a:t>
            </a:r>
            <a:r>
              <a:rPr lang="en-US" altLang="ko-KR" sz="1400" b="1" dirty="0">
                <a:solidFill>
                  <a:srgbClr val="002C62"/>
                </a:solidFill>
              </a:rPr>
              <a:t>(single synapse)</a:t>
            </a:r>
            <a:endParaRPr lang="ko-KR" altLang="en-US" sz="2400" b="1" dirty="0">
              <a:solidFill>
                <a:srgbClr val="002C6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23917-A946-0452-A2FD-E96CD819F3DB}"/>
                  </a:ext>
                </a:extLst>
              </p:cNvPr>
              <p:cNvSpPr txBox="1"/>
              <p:nvPr/>
            </p:nvSpPr>
            <p:spPr>
              <a:xfrm>
                <a:off x="7004304" y="2546075"/>
                <a:ext cx="455371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dirty="0"/>
                  <a:t>SRAM cell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1 bit (ON and OFF binary states)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6- or 8-transistors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Cell size 100-200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 err="1"/>
                  <a:t>eNVM</a:t>
                </a:r>
                <a:r>
                  <a:rPr lang="en-US" altLang="ko-KR" dirty="0"/>
                  <a:t> cell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Multilevel conductance states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1-transistor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Cell size 4-12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23917-A946-0452-A2FD-E96CD819F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04" y="2546075"/>
                <a:ext cx="4553712" cy="2585323"/>
              </a:xfrm>
              <a:prstGeom prst="rect">
                <a:avLst/>
              </a:prstGeom>
              <a:blipFill>
                <a:blip r:embed="rId13"/>
                <a:stretch>
                  <a:fillRect l="-803" t="-1415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9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Crossbar Array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85366A-D1C6-8B24-0517-B6DD5B8F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845" y="4725398"/>
            <a:ext cx="4100966" cy="1294367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28EAB8-0779-65DA-2517-A05A67785BB0}"/>
              </a:ext>
            </a:extLst>
          </p:cNvPr>
          <p:cNvGrpSpPr/>
          <p:nvPr/>
        </p:nvGrpSpPr>
        <p:grpSpPr>
          <a:xfrm>
            <a:off x="1512953" y="2531175"/>
            <a:ext cx="3603975" cy="3090291"/>
            <a:chOff x="7875540" y="1876957"/>
            <a:chExt cx="3603975" cy="309029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E0F397-F75C-908A-CD28-5E6AC347E8CA}"/>
                </a:ext>
              </a:extLst>
            </p:cNvPr>
            <p:cNvGrpSpPr/>
            <p:nvPr/>
          </p:nvGrpSpPr>
          <p:grpSpPr>
            <a:xfrm>
              <a:off x="8044261" y="1876957"/>
              <a:ext cx="685986" cy="771349"/>
              <a:chOff x="3796145" y="2763980"/>
              <a:chExt cx="685986" cy="77134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A7922E3-0FF9-4778-C34D-211CFC68536B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E33F129-010C-0DD7-7FC6-BF4DDE236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594778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E33F129-010C-0DD7-7FC6-BF4DDE236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594778" cy="6771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C63C36C-AE4B-35F5-B78C-39C9F5A07BAC}"/>
                </a:ext>
              </a:extLst>
            </p:cNvPr>
            <p:cNvGrpSpPr/>
            <p:nvPr/>
          </p:nvGrpSpPr>
          <p:grpSpPr>
            <a:xfrm>
              <a:off x="8707991" y="3406161"/>
              <a:ext cx="677074" cy="771349"/>
              <a:chOff x="3796145" y="2763980"/>
              <a:chExt cx="677074" cy="77134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317DE9C-057F-6381-E209-0CECE080FF1B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6124426-9122-9ACA-11F3-E3658414A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585866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6124426-9122-9ACA-11F3-E3658414AD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585866" cy="6771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CB7D639-9673-6F8B-F9E0-E339FADD120E}"/>
                </a:ext>
              </a:extLst>
            </p:cNvPr>
            <p:cNvGrpSpPr/>
            <p:nvPr/>
          </p:nvGrpSpPr>
          <p:grpSpPr>
            <a:xfrm>
              <a:off x="9891021" y="3415118"/>
              <a:ext cx="681339" cy="1088585"/>
              <a:chOff x="3414329" y="2763980"/>
              <a:chExt cx="681339" cy="1088585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9167F6A-A9FE-6F28-ADAA-6730B221D708}"/>
                  </a:ext>
                </a:extLst>
              </p:cNvPr>
              <p:cNvSpPr/>
              <p:nvPr/>
            </p:nvSpPr>
            <p:spPr>
              <a:xfrm>
                <a:off x="3414329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E542D68-E360-340A-C708-C33768ABE1D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936" y="2867680"/>
                    <a:ext cx="612732" cy="984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E542D68-E360-340A-C708-C33768ABE1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936" y="2867680"/>
                    <a:ext cx="612732" cy="9848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9CE9936-B5A9-C1BB-1541-0DB5F43A1A16}"/>
                </a:ext>
              </a:extLst>
            </p:cNvPr>
            <p:cNvGrpSpPr/>
            <p:nvPr/>
          </p:nvGrpSpPr>
          <p:grpSpPr>
            <a:xfrm>
              <a:off x="9277838" y="1906757"/>
              <a:ext cx="708172" cy="771349"/>
              <a:chOff x="3796145" y="2763980"/>
              <a:chExt cx="708172" cy="771349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76EC4DA-C08B-E59E-DDB3-5E7ABC86D3E9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706DED-4062-F10B-CE8B-40C60C8063C3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3706DED-4062-F10B-CE8B-40C60C806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01A6828-435D-11E2-E2AD-4A64D5D8A047}"/>
                </a:ext>
              </a:extLst>
            </p:cNvPr>
            <p:cNvGrpSpPr/>
            <p:nvPr/>
          </p:nvGrpSpPr>
          <p:grpSpPr>
            <a:xfrm>
              <a:off x="10533600" y="1891857"/>
              <a:ext cx="708172" cy="771349"/>
              <a:chOff x="3796145" y="2763980"/>
              <a:chExt cx="708172" cy="771349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37A51AF-3444-5C1E-994E-AF82831FC855}"/>
                  </a:ext>
                </a:extLst>
              </p:cNvPr>
              <p:cNvSpPr/>
              <p:nvPr/>
            </p:nvSpPr>
            <p:spPr>
              <a:xfrm>
                <a:off x="3796145" y="2763980"/>
                <a:ext cx="665019" cy="665019"/>
              </a:xfrm>
              <a:prstGeom prst="ellipse">
                <a:avLst/>
              </a:prstGeom>
              <a:noFill/>
              <a:ln w="3429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9F039BB-C55B-F049-B663-2CEE7221FB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9F039BB-C55B-F049-B663-2CEE7221F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353" y="2858221"/>
                    <a:ext cx="616964" cy="6771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B67DB66-BE4E-0819-E779-E7544FD5F786}"/>
                </a:ext>
              </a:extLst>
            </p:cNvPr>
            <p:cNvGrpSpPr/>
            <p:nvPr/>
          </p:nvGrpSpPr>
          <p:grpSpPr>
            <a:xfrm>
              <a:off x="8150325" y="2512912"/>
              <a:ext cx="882151" cy="912509"/>
              <a:chOff x="7017513" y="2181335"/>
              <a:chExt cx="3108759" cy="896844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9AB7A2F1-62DC-4BAF-3D62-33BC6084E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2697" y="2209901"/>
                <a:ext cx="2343575" cy="86827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DD0FAC3-9EFD-3C12-0D70-8A41E757818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017513" y="2181335"/>
                    <a:ext cx="34427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DD0FAC3-9EFD-3C12-0D70-8A41E75781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7513" y="2181335"/>
                    <a:ext cx="344277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250" r="-35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F4CD67-BDE4-5B49-B477-B72B0102D893}"/>
                </a:ext>
              </a:extLst>
            </p:cNvPr>
            <p:cNvGrpSpPr/>
            <p:nvPr/>
          </p:nvGrpSpPr>
          <p:grpSpPr>
            <a:xfrm>
              <a:off x="8398981" y="2508479"/>
              <a:ext cx="1824550" cy="906639"/>
              <a:chOff x="7774292" y="2131539"/>
              <a:chExt cx="1966076" cy="955094"/>
            </a:xfrm>
          </p:grpSpPr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5EA90D9F-6CF2-C640-5056-B79B1DA12939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7774292" y="2155137"/>
                <a:ext cx="1966076" cy="93149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F3ACE92-93EB-0931-F2E9-7BD26E3384F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959772" y="2131539"/>
                    <a:ext cx="344277" cy="6808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F3ACE92-93EB-0931-F2E9-7BD26E3384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59772" y="2131539"/>
                    <a:ext cx="344277" cy="6808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09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D019A42-5812-8F1C-8B67-45F0162F4B02}"/>
                </a:ext>
              </a:extLst>
            </p:cNvPr>
            <p:cNvGrpSpPr/>
            <p:nvPr/>
          </p:nvGrpSpPr>
          <p:grpSpPr>
            <a:xfrm flipH="1">
              <a:off x="9032476" y="2508479"/>
              <a:ext cx="577871" cy="897682"/>
              <a:chOff x="7774292" y="2060541"/>
              <a:chExt cx="2351980" cy="1017639"/>
            </a:xfrm>
          </p:grpSpPr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E4BB6C7A-C4B8-A15B-1029-EBC6C4A83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292" y="2155137"/>
                <a:ext cx="2351980" cy="923043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BAA140A-374D-575F-D042-7BE9315990E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964700" y="2060541"/>
                    <a:ext cx="344276" cy="7327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dirty="0"/>
                  </a:p>
                  <a:p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BAA140A-374D-575F-D042-7BE9315990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964700" y="2060541"/>
                    <a:ext cx="344276" cy="7327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000" r="-40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BBA39F73-212E-C18F-979B-4EAB5EEE01C2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619389" y="2571776"/>
              <a:ext cx="604142" cy="84334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E7A2BE-31D9-AE61-DA30-026B083FC780}"/>
                    </a:ext>
                  </a:extLst>
                </p:cNvPr>
                <p:cNvSpPr txBox="1"/>
                <p:nvPr/>
              </p:nvSpPr>
              <p:spPr>
                <a:xfrm>
                  <a:off x="9721756" y="2518556"/>
                  <a:ext cx="845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E7A2BE-31D9-AE61-DA30-026B083FC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756" y="2518556"/>
                  <a:ext cx="84587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50000" r="-40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1C3C2B2-F701-DA41-63BE-17859A941A74}"/>
                    </a:ext>
                  </a:extLst>
                </p:cNvPr>
                <p:cNvSpPr txBox="1"/>
                <p:nvPr/>
              </p:nvSpPr>
              <p:spPr>
                <a:xfrm>
                  <a:off x="7875540" y="4382473"/>
                  <a:ext cx="360397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sz="1600" b="0" dirty="0"/>
                </a:p>
                <a:p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1C3C2B2-F701-DA41-63BE-17859A941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540" y="4382473"/>
                  <a:ext cx="3603975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19A93F6D-C7F7-8AF5-6E75-24E7DADA6EB4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9040501" y="2571132"/>
              <a:ext cx="1842016" cy="83502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EBBC2F2-D508-1B81-1D24-4D79F4CB3E4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>
              <a:off x="10223531" y="2591924"/>
              <a:ext cx="642578" cy="82319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CCC3829-D00D-BC4A-66A1-19D2ED625AAC}"/>
                    </a:ext>
                  </a:extLst>
                </p:cNvPr>
                <p:cNvSpPr txBox="1"/>
                <p:nvPr/>
              </p:nvSpPr>
              <p:spPr>
                <a:xfrm flipH="1">
                  <a:off x="10259709" y="2507236"/>
                  <a:ext cx="3194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CCC3829-D00D-BC4A-66A1-19D2ED625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259709" y="2507236"/>
                  <a:ext cx="319495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490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88F7512-F87A-57FD-9507-116D83852174}"/>
                    </a:ext>
                  </a:extLst>
                </p:cNvPr>
                <p:cNvSpPr txBox="1"/>
                <p:nvPr/>
              </p:nvSpPr>
              <p:spPr>
                <a:xfrm flipH="1">
                  <a:off x="10715989" y="2503448"/>
                  <a:ext cx="2935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88F7512-F87A-57FD-9507-116D8385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715989" y="2503448"/>
                  <a:ext cx="293588" cy="646331"/>
                </a:xfrm>
                <a:prstGeom prst="rect">
                  <a:avLst/>
                </a:prstGeom>
                <a:blipFill>
                  <a:blip r:embed="rId14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2A05B-74C9-2729-B813-8FBD46340E7E}"/>
              </a:ext>
            </a:extLst>
          </p:cNvPr>
          <p:cNvSpPr txBox="1"/>
          <p:nvPr/>
        </p:nvSpPr>
        <p:spPr>
          <a:xfrm>
            <a:off x="2208522" y="1768960"/>
            <a:ext cx="42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C62"/>
                </a:solidFill>
              </a:rPr>
              <a:t>One-layer NN</a:t>
            </a:r>
            <a:endParaRPr lang="ko-KR" altLang="en-US" sz="2400" b="1" dirty="0">
              <a:solidFill>
                <a:srgbClr val="002C6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60C865-D2DC-A2C7-2F3B-A3A386774664}"/>
              </a:ext>
            </a:extLst>
          </p:cNvPr>
          <p:cNvSpPr txBox="1"/>
          <p:nvPr/>
        </p:nvSpPr>
        <p:spPr>
          <a:xfrm>
            <a:off x="381927" y="2743200"/>
            <a:ext cx="1026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C62"/>
                </a:solidFill>
              </a:rPr>
              <a:t>Input layer</a:t>
            </a:r>
            <a:endParaRPr lang="ko-KR" altLang="en-US" sz="1200" b="1" dirty="0">
              <a:solidFill>
                <a:srgbClr val="002C6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435EA3-268C-D93A-45A6-DC1AD40456A5}"/>
              </a:ext>
            </a:extLst>
          </p:cNvPr>
          <p:cNvSpPr txBox="1"/>
          <p:nvPr/>
        </p:nvSpPr>
        <p:spPr>
          <a:xfrm>
            <a:off x="368519" y="4254388"/>
            <a:ext cx="1160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2C62"/>
                </a:solidFill>
              </a:rPr>
              <a:t>Output layer</a:t>
            </a:r>
            <a:endParaRPr lang="ko-KR" altLang="en-US" sz="1200" b="1" dirty="0">
              <a:solidFill>
                <a:srgbClr val="002C62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1878568-EF54-8F50-76FD-745556E45B0A}"/>
              </a:ext>
            </a:extLst>
          </p:cNvPr>
          <p:cNvGrpSpPr/>
          <p:nvPr/>
        </p:nvGrpSpPr>
        <p:grpSpPr>
          <a:xfrm>
            <a:off x="6214872" y="823727"/>
            <a:ext cx="5010912" cy="3317992"/>
            <a:chOff x="6085053" y="761647"/>
            <a:chExt cx="5010912" cy="33179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58DFADC-21D1-B909-E221-C4CBE20BA8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11735"/>
            <a:stretch/>
          </p:blipFill>
          <p:spPr>
            <a:xfrm>
              <a:off x="6704682" y="794859"/>
              <a:ext cx="3238956" cy="328478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F0A796-4B02-F94C-D504-B5CB36608A01}"/>
                </a:ext>
              </a:extLst>
            </p:cNvPr>
            <p:cNvSpPr txBox="1"/>
            <p:nvPr/>
          </p:nvSpPr>
          <p:spPr>
            <a:xfrm>
              <a:off x="6085053" y="761647"/>
              <a:ext cx="5010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02C62"/>
                  </a:solidFill>
                </a:rPr>
                <a:t>Weighted sum operation in an </a:t>
              </a:r>
              <a:r>
                <a:rPr lang="en-US" altLang="ko-KR" sz="1050" dirty="0" err="1">
                  <a:solidFill>
                    <a:srgbClr val="002C62"/>
                  </a:solidFill>
                </a:rPr>
                <a:t>eNVM</a:t>
              </a:r>
              <a:r>
                <a:rPr lang="en-US" altLang="ko-KR" sz="1050" dirty="0">
                  <a:solidFill>
                    <a:srgbClr val="002C62"/>
                  </a:solidFill>
                </a:rPr>
                <a:t>-based synaptic crossbar array structure</a:t>
              </a:r>
              <a:endParaRPr lang="ko-KR" altLang="en-US" sz="1050" dirty="0">
                <a:solidFill>
                  <a:srgbClr val="002C62"/>
                </a:solidFill>
              </a:endParaRPr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834B397-3B05-B032-F64C-C63A1E074635}"/>
              </a:ext>
            </a:extLst>
          </p:cNvPr>
          <p:cNvSpPr/>
          <p:nvPr/>
        </p:nvSpPr>
        <p:spPr>
          <a:xfrm>
            <a:off x="1729729" y="3185098"/>
            <a:ext cx="623412" cy="3818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4EA2CEF-ED11-4366-CD41-98F630255A05}"/>
              </a:ext>
            </a:extLst>
          </p:cNvPr>
          <p:cNvSpPr/>
          <p:nvPr/>
        </p:nvSpPr>
        <p:spPr>
          <a:xfrm>
            <a:off x="2732521" y="3191194"/>
            <a:ext cx="623412" cy="3818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A9001E4-80F8-9A33-C934-3C590091CB69}"/>
              </a:ext>
            </a:extLst>
          </p:cNvPr>
          <p:cNvSpPr/>
          <p:nvPr/>
        </p:nvSpPr>
        <p:spPr>
          <a:xfrm>
            <a:off x="3875521" y="3172906"/>
            <a:ext cx="589565" cy="3818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0DCA555-75B3-E5C1-62B1-0F148C18C89A}"/>
              </a:ext>
            </a:extLst>
          </p:cNvPr>
          <p:cNvSpPr/>
          <p:nvPr/>
        </p:nvSpPr>
        <p:spPr>
          <a:xfrm>
            <a:off x="7941553" y="1421552"/>
            <a:ext cx="589565" cy="3818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54E99D3-2A22-ECCF-AF88-6597D0033E70}"/>
              </a:ext>
            </a:extLst>
          </p:cNvPr>
          <p:cNvSpPr/>
          <p:nvPr/>
        </p:nvSpPr>
        <p:spPr>
          <a:xfrm>
            <a:off x="7941552" y="2039700"/>
            <a:ext cx="589565" cy="3818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1T1R array - crossbar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3C31270-4E91-2602-6337-21C72D207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44" b="32844"/>
          <a:stretch/>
        </p:blipFill>
        <p:spPr>
          <a:xfrm>
            <a:off x="1505860" y="2701971"/>
            <a:ext cx="3059180" cy="2119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64723-2C46-1954-1FF1-8C472033B19C}"/>
              </a:ext>
            </a:extLst>
          </p:cNvPr>
          <p:cNvSpPr txBox="1"/>
          <p:nvPr/>
        </p:nvSpPr>
        <p:spPr>
          <a:xfrm>
            <a:off x="475197" y="1459622"/>
            <a:ext cx="513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C62"/>
                </a:solidFill>
              </a:rPr>
              <a:t>Problem of Crossbar Array: cells are not isolated</a:t>
            </a:r>
          </a:p>
          <a:p>
            <a:r>
              <a:rPr lang="en-US" altLang="ko-KR" dirty="0">
                <a:solidFill>
                  <a:srgbClr val="002C62"/>
                </a:solidFill>
              </a:rPr>
              <a:t>→ add cell selection transistor</a:t>
            </a:r>
            <a:endParaRPr lang="ko-KR" altLang="en-US" dirty="0">
              <a:solidFill>
                <a:srgbClr val="002C6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EC548-23A6-1CA5-1B45-A54DE977E3D3}"/>
              </a:ext>
            </a:extLst>
          </p:cNvPr>
          <p:cNvSpPr txBox="1"/>
          <p:nvPr/>
        </p:nvSpPr>
        <p:spPr>
          <a:xfrm>
            <a:off x="305833" y="2998113"/>
            <a:ext cx="1554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2C62"/>
                </a:solidFill>
              </a:rPr>
              <a:t>row-by-row </a:t>
            </a:r>
          </a:p>
          <a:p>
            <a:pPr algn="ctr"/>
            <a:r>
              <a:rPr lang="en-US" altLang="ko-KR" sz="1100" dirty="0">
                <a:solidFill>
                  <a:srgbClr val="002C62"/>
                </a:solidFill>
              </a:rPr>
              <a:t>operation</a:t>
            </a:r>
            <a:endParaRPr lang="ko-KR" altLang="en-US" sz="1100" dirty="0">
              <a:solidFill>
                <a:srgbClr val="002C6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BF0EAC7-709D-937D-F34A-9D81CEB1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31" y="1219008"/>
            <a:ext cx="5951736" cy="22099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AA790EB-5AA1-D1DC-9014-444C114F3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27" y="3799110"/>
            <a:ext cx="5197290" cy="2187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6526617-A84A-BDD0-8C7A-81643CCA249A}"/>
              </a:ext>
            </a:extLst>
          </p:cNvPr>
          <p:cNvSpPr txBox="1"/>
          <p:nvPr/>
        </p:nvSpPr>
        <p:spPr>
          <a:xfrm>
            <a:off x="8275320" y="76809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C62"/>
                </a:solidFill>
              </a:rPr>
              <a:t>example</a:t>
            </a:r>
            <a:endParaRPr lang="ko-KR" altLang="en-US" dirty="0">
              <a:solidFill>
                <a:srgbClr val="002C62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9B69A3-5A08-7E06-01C1-FF11FD4F37F4}"/>
              </a:ext>
            </a:extLst>
          </p:cNvPr>
          <p:cNvCxnSpPr/>
          <p:nvPr/>
        </p:nvCxnSpPr>
        <p:spPr>
          <a:xfrm>
            <a:off x="5934431" y="768096"/>
            <a:ext cx="0" cy="5953379"/>
          </a:xfrm>
          <a:prstGeom prst="line">
            <a:avLst/>
          </a:prstGeom>
          <a:ln w="28575" cmpd="dbl">
            <a:solidFill>
              <a:schemeClr val="accent1">
                <a:alpha val="26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F2FE9F-B0D4-EFE1-0048-507F0DCDA23F}"/>
              </a:ext>
            </a:extLst>
          </p:cNvPr>
          <p:cNvSpPr txBox="1"/>
          <p:nvPr/>
        </p:nvSpPr>
        <p:spPr>
          <a:xfrm>
            <a:off x="6128004" y="6031081"/>
            <a:ext cx="611733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/>
              <a:t>Wang</a:t>
            </a:r>
            <a:r>
              <a:rPr lang="ko-KR" altLang="en-US" sz="900" dirty="0"/>
              <a:t>, </a:t>
            </a:r>
            <a:r>
              <a:rPr lang="ko-KR" altLang="en-US" sz="900" dirty="0" err="1"/>
              <a:t>Jingyu</a:t>
            </a:r>
            <a:r>
              <a:rPr lang="ko-KR" altLang="en-US" sz="900" dirty="0"/>
              <a:t> &amp; </a:t>
            </a:r>
            <a:r>
              <a:rPr lang="ko-KR" altLang="en-US" sz="900" dirty="0" err="1"/>
              <a:t>Zhu</a:t>
            </a:r>
            <a:r>
              <a:rPr lang="ko-KR" altLang="en-US" sz="900" dirty="0"/>
              <a:t>, </a:t>
            </a:r>
            <a:r>
              <a:rPr lang="ko-KR" altLang="en-US" sz="900" dirty="0" err="1"/>
              <a:t>Ying</a:t>
            </a:r>
            <a:r>
              <a:rPr lang="ko-KR" altLang="en-US" sz="900" dirty="0"/>
              <a:t> &amp; </a:t>
            </a:r>
            <a:r>
              <a:rPr lang="ko-KR" altLang="en-US" sz="900" dirty="0" err="1"/>
              <a:t>Zhu</a:t>
            </a:r>
            <a:r>
              <a:rPr lang="ko-KR" altLang="en-US" sz="900" dirty="0"/>
              <a:t>, </a:t>
            </a:r>
            <a:r>
              <a:rPr lang="ko-KR" altLang="en-US" sz="900" dirty="0" err="1"/>
              <a:t>Liqiang</a:t>
            </a:r>
            <a:r>
              <a:rPr lang="ko-KR" altLang="en-US" sz="900" dirty="0"/>
              <a:t> &amp; </a:t>
            </a:r>
            <a:r>
              <a:rPr lang="ko-KR" altLang="en-US" sz="900" dirty="0" err="1"/>
              <a:t>Chen</a:t>
            </a:r>
            <a:r>
              <a:rPr lang="ko-KR" altLang="en-US" sz="900" dirty="0"/>
              <a:t>, </a:t>
            </a:r>
            <a:r>
              <a:rPr lang="ko-KR" altLang="en-US" sz="900" dirty="0" err="1"/>
              <a:t>Chunsheng</a:t>
            </a:r>
            <a:r>
              <a:rPr lang="ko-KR" altLang="en-US" sz="900" dirty="0"/>
              <a:t> &amp; </a:t>
            </a:r>
            <a:r>
              <a:rPr lang="ko-KR" altLang="en-US" sz="900" dirty="0" err="1"/>
              <a:t>Wan</a:t>
            </a:r>
            <a:r>
              <a:rPr lang="ko-KR" altLang="en-US" sz="900" dirty="0"/>
              <a:t>, </a:t>
            </a:r>
            <a:r>
              <a:rPr lang="ko-KR" altLang="en-US" sz="900" dirty="0" err="1"/>
              <a:t>Qing</a:t>
            </a:r>
            <a:r>
              <a:rPr lang="ko-KR" altLang="en-US" sz="900" dirty="0"/>
              <a:t>. (2022). </a:t>
            </a:r>
            <a:r>
              <a:rPr lang="ko-KR" altLang="en-US" sz="900" dirty="0" err="1"/>
              <a:t>Emerging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Memristive</a:t>
            </a:r>
            <a:r>
              <a:rPr lang="ko-KR" altLang="en-US" sz="900" dirty="0"/>
              <a:t> Devices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Brain-Inspired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Computing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Artificial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Perception</a:t>
            </a:r>
            <a:r>
              <a:rPr lang="ko-KR" altLang="en-US" sz="900" dirty="0"/>
              <a:t>. </a:t>
            </a:r>
            <a:r>
              <a:rPr lang="ko-KR" altLang="en-US" sz="900" dirty="0" err="1"/>
              <a:t>Frontiers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Nanotechnology</a:t>
            </a:r>
            <a:r>
              <a:rPr lang="ko-KR" altLang="en-US" sz="900" dirty="0"/>
              <a:t>. 4. 940825. 10.3389/fnano.2022.940825.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A6C4D2-4BCA-477D-EE41-5EAD63608EA8}"/>
              </a:ext>
            </a:extLst>
          </p:cNvPr>
          <p:cNvSpPr txBox="1"/>
          <p:nvPr/>
        </p:nvSpPr>
        <p:spPr>
          <a:xfrm>
            <a:off x="2325376" y="4892675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conventional 1T1R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3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1T1R array – pseudo crossbar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214790-9EB6-1BE8-906A-B7722327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512" y="1630700"/>
            <a:ext cx="2923679" cy="37895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C31270-4E91-2602-6337-21C72D20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09" y="2781960"/>
            <a:ext cx="5527300" cy="26382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64723-2C46-1954-1FF1-8C472033B19C}"/>
              </a:ext>
            </a:extLst>
          </p:cNvPr>
          <p:cNvSpPr txBox="1"/>
          <p:nvPr/>
        </p:nvSpPr>
        <p:spPr>
          <a:xfrm>
            <a:off x="1347809" y="143776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C62"/>
                </a:solidFill>
              </a:rPr>
              <a:t>Problem of Conventional 1T1R: </a:t>
            </a:r>
          </a:p>
          <a:p>
            <a:r>
              <a:rPr lang="en-US" altLang="ko-KR" dirty="0">
                <a:solidFill>
                  <a:srgbClr val="002C62"/>
                </a:solidFill>
              </a:rPr>
              <a:t>→ can’t do weight-sum operation </a:t>
            </a:r>
            <a:endParaRPr lang="ko-KR" altLang="en-US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2C62"/>
                </a:solidFill>
              </a:rPr>
              <a:t>Analog-to-digital converter (ADC)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42A1B0-5456-04A8-B631-7B2006FD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84" y="1630700"/>
            <a:ext cx="2923679" cy="3789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A27EA9-FFF7-92EC-F985-D0DCABB2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85" y="1695319"/>
            <a:ext cx="2923679" cy="338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7EE4B-CCD9-C4AD-68E9-E5EACB3BA2FE}"/>
              </a:ext>
            </a:extLst>
          </p:cNvPr>
          <p:cNvSpPr txBox="1"/>
          <p:nvPr/>
        </p:nvSpPr>
        <p:spPr>
          <a:xfrm>
            <a:off x="6918085" y="5166360"/>
            <a:ext cx="495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002C62"/>
                </a:solidFill>
              </a:rPr>
              <a:t>Integrate analog column current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002C62"/>
                </a:solidFill>
              </a:rPr>
              <a:t>Convert to spikes or digital outputs</a:t>
            </a:r>
            <a:endParaRPr lang="ko-KR" altLang="en-US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4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2C62"/>
                </a:solidFill>
              </a:rPr>
              <a:t>Example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2903C1-EFD3-A93B-5A99-EBBEDB8A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4" y="580644"/>
            <a:ext cx="7400140" cy="56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2C62"/>
                </a:solidFill>
              </a:rPr>
              <a:t>Example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559BC81-A952-29A0-7AA1-2C6107B3248E}"/>
                  </a:ext>
                </a:extLst>
              </p14:cNvPr>
              <p14:cNvContentPartPr/>
              <p14:nvPr/>
            </p14:nvContentPartPr>
            <p14:xfrm>
              <a:off x="11442600" y="5850288"/>
              <a:ext cx="1440" cy="50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559BC81-A952-29A0-7AA1-2C6107B324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3960" y="5841648"/>
                <a:ext cx="19080" cy="68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8667DEB-D3D1-3850-1B4F-ADAF7A08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92" y="1493352"/>
            <a:ext cx="6645216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32059</TotalTime>
  <Words>217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NeuroSim</vt:lpstr>
      <vt:lpstr>Crossbar Array</vt:lpstr>
      <vt:lpstr>Crossbar Array</vt:lpstr>
      <vt:lpstr>1T1R array - crossbar</vt:lpstr>
      <vt:lpstr>1T1R array – pseudo crossbar</vt:lpstr>
      <vt:lpstr>Analog-to-digital converter (ADC)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SamSung</cp:lastModifiedBy>
  <cp:revision>1159</cp:revision>
  <dcterms:created xsi:type="dcterms:W3CDTF">2023-03-06T16:32:37Z</dcterms:created>
  <dcterms:modified xsi:type="dcterms:W3CDTF">2024-08-14T03:25:10Z</dcterms:modified>
</cp:coreProperties>
</file>