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</p:sldMasterIdLst>
  <p:sldIdLst>
    <p:sldId id="258" r:id="rId3"/>
    <p:sldId id="685" r:id="rId4"/>
    <p:sldId id="260" r:id="rId5"/>
    <p:sldId id="261" r:id="rId6"/>
    <p:sldId id="263" r:id="rId7"/>
    <p:sldId id="686" r:id="rId8"/>
    <p:sldId id="264" r:id="rId9"/>
    <p:sldId id="267" r:id="rId10"/>
    <p:sldId id="268" r:id="rId11"/>
    <p:sldId id="270" r:id="rId12"/>
    <p:sldId id="271" r:id="rId13"/>
    <p:sldId id="273" r:id="rId14"/>
    <p:sldId id="275" r:id="rId15"/>
    <p:sldId id="276" r:id="rId16"/>
    <p:sldId id="277" r:id="rId17"/>
    <p:sldId id="285" r:id="rId18"/>
    <p:sldId id="286" r:id="rId19"/>
    <p:sldId id="288" r:id="rId20"/>
    <p:sldId id="289" r:id="rId21"/>
    <p:sldId id="290" r:id="rId22"/>
    <p:sldId id="291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06" autoAdjust="0"/>
    <p:restoredTop sz="94660"/>
  </p:normalViewPr>
  <p:slideViewPr>
    <p:cSldViewPr snapToGrid="0">
      <p:cViewPr varScale="1">
        <p:scale>
          <a:sx n="69" d="100"/>
          <a:sy n="69" d="100"/>
        </p:scale>
        <p:origin x="897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35C639-66EF-D777-A2BA-0369521F38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87FC5A4-4B01-FA42-EAFA-67B1E4EDAC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2DF323-0E89-661B-2340-B82D33DB4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27A-0E55-49D2-A6EE-8D71AE5BC7F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0C581-900A-E6CC-FACC-C6655E1F2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DF252F-246D-7EF8-F025-C8CE6E9A3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D191-9275-48D6-B9B4-AEECB807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1801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1A56E-260B-5765-9237-D011DEC53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9027D1E-48CE-ADD3-09E9-0C939228B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6724B-DD21-05C5-E77B-47BFF3C89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27A-0E55-49D2-A6EE-8D71AE5BC7F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ED6D7C-3F9D-831E-C6EA-65907B06C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57E3DA-45B5-F209-0DD0-5DE794125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D191-9275-48D6-B9B4-AEECB807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83743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EDE43DE-BAFD-6E50-0C28-2F390014D3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FF8091-2E2E-72CB-6951-CF14FB33A7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238E0D0-C8CB-C0E9-1D0A-A64B9C84C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27A-0E55-49D2-A6EE-8D71AE5BC7F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6A369-E3FA-5319-B654-FBDDF9E0D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58979-05DB-16B2-17AD-58D722384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D191-9275-48D6-B9B4-AEECB807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4399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6159" y="125591"/>
            <a:ext cx="11399683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95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701">
              <a:spcBef>
                <a:spcPts val="30"/>
              </a:spcBef>
            </a:pPr>
            <a:r>
              <a:rPr lang="af-ZA" spc="24"/>
              <a:t>https://e</a:t>
            </a:r>
            <a:r>
              <a:rPr lang="af-ZA" spc="-30"/>
              <a:t>ﬃ</a:t>
            </a:r>
            <a:r>
              <a:rPr lang="af-ZA" spc="3"/>
              <a:t>cientml.ai</a:t>
            </a:r>
            <a:endParaRPr lang="af-ZA" spc="3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2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3104">
              <a:spcBef>
                <a:spcPts val="18"/>
              </a:spcBef>
            </a:pPr>
            <a:fld id="{81D60167-4931-47E6-BA6A-407CBD079E47}" type="slidenum">
              <a:rPr lang="en-US" altLang="ko-KR" spc="9" smtClean="0"/>
              <a:pPr marL="23104">
                <a:spcBef>
                  <a:spcPts val="18"/>
                </a:spcBef>
              </a:pPr>
              <a:t>‹#›</a:t>
            </a:fld>
            <a:endParaRPr lang="en-US" altLang="ko-KR" spc="9" dirty="0"/>
          </a:p>
        </p:txBody>
      </p:sp>
    </p:spTree>
    <p:extLst>
      <p:ext uri="{BB962C8B-B14F-4D97-AF65-F5344CB8AC3E}">
        <p14:creationId xmlns:p14="http://schemas.microsoft.com/office/powerpoint/2010/main" val="22645402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98" y="189705"/>
            <a:ext cx="5829517" cy="653256"/>
          </a:xfrm>
        </p:spPr>
        <p:txBody>
          <a:bodyPr lIns="0" tIns="0" rIns="0" bIns="0"/>
          <a:lstStyle>
            <a:lvl1pPr>
              <a:defRPr sz="4245" b="1" i="0">
                <a:solidFill>
                  <a:srgbClr val="A31F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95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701">
              <a:spcBef>
                <a:spcPts val="30"/>
              </a:spcBef>
            </a:pPr>
            <a:r>
              <a:rPr lang="af-ZA" spc="24"/>
              <a:t>https://e</a:t>
            </a:r>
            <a:r>
              <a:rPr lang="af-ZA" spc="-30"/>
              <a:t>ﬃ</a:t>
            </a:r>
            <a:r>
              <a:rPr lang="af-ZA" spc="3"/>
              <a:t>cientml.ai</a:t>
            </a:r>
            <a:endParaRPr lang="af-ZA" spc="3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2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3104">
              <a:spcBef>
                <a:spcPts val="18"/>
              </a:spcBef>
            </a:pPr>
            <a:fld id="{81D60167-4931-47E6-BA6A-407CBD079E47}" type="slidenum">
              <a:rPr lang="en-US" altLang="ko-KR" spc="9" smtClean="0"/>
              <a:pPr marL="23104">
                <a:spcBef>
                  <a:spcPts val="18"/>
                </a:spcBef>
              </a:pPr>
              <a:t>‹#›</a:t>
            </a:fld>
            <a:endParaRPr lang="en-US" altLang="ko-KR" spc="9" dirty="0"/>
          </a:p>
        </p:txBody>
      </p:sp>
    </p:spTree>
    <p:extLst>
      <p:ext uri="{BB962C8B-B14F-4D97-AF65-F5344CB8AC3E}">
        <p14:creationId xmlns:p14="http://schemas.microsoft.com/office/powerpoint/2010/main" val="20989150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98" y="189705"/>
            <a:ext cx="5829517" cy="653256"/>
          </a:xfrm>
        </p:spPr>
        <p:txBody>
          <a:bodyPr lIns="0" tIns="0" rIns="0" bIns="0"/>
          <a:lstStyle>
            <a:lvl1pPr>
              <a:defRPr sz="4245" b="1" i="0">
                <a:solidFill>
                  <a:srgbClr val="A31F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95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701">
              <a:spcBef>
                <a:spcPts val="30"/>
              </a:spcBef>
            </a:pPr>
            <a:r>
              <a:rPr lang="af-ZA" spc="24"/>
              <a:t>https://e</a:t>
            </a:r>
            <a:r>
              <a:rPr lang="af-ZA" spc="-30"/>
              <a:t>ﬃ</a:t>
            </a:r>
            <a:r>
              <a:rPr lang="af-ZA" spc="3"/>
              <a:t>cientml.ai</a:t>
            </a:r>
            <a:endParaRPr lang="af-ZA" spc="3"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2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3104">
              <a:spcBef>
                <a:spcPts val="18"/>
              </a:spcBef>
            </a:pPr>
            <a:fld id="{81D60167-4931-47E6-BA6A-407CBD079E47}" type="slidenum">
              <a:rPr lang="en-US" altLang="ko-KR" spc="9" smtClean="0"/>
              <a:pPr marL="23104">
                <a:spcBef>
                  <a:spcPts val="18"/>
                </a:spcBef>
              </a:pPr>
              <a:t>‹#›</a:t>
            </a:fld>
            <a:endParaRPr lang="en-US" altLang="ko-KR" spc="9" dirty="0"/>
          </a:p>
        </p:txBody>
      </p:sp>
    </p:spTree>
    <p:extLst>
      <p:ext uri="{BB962C8B-B14F-4D97-AF65-F5344CB8AC3E}">
        <p14:creationId xmlns:p14="http://schemas.microsoft.com/office/powerpoint/2010/main" val="41932721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71946"/>
            <a:ext cx="12192000" cy="286103"/>
          </a:xfrm>
          <a:custGeom>
            <a:avLst/>
            <a:gdLst/>
            <a:ahLst/>
            <a:cxnLst/>
            <a:rect l="l" t="t" r="r" b="b"/>
            <a:pathLst>
              <a:path w="20104100" h="471804">
                <a:moveTo>
                  <a:pt x="20104099" y="0"/>
                </a:moveTo>
                <a:lnTo>
                  <a:pt x="0" y="0"/>
                </a:lnTo>
                <a:lnTo>
                  <a:pt x="0" y="471189"/>
                </a:lnTo>
                <a:lnTo>
                  <a:pt x="20104099" y="471189"/>
                </a:lnTo>
                <a:lnTo>
                  <a:pt x="20104099" y="0"/>
                </a:lnTo>
                <a:close/>
              </a:path>
            </a:pathLst>
          </a:custGeom>
          <a:solidFill>
            <a:srgbClr val="A31F3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98" y="189705"/>
            <a:ext cx="5829517" cy="653256"/>
          </a:xfrm>
        </p:spPr>
        <p:txBody>
          <a:bodyPr lIns="0" tIns="0" rIns="0" bIns="0"/>
          <a:lstStyle>
            <a:lvl1pPr>
              <a:defRPr sz="4245" b="1" i="0">
                <a:solidFill>
                  <a:srgbClr val="A31F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95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701">
              <a:spcBef>
                <a:spcPts val="30"/>
              </a:spcBef>
            </a:pPr>
            <a:r>
              <a:rPr lang="af-ZA" spc="24"/>
              <a:t>https://e</a:t>
            </a:r>
            <a:r>
              <a:rPr lang="af-ZA" spc="-30"/>
              <a:t>ﬃ</a:t>
            </a:r>
            <a:r>
              <a:rPr lang="af-ZA" spc="3"/>
              <a:t>cientml.ai</a:t>
            </a:r>
            <a:endParaRPr lang="af-ZA" spc="3"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2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3104">
              <a:spcBef>
                <a:spcPts val="18"/>
              </a:spcBef>
            </a:pPr>
            <a:fld id="{81D60167-4931-47E6-BA6A-407CBD079E47}" type="slidenum">
              <a:rPr lang="en-US" altLang="ko-KR" spc="9" smtClean="0"/>
              <a:pPr marL="23104">
                <a:spcBef>
                  <a:spcPts val="18"/>
                </a:spcBef>
              </a:pPr>
              <a:t>‹#›</a:t>
            </a:fld>
            <a:endParaRPr lang="en-US" altLang="ko-KR" spc="9" dirty="0"/>
          </a:p>
        </p:txBody>
      </p:sp>
    </p:spTree>
    <p:extLst>
      <p:ext uri="{BB962C8B-B14F-4D97-AF65-F5344CB8AC3E}">
        <p14:creationId xmlns:p14="http://schemas.microsoft.com/office/powerpoint/2010/main" val="2491428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395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701">
              <a:spcBef>
                <a:spcPts val="30"/>
              </a:spcBef>
            </a:pPr>
            <a:r>
              <a:rPr lang="af-ZA" spc="24"/>
              <a:t>https://e</a:t>
            </a:r>
            <a:r>
              <a:rPr lang="af-ZA" spc="-30"/>
              <a:t>ﬃ</a:t>
            </a:r>
            <a:r>
              <a:rPr lang="af-ZA" spc="3"/>
              <a:t>cientml.ai</a:t>
            </a:r>
            <a:endParaRPr lang="af-ZA" spc="3"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82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3104">
              <a:spcBef>
                <a:spcPts val="18"/>
              </a:spcBef>
            </a:pPr>
            <a:fld id="{81D60167-4931-47E6-BA6A-407CBD079E47}" type="slidenum">
              <a:rPr lang="en-US" altLang="ko-KR" spc="9" smtClean="0"/>
              <a:pPr marL="23104">
                <a:spcBef>
                  <a:spcPts val="18"/>
                </a:spcBef>
              </a:pPr>
              <a:t>‹#›</a:t>
            </a:fld>
            <a:endParaRPr lang="en-US" altLang="ko-KR" spc="9" dirty="0"/>
          </a:p>
        </p:txBody>
      </p:sp>
    </p:spTree>
    <p:extLst>
      <p:ext uri="{BB962C8B-B14F-4D97-AF65-F5344CB8AC3E}">
        <p14:creationId xmlns:p14="http://schemas.microsoft.com/office/powerpoint/2010/main" val="328437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638D36-4762-B0CD-60BF-1DC850C46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092304-7CA7-07CB-763D-DDAD18DAE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2619EEC-2868-32F1-E9F6-855E69D95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27A-0E55-49D2-A6EE-8D71AE5BC7F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7DD3E7-F4BE-BDC8-5450-ED1FB478F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FCB311-864A-79A9-F1D4-6F0AD78B7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D191-9275-48D6-B9B4-AEECB807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431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837318-3F7C-3033-9561-542D21AB6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37C2D5-85BD-312E-2BF1-4A800F753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A6F17-4EEF-9085-34D3-B9EEB731D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27A-0E55-49D2-A6EE-8D71AE5BC7F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61AC03-D708-9D74-0E67-9C9CBB6F2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1C428A-1F11-63BB-8D94-5528AB613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D191-9275-48D6-B9B4-AEECB807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27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CCA907-4545-D996-1D05-7BC2A9F5B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103F6-9F1C-B69B-E15A-26449DAF5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9248677-2D3F-2875-1E54-C6615110B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11DA92-F288-5C52-1FF8-48243E7897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27A-0E55-49D2-A6EE-8D71AE5BC7F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D8E564A-A127-D949-6E5B-2BC861DFF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7D7041-20BE-5BF9-022A-3EAF61DC6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D191-9275-48D6-B9B4-AEECB807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939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136C4B-6A19-DD28-D2F4-A8D87D700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CC3480-D56D-4CC9-FC27-6A946F15FB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28AE947-3E81-6270-64ED-59910059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3F953E4-2245-2592-E9E7-4256B0711D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852EF80-8ED1-A033-F64D-76B4CE4148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EE6DFFE-9A45-092E-35D5-D9C56151B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27A-0E55-49D2-A6EE-8D71AE5BC7F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1DBCDC2-1C01-197D-E1F9-598DAB2C6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3AC89E4-D434-FB31-95AE-2E4F06671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D191-9275-48D6-B9B4-AEECB807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56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3749CF-328F-D0E8-7AD2-72CE663D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925C7C4-4B01-AA65-0832-DB5B69C0F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27A-0E55-49D2-A6EE-8D71AE5BC7F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B4918C4-CAD7-D68D-3EC3-B3F5B2607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F0E0D7-7D21-ECBA-3C1D-C7B47AA26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D191-9275-48D6-B9B4-AEECB807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618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4689E89-6804-D43A-CED5-AA04268ED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27A-0E55-49D2-A6EE-8D71AE5BC7F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94AB060-D73D-83FD-C4EC-A8D09F563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AC25BD-2B96-577C-7443-B4D669F2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D191-9275-48D6-B9B4-AEECB807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6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FB9E4-4AD5-F9AC-638B-E35CDEA795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4617250-0290-0DDF-F05B-8C0F77EB8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DE29AA5-5FEA-EDD4-416B-16F5D3BE13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1173D64-B450-1CCF-AC15-1AFD2DB50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27A-0E55-49D2-A6EE-8D71AE5BC7F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04C92-7949-FD66-3BEA-C86FBA376F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9C2F31-B0D3-1745-F34C-82BA4AE6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D191-9275-48D6-B9B4-AEECB807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2832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D02386-B1C1-5177-2490-69E073287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98FAC57-3B71-08E9-3B9A-612F291796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7CA337-EF0F-022A-0A82-BB88BFEA41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C28D091-8C1D-B677-058B-28242258F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7C27A-0E55-49D2-A6EE-8D71AE5BC7F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0E5DFB-D1ED-0F30-C46A-0862C1B8B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02A3F68-5660-E62A-3D88-08EC182E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D191-9275-48D6-B9B4-AEECB807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342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01DBBD-3210-5A5D-9722-C0CF41AD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BEC0A6-3D68-9FC5-8DE0-C4A3E6C87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BB1C02-4EB4-3361-71C9-B7B25BDF21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47C27A-0E55-49D2-A6EE-8D71AE5BC7FB}" type="datetimeFigureOut">
              <a:rPr lang="ko-KR" altLang="en-US" smtClean="0"/>
              <a:t>2024-07-31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14A69EB-BF81-861C-79DB-FA9E61CE5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BB08B6-4E1B-A330-E7CA-39C2CFE91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9D191-9275-48D6-B9B4-AEECB807E05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46616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571946"/>
            <a:ext cx="12192000" cy="286103"/>
          </a:xfrm>
          <a:custGeom>
            <a:avLst/>
            <a:gdLst/>
            <a:ahLst/>
            <a:cxnLst/>
            <a:rect l="l" t="t" r="r" b="b"/>
            <a:pathLst>
              <a:path w="20104100" h="471804">
                <a:moveTo>
                  <a:pt x="20104099" y="0"/>
                </a:moveTo>
                <a:lnTo>
                  <a:pt x="0" y="0"/>
                </a:lnTo>
                <a:lnTo>
                  <a:pt x="0" y="471189"/>
                </a:lnTo>
                <a:lnTo>
                  <a:pt x="20104099" y="471189"/>
                </a:lnTo>
                <a:lnTo>
                  <a:pt x="20104099" y="0"/>
                </a:lnTo>
                <a:close/>
              </a:path>
            </a:pathLst>
          </a:custGeom>
          <a:solidFill>
            <a:srgbClr val="A31F3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7" name="bg object 17"/>
          <p:cNvSpPr/>
          <p:nvPr/>
        </p:nvSpPr>
        <p:spPr>
          <a:xfrm>
            <a:off x="-1034" y="231275"/>
            <a:ext cx="127080" cy="634971"/>
          </a:xfrm>
          <a:custGeom>
            <a:avLst/>
            <a:gdLst/>
            <a:ahLst/>
            <a:cxnLst/>
            <a:rect l="l" t="t" r="r" b="b"/>
            <a:pathLst>
              <a:path w="209550" h="1047115">
                <a:moveTo>
                  <a:pt x="209417" y="0"/>
                </a:moveTo>
                <a:lnTo>
                  <a:pt x="0" y="0"/>
                </a:lnTo>
                <a:lnTo>
                  <a:pt x="0" y="1047088"/>
                </a:lnTo>
                <a:lnTo>
                  <a:pt x="209417" y="1047088"/>
                </a:lnTo>
                <a:lnTo>
                  <a:pt x="209417" y="0"/>
                </a:lnTo>
                <a:close/>
              </a:path>
            </a:pathLst>
          </a:custGeom>
          <a:solidFill>
            <a:srgbClr val="A31F3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8698" y="189705"/>
            <a:ext cx="5829517" cy="107721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000" b="1" i="0">
                <a:solidFill>
                  <a:srgbClr val="A31F34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958825" y="1870653"/>
            <a:ext cx="838537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9863373" y="6600552"/>
            <a:ext cx="1714813" cy="2146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95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7701">
              <a:spcBef>
                <a:spcPts val="30"/>
              </a:spcBef>
            </a:pPr>
            <a:r>
              <a:rPr lang="af-ZA" spc="24"/>
              <a:t>https://e</a:t>
            </a:r>
            <a:r>
              <a:rPr lang="af-ZA" spc="-30"/>
              <a:t>ﬃ</a:t>
            </a:r>
            <a:r>
              <a:rPr lang="af-ZA" spc="3"/>
              <a:t>cientml.ai</a:t>
            </a:r>
            <a:endParaRPr lang="af-ZA" spc="3"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752969" y="6623570"/>
            <a:ext cx="223738" cy="18190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82" b="0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pPr marL="23104">
              <a:spcBef>
                <a:spcPts val="18"/>
              </a:spcBef>
            </a:pPr>
            <a:fld id="{81D60167-4931-47E6-BA6A-407CBD079E47}" type="slidenum">
              <a:rPr lang="en-US" altLang="ko-KR" spc="9" smtClean="0"/>
              <a:pPr marL="23104">
                <a:spcBef>
                  <a:spcPts val="18"/>
                </a:spcBef>
              </a:pPr>
              <a:t>‹#›</a:t>
            </a:fld>
            <a:endParaRPr lang="en-US" altLang="ko-KR" spc="9" dirty="0"/>
          </a:p>
        </p:txBody>
      </p:sp>
    </p:spTree>
    <p:extLst>
      <p:ext uri="{BB962C8B-B14F-4D97-AF65-F5344CB8AC3E}">
        <p14:creationId xmlns:p14="http://schemas.microsoft.com/office/powerpoint/2010/main" val="2356196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277246">
        <a:defRPr>
          <a:latin typeface="+mn-lt"/>
          <a:ea typeface="+mn-ea"/>
          <a:cs typeface="+mn-cs"/>
        </a:defRPr>
      </a:lvl2pPr>
      <a:lvl3pPr marL="554492">
        <a:defRPr>
          <a:latin typeface="+mn-lt"/>
          <a:ea typeface="+mn-ea"/>
          <a:cs typeface="+mn-cs"/>
        </a:defRPr>
      </a:lvl3pPr>
      <a:lvl4pPr marL="831738">
        <a:defRPr>
          <a:latin typeface="+mn-lt"/>
          <a:ea typeface="+mn-ea"/>
          <a:cs typeface="+mn-cs"/>
        </a:defRPr>
      </a:lvl4pPr>
      <a:lvl5pPr marL="1108984">
        <a:defRPr>
          <a:latin typeface="+mn-lt"/>
          <a:ea typeface="+mn-ea"/>
          <a:cs typeface="+mn-cs"/>
        </a:defRPr>
      </a:lvl5pPr>
      <a:lvl6pPr marL="1386230">
        <a:defRPr>
          <a:latin typeface="+mn-lt"/>
          <a:ea typeface="+mn-ea"/>
          <a:cs typeface="+mn-cs"/>
        </a:defRPr>
      </a:lvl6pPr>
      <a:lvl7pPr marL="1663476">
        <a:defRPr>
          <a:latin typeface="+mn-lt"/>
          <a:ea typeface="+mn-ea"/>
          <a:cs typeface="+mn-cs"/>
        </a:defRPr>
      </a:lvl7pPr>
      <a:lvl8pPr marL="1940723">
        <a:defRPr>
          <a:latin typeface="+mn-lt"/>
          <a:ea typeface="+mn-ea"/>
          <a:cs typeface="+mn-cs"/>
        </a:defRPr>
      </a:lvl8pPr>
      <a:lvl9pPr marL="2217969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3" Type="http://schemas.openxmlformats.org/officeDocument/2006/relationships/image" Target="../media/image19.png"/><Relationship Id="rId7" Type="http://schemas.openxmlformats.org/officeDocument/2006/relationships/image" Target="../media/image23.jpg"/><Relationship Id="rId12" Type="http://schemas.openxmlformats.org/officeDocument/2006/relationships/image" Target="../media/image28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g"/><Relationship Id="rId13" Type="http://schemas.openxmlformats.org/officeDocument/2006/relationships/image" Target="../media/image41.jpg"/><Relationship Id="rId18" Type="http://schemas.openxmlformats.org/officeDocument/2006/relationships/image" Target="../media/image46.jpg"/><Relationship Id="rId26" Type="http://schemas.openxmlformats.org/officeDocument/2006/relationships/image" Target="../media/image54.jpg"/><Relationship Id="rId3" Type="http://schemas.openxmlformats.org/officeDocument/2006/relationships/image" Target="../media/image31.jpg"/><Relationship Id="rId21" Type="http://schemas.openxmlformats.org/officeDocument/2006/relationships/image" Target="../media/image49.jpg"/><Relationship Id="rId7" Type="http://schemas.openxmlformats.org/officeDocument/2006/relationships/image" Target="../media/image35.jpg"/><Relationship Id="rId12" Type="http://schemas.openxmlformats.org/officeDocument/2006/relationships/image" Target="../media/image40.jpg"/><Relationship Id="rId17" Type="http://schemas.openxmlformats.org/officeDocument/2006/relationships/image" Target="../media/image45.jpg"/><Relationship Id="rId25" Type="http://schemas.openxmlformats.org/officeDocument/2006/relationships/image" Target="../media/image53.jpg"/><Relationship Id="rId2" Type="http://schemas.openxmlformats.org/officeDocument/2006/relationships/image" Target="../media/image30.jpg"/><Relationship Id="rId16" Type="http://schemas.openxmlformats.org/officeDocument/2006/relationships/image" Target="../media/image44.jpg"/><Relationship Id="rId20" Type="http://schemas.openxmlformats.org/officeDocument/2006/relationships/image" Target="../media/image48.jp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4.jpg"/><Relationship Id="rId11" Type="http://schemas.openxmlformats.org/officeDocument/2006/relationships/image" Target="../media/image39.jpg"/><Relationship Id="rId24" Type="http://schemas.openxmlformats.org/officeDocument/2006/relationships/image" Target="../media/image52.jpg"/><Relationship Id="rId5" Type="http://schemas.openxmlformats.org/officeDocument/2006/relationships/image" Target="../media/image33.jpg"/><Relationship Id="rId15" Type="http://schemas.openxmlformats.org/officeDocument/2006/relationships/image" Target="../media/image43.jpg"/><Relationship Id="rId23" Type="http://schemas.openxmlformats.org/officeDocument/2006/relationships/image" Target="../media/image51.jpg"/><Relationship Id="rId10" Type="http://schemas.openxmlformats.org/officeDocument/2006/relationships/image" Target="../media/image38.jpg"/><Relationship Id="rId19" Type="http://schemas.openxmlformats.org/officeDocument/2006/relationships/image" Target="../media/image47.jpg"/><Relationship Id="rId4" Type="http://schemas.openxmlformats.org/officeDocument/2006/relationships/image" Target="../media/image32.jpg"/><Relationship Id="rId9" Type="http://schemas.openxmlformats.org/officeDocument/2006/relationships/image" Target="../media/image37.jpg"/><Relationship Id="rId14" Type="http://schemas.openxmlformats.org/officeDocument/2006/relationships/image" Target="../media/image42.jpg"/><Relationship Id="rId22" Type="http://schemas.openxmlformats.org/officeDocument/2006/relationships/image" Target="../media/image50.jpg"/><Relationship Id="rId27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>
                <a:solidFill>
                  <a:srgbClr val="002C62"/>
                </a:solidFill>
              </a:rPr>
              <a:t>Jiyun Kim</a:t>
            </a:r>
          </a:p>
          <a:p>
            <a:pPr algn="r"/>
            <a:r>
              <a:rPr lang="en-US" altLang="ko-KR" b="1">
                <a:solidFill>
                  <a:srgbClr val="002C62"/>
                </a:solidFill>
              </a:rPr>
              <a:t>Department </a:t>
            </a:r>
            <a:r>
              <a:rPr lang="en-US" altLang="ko-KR" b="1" dirty="0">
                <a:solidFill>
                  <a:srgbClr val="002C62"/>
                </a:solidFill>
              </a:rPr>
              <a:t>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Knowledge Distillation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3181C56-766E-42F3-BE51-AF26B08B9C92}"/>
              </a:ext>
            </a:extLst>
          </p:cNvPr>
          <p:cNvSpPr/>
          <p:nvPr/>
        </p:nvSpPr>
        <p:spPr>
          <a:xfrm>
            <a:off x="235029" y="6361569"/>
            <a:ext cx="101234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b="1" dirty="0">
                <a:solidFill>
                  <a:srgbClr val="002C62"/>
                </a:solidFill>
              </a:rPr>
              <a:t>Source: </a:t>
            </a:r>
            <a:r>
              <a:rPr lang="en-US" altLang="ko-KR" dirty="0">
                <a:solidFill>
                  <a:srgbClr val="002C62"/>
                </a:solidFill>
              </a:rPr>
              <a:t>Prof. Song Han at MIT, Lecture Slide on </a:t>
            </a:r>
            <a:r>
              <a:rPr lang="en-US" altLang="ko-KR" dirty="0" err="1">
                <a:solidFill>
                  <a:srgbClr val="002C62"/>
                </a:solidFill>
              </a:rPr>
              <a:t>TinyML</a:t>
            </a:r>
            <a:r>
              <a:rPr lang="en-US" altLang="ko-KR" dirty="0">
                <a:solidFill>
                  <a:srgbClr val="002C62"/>
                </a:solidFill>
              </a:rPr>
              <a:t> and Efficient Deep Learning Computing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558" y="125590"/>
            <a:ext cx="11009766" cy="1133389"/>
          </a:xfrm>
          <a:prstGeom prst="rect">
            <a:avLst/>
          </a:prstGeom>
        </p:spPr>
        <p:txBody>
          <a:bodyPr vert="horz" wrap="square" lIns="0" tIns="72392" rIns="0" bIns="0" rtlCol="0">
            <a:spAutoFit/>
          </a:bodyPr>
          <a:lstStyle/>
          <a:p>
            <a:pPr marL="10012">
              <a:spcBef>
                <a:spcPts val="570"/>
              </a:spcBef>
            </a:pPr>
            <a:r>
              <a:rPr spc="-45" dirty="0"/>
              <a:t>What</a:t>
            </a:r>
            <a:r>
              <a:rPr spc="-167" dirty="0"/>
              <a:t> </a:t>
            </a:r>
            <a:r>
              <a:rPr spc="-69" dirty="0"/>
              <a:t>else</a:t>
            </a:r>
            <a:r>
              <a:rPr spc="-170" dirty="0"/>
              <a:t> </a:t>
            </a:r>
            <a:r>
              <a:rPr spc="-3" dirty="0"/>
              <a:t>to</a:t>
            </a:r>
            <a:r>
              <a:rPr spc="-167" dirty="0"/>
              <a:t> </a:t>
            </a:r>
            <a:r>
              <a:rPr spc="-24" dirty="0"/>
              <a:t>match</a:t>
            </a:r>
            <a:r>
              <a:rPr spc="-167" dirty="0"/>
              <a:t> </a:t>
            </a:r>
            <a:r>
              <a:rPr spc="-55" dirty="0"/>
              <a:t>other</a:t>
            </a:r>
            <a:r>
              <a:rPr spc="-167" dirty="0"/>
              <a:t> </a:t>
            </a:r>
            <a:r>
              <a:rPr spc="-64" dirty="0"/>
              <a:t>than</a:t>
            </a:r>
            <a:r>
              <a:rPr spc="-167" dirty="0"/>
              <a:t> </a:t>
            </a:r>
            <a:r>
              <a:rPr spc="-69" dirty="0"/>
              <a:t>output</a:t>
            </a:r>
            <a:r>
              <a:rPr spc="-167" dirty="0"/>
              <a:t> </a:t>
            </a:r>
            <a:r>
              <a:rPr spc="-146" dirty="0"/>
              <a:t>logits?</a:t>
            </a:r>
          </a:p>
          <a:p>
            <a:pPr marL="7701">
              <a:spcBef>
                <a:spcPts val="291"/>
              </a:spcBef>
            </a:pPr>
            <a:r>
              <a:rPr sz="2395" spc="24" dirty="0">
                <a:solidFill>
                  <a:srgbClr val="000000"/>
                </a:solidFill>
              </a:rPr>
              <a:t>Matching</a:t>
            </a:r>
            <a:r>
              <a:rPr sz="2395" spc="-12" dirty="0">
                <a:solidFill>
                  <a:srgbClr val="000000"/>
                </a:solidFill>
              </a:rPr>
              <a:t> </a:t>
            </a:r>
            <a:r>
              <a:rPr sz="2395" spc="15" dirty="0">
                <a:solidFill>
                  <a:srgbClr val="000000"/>
                </a:solidFill>
              </a:rPr>
              <a:t>intermediate</a:t>
            </a:r>
            <a:r>
              <a:rPr sz="2395" spc="-12" dirty="0">
                <a:solidFill>
                  <a:srgbClr val="000000"/>
                </a:solidFill>
              </a:rPr>
              <a:t> </a:t>
            </a:r>
            <a:r>
              <a:rPr sz="2395" spc="6" dirty="0">
                <a:solidFill>
                  <a:srgbClr val="000000"/>
                </a:solidFill>
              </a:rPr>
              <a:t>weights</a:t>
            </a:r>
            <a:endParaRPr sz="2395"/>
          </a:p>
        </p:txBody>
      </p:sp>
      <p:sp>
        <p:nvSpPr>
          <p:cNvPr id="3" name="object 3"/>
          <p:cNvSpPr txBox="1"/>
          <p:nvPr/>
        </p:nvSpPr>
        <p:spPr>
          <a:xfrm>
            <a:off x="4202938" y="6362274"/>
            <a:ext cx="3786340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Knowledge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Distillation: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12" dirty="0">
                <a:solidFill>
                  <a:srgbClr val="5E5E5E"/>
                </a:solidFill>
                <a:latin typeface="Arial"/>
                <a:cs typeface="Arial"/>
              </a:rPr>
              <a:t>A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Survey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[Gou </a:t>
            </a:r>
            <a:r>
              <a:rPr sz="1182" i="1" spc="15" dirty="0">
                <a:solidFill>
                  <a:srgbClr val="5E5E5E"/>
                </a:solidFill>
                <a:latin typeface="Arial"/>
                <a:cs typeface="Arial"/>
              </a:rPr>
              <a:t>et</a:t>
            </a:r>
            <a:r>
              <a:rPr sz="1182" i="1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i="1" spc="-6" dirty="0">
                <a:solidFill>
                  <a:srgbClr val="5E5E5E"/>
                </a:solidFill>
                <a:latin typeface="Arial"/>
                <a:cs typeface="Arial"/>
              </a:rPr>
              <a:t>al.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,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9" dirty="0">
                <a:solidFill>
                  <a:srgbClr val="5E5E5E"/>
                </a:solidFill>
                <a:latin typeface="Arial"/>
                <a:cs typeface="Arial"/>
              </a:rPr>
              <a:t>IJCV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2020]</a:t>
            </a:r>
            <a:endParaRPr sz="1182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776394" y="2400155"/>
            <a:ext cx="4843727" cy="2020434"/>
            <a:chOff x="2928699" y="3958033"/>
            <a:chExt cx="7987665" cy="3331845"/>
          </a:xfrm>
        </p:grpSpPr>
        <p:sp>
          <p:nvSpPr>
            <p:cNvPr id="5" name="object 5"/>
            <p:cNvSpPr/>
            <p:nvPr/>
          </p:nvSpPr>
          <p:spPr>
            <a:xfrm>
              <a:off x="4021816" y="4045989"/>
              <a:ext cx="1421765" cy="1078865"/>
            </a:xfrm>
            <a:custGeom>
              <a:avLst/>
              <a:gdLst/>
              <a:ahLst/>
              <a:cxnLst/>
              <a:rect l="l" t="t" r="r" b="b"/>
              <a:pathLst>
                <a:path w="1421764" h="1078864">
                  <a:moveTo>
                    <a:pt x="0" y="1078501"/>
                  </a:moveTo>
                  <a:lnTo>
                    <a:pt x="0" y="0"/>
                  </a:lnTo>
                  <a:lnTo>
                    <a:pt x="1400329" y="0"/>
                  </a:lnTo>
                  <a:lnTo>
                    <a:pt x="142127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5378168" y="3958033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021816" y="6122834"/>
              <a:ext cx="1417955" cy="1078865"/>
            </a:xfrm>
            <a:custGeom>
              <a:avLst/>
              <a:gdLst/>
              <a:ahLst/>
              <a:cxnLst/>
              <a:rect l="l" t="t" r="r" b="b"/>
              <a:pathLst>
                <a:path w="1417954" h="1078865">
                  <a:moveTo>
                    <a:pt x="0" y="0"/>
                  </a:moveTo>
                  <a:lnTo>
                    <a:pt x="0" y="1078501"/>
                  </a:lnTo>
                  <a:lnTo>
                    <a:pt x="1396816" y="1078501"/>
                  </a:lnTo>
                  <a:lnTo>
                    <a:pt x="1417757" y="1078501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5374655" y="711338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949654" y="5105697"/>
              <a:ext cx="2169795" cy="1047115"/>
            </a:xfrm>
            <a:custGeom>
              <a:avLst/>
              <a:gdLst/>
              <a:ahLst/>
              <a:cxnLst/>
              <a:rect l="l" t="t" r="r" b="b"/>
              <a:pathLst>
                <a:path w="2169795" h="1047114">
                  <a:moveTo>
                    <a:pt x="1929534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4" y="45785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70" y="893300"/>
                  </a:lnTo>
                  <a:lnTo>
                    <a:pt x="11766" y="947904"/>
                  </a:lnTo>
                  <a:lnTo>
                    <a:pt x="45784" y="1001303"/>
                  </a:lnTo>
                  <a:lnTo>
                    <a:pt x="99184" y="1035322"/>
                  </a:lnTo>
                  <a:lnTo>
                    <a:pt x="153788" y="1045617"/>
                  </a:lnTo>
                  <a:lnTo>
                    <a:pt x="192319" y="1046904"/>
                  </a:lnTo>
                  <a:lnTo>
                    <a:pt x="240097" y="1047088"/>
                  </a:lnTo>
                  <a:lnTo>
                    <a:pt x="1929534" y="1047088"/>
                  </a:lnTo>
                  <a:lnTo>
                    <a:pt x="1977313" y="1046904"/>
                  </a:lnTo>
                  <a:lnTo>
                    <a:pt x="2015844" y="1045617"/>
                  </a:lnTo>
                  <a:lnTo>
                    <a:pt x="2070447" y="1035322"/>
                  </a:lnTo>
                  <a:lnTo>
                    <a:pt x="2123847" y="1001303"/>
                  </a:lnTo>
                  <a:lnTo>
                    <a:pt x="2157866" y="947904"/>
                  </a:lnTo>
                  <a:lnTo>
                    <a:pt x="2168161" y="893300"/>
                  </a:lnTo>
                  <a:lnTo>
                    <a:pt x="2169448" y="854769"/>
                  </a:lnTo>
                  <a:lnTo>
                    <a:pt x="2169632" y="806991"/>
                  </a:lnTo>
                  <a:lnTo>
                    <a:pt x="2169632" y="240097"/>
                  </a:lnTo>
                  <a:lnTo>
                    <a:pt x="2169448" y="192319"/>
                  </a:lnTo>
                  <a:lnTo>
                    <a:pt x="2168161" y="153788"/>
                  </a:lnTo>
                  <a:lnTo>
                    <a:pt x="2157866" y="99184"/>
                  </a:lnTo>
                  <a:lnTo>
                    <a:pt x="2123847" y="45785"/>
                  </a:lnTo>
                  <a:lnTo>
                    <a:pt x="2070447" y="11766"/>
                  </a:lnTo>
                  <a:lnTo>
                    <a:pt x="2015844" y="1470"/>
                  </a:lnTo>
                  <a:lnTo>
                    <a:pt x="1977313" y="183"/>
                  </a:lnTo>
                  <a:lnTo>
                    <a:pt x="1929534" y="0"/>
                  </a:lnTo>
                  <a:close/>
                </a:path>
              </a:pathLst>
            </a:custGeom>
            <a:solidFill>
              <a:srgbClr val="D6D6D7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2949654" y="5105697"/>
              <a:ext cx="2169795" cy="1047115"/>
            </a:xfrm>
            <a:custGeom>
              <a:avLst/>
              <a:gdLst/>
              <a:ahLst/>
              <a:cxnLst/>
              <a:rect l="l" t="t" r="r" b="b"/>
              <a:pathLst>
                <a:path w="2169795" h="1047114">
                  <a:moveTo>
                    <a:pt x="240097" y="0"/>
                  </a:moveTo>
                  <a:lnTo>
                    <a:pt x="1929534" y="0"/>
                  </a:lnTo>
                  <a:lnTo>
                    <a:pt x="1977313" y="183"/>
                  </a:lnTo>
                  <a:lnTo>
                    <a:pt x="2015844" y="1470"/>
                  </a:lnTo>
                  <a:lnTo>
                    <a:pt x="2070447" y="11765"/>
                  </a:lnTo>
                  <a:lnTo>
                    <a:pt x="2123847" y="45785"/>
                  </a:lnTo>
                  <a:lnTo>
                    <a:pt x="2157866" y="99184"/>
                  </a:lnTo>
                  <a:lnTo>
                    <a:pt x="2168161" y="153788"/>
                  </a:lnTo>
                  <a:lnTo>
                    <a:pt x="2169448" y="192318"/>
                  </a:lnTo>
                  <a:lnTo>
                    <a:pt x="2169632" y="240097"/>
                  </a:lnTo>
                  <a:lnTo>
                    <a:pt x="2169632" y="806991"/>
                  </a:lnTo>
                  <a:lnTo>
                    <a:pt x="2169448" y="854769"/>
                  </a:lnTo>
                  <a:lnTo>
                    <a:pt x="2168161" y="893300"/>
                  </a:lnTo>
                  <a:lnTo>
                    <a:pt x="2157866" y="947904"/>
                  </a:lnTo>
                  <a:lnTo>
                    <a:pt x="2123847" y="1001303"/>
                  </a:lnTo>
                  <a:lnTo>
                    <a:pt x="2070447" y="1035322"/>
                  </a:lnTo>
                  <a:lnTo>
                    <a:pt x="2015844" y="1045617"/>
                  </a:lnTo>
                  <a:lnTo>
                    <a:pt x="1977313" y="1046904"/>
                  </a:lnTo>
                  <a:lnTo>
                    <a:pt x="1929534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41883">
              <a:solidFill>
                <a:srgbClr val="343534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1" name="object 11"/>
            <p:cNvSpPr/>
            <p:nvPr/>
          </p:nvSpPr>
          <p:spPr>
            <a:xfrm>
              <a:off x="10199804" y="4080780"/>
              <a:ext cx="605790" cy="0"/>
            </a:xfrm>
            <a:custGeom>
              <a:avLst/>
              <a:gdLst/>
              <a:ahLst/>
              <a:cxnLst/>
              <a:rect l="l" t="t" r="r" b="b"/>
              <a:pathLst>
                <a:path w="605790">
                  <a:moveTo>
                    <a:pt x="0" y="0"/>
                  </a:moveTo>
                  <a:lnTo>
                    <a:pt x="584434" y="0"/>
                  </a:lnTo>
                  <a:lnTo>
                    <a:pt x="60537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object 12"/>
            <p:cNvSpPr/>
            <p:nvPr/>
          </p:nvSpPr>
          <p:spPr>
            <a:xfrm>
              <a:off x="10740259" y="3992825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2219218" y="3277582"/>
            <a:ext cx="45553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spc="-9" dirty="0">
                <a:solidFill>
                  <a:prstClr val="black"/>
                </a:solidFill>
                <a:latin typeface="Arial"/>
                <a:cs typeface="Arial"/>
              </a:rPr>
              <a:t>Input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3372188" y="2053637"/>
            <a:ext cx="782066" cy="842136"/>
            <a:chOff x="5560282" y="3386599"/>
            <a:chExt cx="1289685" cy="1388745"/>
          </a:xfrm>
        </p:grpSpPr>
        <p:sp>
          <p:nvSpPr>
            <p:cNvPr id="15" name="object 15"/>
            <p:cNvSpPr/>
            <p:nvPr/>
          </p:nvSpPr>
          <p:spPr>
            <a:xfrm>
              <a:off x="5581237" y="3407554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5">
                  <a:moveTo>
                    <a:pt x="938730" y="0"/>
                  </a:moveTo>
                  <a:lnTo>
                    <a:pt x="308740" y="0"/>
                  </a:lnTo>
                  <a:lnTo>
                    <a:pt x="247302" y="236"/>
                  </a:lnTo>
                  <a:lnTo>
                    <a:pt x="197756" y="1891"/>
                  </a:lnTo>
                  <a:lnTo>
                    <a:pt x="158401" y="6382"/>
                  </a:lnTo>
                  <a:lnTo>
                    <a:pt x="90610" y="33369"/>
                  </a:lnTo>
                  <a:lnTo>
                    <a:pt x="58874" y="58874"/>
                  </a:lnTo>
                  <a:lnTo>
                    <a:pt x="33369" y="90610"/>
                  </a:lnTo>
                  <a:lnTo>
                    <a:pt x="15129" y="127540"/>
                  </a:lnTo>
                  <a:lnTo>
                    <a:pt x="1891" y="197756"/>
                  </a:lnTo>
                  <a:lnTo>
                    <a:pt x="236" y="247302"/>
                  </a:lnTo>
                  <a:lnTo>
                    <a:pt x="0" y="308740"/>
                  </a:lnTo>
                  <a:lnTo>
                    <a:pt x="0" y="1037710"/>
                  </a:lnTo>
                  <a:lnTo>
                    <a:pt x="236" y="1099149"/>
                  </a:lnTo>
                  <a:lnTo>
                    <a:pt x="1891" y="1148695"/>
                  </a:lnTo>
                  <a:lnTo>
                    <a:pt x="6382" y="1188050"/>
                  </a:lnTo>
                  <a:lnTo>
                    <a:pt x="33369" y="1255841"/>
                  </a:lnTo>
                  <a:lnTo>
                    <a:pt x="58874" y="1287577"/>
                  </a:lnTo>
                  <a:lnTo>
                    <a:pt x="90610" y="1313083"/>
                  </a:lnTo>
                  <a:lnTo>
                    <a:pt x="127540" y="1331322"/>
                  </a:lnTo>
                  <a:lnTo>
                    <a:pt x="197756" y="1344561"/>
                  </a:lnTo>
                  <a:lnTo>
                    <a:pt x="247302" y="1346215"/>
                  </a:lnTo>
                  <a:lnTo>
                    <a:pt x="308740" y="1346452"/>
                  </a:lnTo>
                  <a:lnTo>
                    <a:pt x="938730" y="1346452"/>
                  </a:lnTo>
                  <a:lnTo>
                    <a:pt x="1000168" y="1346215"/>
                  </a:lnTo>
                  <a:lnTo>
                    <a:pt x="1049715" y="1344561"/>
                  </a:lnTo>
                  <a:lnTo>
                    <a:pt x="1089069" y="1340069"/>
                  </a:lnTo>
                  <a:lnTo>
                    <a:pt x="1156860" y="1313083"/>
                  </a:lnTo>
                  <a:lnTo>
                    <a:pt x="1188596" y="1287577"/>
                  </a:lnTo>
                  <a:lnTo>
                    <a:pt x="1214102" y="1255841"/>
                  </a:lnTo>
                  <a:lnTo>
                    <a:pt x="1232341" y="1218910"/>
                  </a:lnTo>
                  <a:lnTo>
                    <a:pt x="1245580" y="1148695"/>
                  </a:lnTo>
                  <a:lnTo>
                    <a:pt x="1247235" y="1099149"/>
                  </a:lnTo>
                  <a:lnTo>
                    <a:pt x="1247471" y="1037710"/>
                  </a:lnTo>
                  <a:lnTo>
                    <a:pt x="1247471" y="308740"/>
                  </a:lnTo>
                  <a:lnTo>
                    <a:pt x="1247235" y="247302"/>
                  </a:lnTo>
                  <a:lnTo>
                    <a:pt x="1245580" y="197756"/>
                  </a:lnTo>
                  <a:lnTo>
                    <a:pt x="1241088" y="158401"/>
                  </a:lnTo>
                  <a:lnTo>
                    <a:pt x="1214102" y="90610"/>
                  </a:lnTo>
                  <a:lnTo>
                    <a:pt x="1188596" y="58874"/>
                  </a:lnTo>
                  <a:lnTo>
                    <a:pt x="1156860" y="33369"/>
                  </a:lnTo>
                  <a:lnTo>
                    <a:pt x="1119930" y="15129"/>
                  </a:lnTo>
                  <a:lnTo>
                    <a:pt x="1049715" y="1891"/>
                  </a:lnTo>
                  <a:lnTo>
                    <a:pt x="1000168" y="236"/>
                  </a:lnTo>
                  <a:lnTo>
                    <a:pt x="938730" y="0"/>
                  </a:lnTo>
                  <a:close/>
                </a:path>
              </a:pathLst>
            </a:custGeom>
            <a:solidFill>
              <a:srgbClr val="7DB8E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5581237" y="3407554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5">
                  <a:moveTo>
                    <a:pt x="308741" y="0"/>
                  </a:moveTo>
                  <a:lnTo>
                    <a:pt x="938730" y="0"/>
                  </a:lnTo>
                  <a:lnTo>
                    <a:pt x="1000168" y="236"/>
                  </a:lnTo>
                  <a:lnTo>
                    <a:pt x="1049715" y="1891"/>
                  </a:lnTo>
                  <a:lnTo>
                    <a:pt x="1089069" y="6382"/>
                  </a:lnTo>
                  <a:lnTo>
                    <a:pt x="1156860" y="33369"/>
                  </a:lnTo>
                  <a:lnTo>
                    <a:pt x="1188597" y="58875"/>
                  </a:lnTo>
                  <a:lnTo>
                    <a:pt x="1214102" y="90611"/>
                  </a:lnTo>
                  <a:lnTo>
                    <a:pt x="1232342" y="127541"/>
                  </a:lnTo>
                  <a:lnTo>
                    <a:pt x="1245580" y="197756"/>
                  </a:lnTo>
                  <a:lnTo>
                    <a:pt x="1247235" y="247303"/>
                  </a:lnTo>
                  <a:lnTo>
                    <a:pt x="1247471" y="308741"/>
                  </a:lnTo>
                  <a:lnTo>
                    <a:pt x="1247471" y="1037711"/>
                  </a:lnTo>
                  <a:lnTo>
                    <a:pt x="1247235" y="1099149"/>
                  </a:lnTo>
                  <a:lnTo>
                    <a:pt x="1245580" y="1148695"/>
                  </a:lnTo>
                  <a:lnTo>
                    <a:pt x="1241089" y="1188050"/>
                  </a:lnTo>
                  <a:lnTo>
                    <a:pt x="1214102" y="1255841"/>
                  </a:lnTo>
                  <a:lnTo>
                    <a:pt x="1188597" y="1287577"/>
                  </a:lnTo>
                  <a:lnTo>
                    <a:pt x="1156860" y="1313083"/>
                  </a:lnTo>
                  <a:lnTo>
                    <a:pt x="1119930" y="1331322"/>
                  </a:lnTo>
                  <a:lnTo>
                    <a:pt x="1049715" y="1344561"/>
                  </a:lnTo>
                  <a:lnTo>
                    <a:pt x="1000168" y="1346215"/>
                  </a:lnTo>
                  <a:lnTo>
                    <a:pt x="938730" y="1346452"/>
                  </a:lnTo>
                  <a:lnTo>
                    <a:pt x="308741" y="1346452"/>
                  </a:lnTo>
                  <a:lnTo>
                    <a:pt x="247303" y="1346215"/>
                  </a:lnTo>
                  <a:lnTo>
                    <a:pt x="197756" y="1344561"/>
                  </a:lnTo>
                  <a:lnTo>
                    <a:pt x="158402" y="1340069"/>
                  </a:lnTo>
                  <a:lnTo>
                    <a:pt x="90611" y="1313083"/>
                  </a:lnTo>
                  <a:lnTo>
                    <a:pt x="58875" y="1287577"/>
                  </a:lnTo>
                  <a:lnTo>
                    <a:pt x="33369" y="1255841"/>
                  </a:lnTo>
                  <a:lnTo>
                    <a:pt x="15129" y="1218910"/>
                  </a:lnTo>
                  <a:lnTo>
                    <a:pt x="1891" y="1148695"/>
                  </a:lnTo>
                  <a:lnTo>
                    <a:pt x="236" y="1099149"/>
                  </a:lnTo>
                  <a:lnTo>
                    <a:pt x="0" y="1037711"/>
                  </a:lnTo>
                  <a:lnTo>
                    <a:pt x="0" y="308741"/>
                  </a:lnTo>
                  <a:lnTo>
                    <a:pt x="236" y="247303"/>
                  </a:lnTo>
                  <a:lnTo>
                    <a:pt x="1891" y="197756"/>
                  </a:lnTo>
                  <a:lnTo>
                    <a:pt x="6382" y="158402"/>
                  </a:lnTo>
                  <a:lnTo>
                    <a:pt x="33369" y="90611"/>
                  </a:lnTo>
                  <a:lnTo>
                    <a:pt x="58875" y="58875"/>
                  </a:lnTo>
                  <a:lnTo>
                    <a:pt x="90611" y="33369"/>
                  </a:lnTo>
                  <a:lnTo>
                    <a:pt x="127541" y="15129"/>
                  </a:lnTo>
                  <a:lnTo>
                    <a:pt x="197756" y="1891"/>
                  </a:lnTo>
                  <a:lnTo>
                    <a:pt x="247303" y="236"/>
                  </a:lnTo>
                  <a:lnTo>
                    <a:pt x="308741" y="0"/>
                  </a:lnTo>
                  <a:close/>
                </a:path>
              </a:pathLst>
            </a:custGeom>
            <a:ln w="41883">
              <a:solidFill>
                <a:srgbClr val="0081CC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516345" y="2216327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90222" marR="3081" indent="-182905" defTabSz="554492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solidFill>
                  <a:prstClr val="black"/>
                </a:solidFill>
                <a:latin typeface="Arial"/>
                <a:cs typeface="Arial"/>
              </a:rPr>
              <a:t>Layer  </a:t>
            </a:r>
            <a:r>
              <a:rPr sz="1577" spc="12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632091" y="2123497"/>
            <a:ext cx="1341180" cy="660386"/>
            <a:chOff x="10936103" y="3501804"/>
            <a:chExt cx="2211705" cy="1089025"/>
          </a:xfrm>
        </p:grpSpPr>
        <p:sp>
          <p:nvSpPr>
            <p:cNvPr id="19" name="object 19"/>
            <p:cNvSpPr/>
            <p:nvPr/>
          </p:nvSpPr>
          <p:spPr>
            <a:xfrm>
              <a:off x="10957058" y="3522759"/>
              <a:ext cx="2169795" cy="1047115"/>
            </a:xfrm>
            <a:custGeom>
              <a:avLst/>
              <a:gdLst/>
              <a:ahLst/>
              <a:cxnLst/>
              <a:rect l="l" t="t" r="r" b="b"/>
              <a:pathLst>
                <a:path w="2169794" h="1047114">
                  <a:moveTo>
                    <a:pt x="1929532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5"/>
                  </a:lnTo>
                  <a:lnTo>
                    <a:pt x="45783" y="45784"/>
                  </a:lnTo>
                  <a:lnTo>
                    <a:pt x="11769" y="99184"/>
                  </a:lnTo>
                  <a:lnTo>
                    <a:pt x="1471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71" y="893300"/>
                  </a:lnTo>
                  <a:lnTo>
                    <a:pt x="11769" y="947904"/>
                  </a:lnTo>
                  <a:lnTo>
                    <a:pt x="45783" y="1001303"/>
                  </a:lnTo>
                  <a:lnTo>
                    <a:pt x="99180" y="1035322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7" y="1047088"/>
                  </a:lnTo>
                  <a:lnTo>
                    <a:pt x="1929532" y="1047088"/>
                  </a:lnTo>
                  <a:lnTo>
                    <a:pt x="1977312" y="1046904"/>
                  </a:lnTo>
                  <a:lnTo>
                    <a:pt x="2015843" y="1045617"/>
                  </a:lnTo>
                  <a:lnTo>
                    <a:pt x="2070450" y="1035322"/>
                  </a:lnTo>
                  <a:lnTo>
                    <a:pt x="2123846" y="1001303"/>
                  </a:lnTo>
                  <a:lnTo>
                    <a:pt x="2157860" y="947904"/>
                  </a:lnTo>
                  <a:lnTo>
                    <a:pt x="2168159" y="893300"/>
                  </a:lnTo>
                  <a:lnTo>
                    <a:pt x="2169446" y="854769"/>
                  </a:lnTo>
                  <a:lnTo>
                    <a:pt x="2169630" y="806991"/>
                  </a:lnTo>
                  <a:lnTo>
                    <a:pt x="2169630" y="240097"/>
                  </a:lnTo>
                  <a:lnTo>
                    <a:pt x="2169446" y="192319"/>
                  </a:lnTo>
                  <a:lnTo>
                    <a:pt x="2168159" y="153788"/>
                  </a:lnTo>
                  <a:lnTo>
                    <a:pt x="2157860" y="99184"/>
                  </a:lnTo>
                  <a:lnTo>
                    <a:pt x="2123846" y="45784"/>
                  </a:lnTo>
                  <a:lnTo>
                    <a:pt x="2070450" y="11765"/>
                  </a:lnTo>
                  <a:lnTo>
                    <a:pt x="2015843" y="1470"/>
                  </a:lnTo>
                  <a:lnTo>
                    <a:pt x="1977312" y="183"/>
                  </a:lnTo>
                  <a:lnTo>
                    <a:pt x="1929532" y="0"/>
                  </a:lnTo>
                  <a:close/>
                </a:path>
              </a:pathLst>
            </a:custGeom>
            <a:solidFill>
              <a:srgbClr val="A4DAD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0957058" y="3522759"/>
              <a:ext cx="2169795" cy="1047115"/>
            </a:xfrm>
            <a:custGeom>
              <a:avLst/>
              <a:gdLst/>
              <a:ahLst/>
              <a:cxnLst/>
              <a:rect l="l" t="t" r="r" b="b"/>
              <a:pathLst>
                <a:path w="2169794" h="1047114">
                  <a:moveTo>
                    <a:pt x="240097" y="0"/>
                  </a:moveTo>
                  <a:lnTo>
                    <a:pt x="1929534" y="0"/>
                  </a:lnTo>
                  <a:lnTo>
                    <a:pt x="1977313" y="183"/>
                  </a:lnTo>
                  <a:lnTo>
                    <a:pt x="2015844" y="1470"/>
                  </a:lnTo>
                  <a:lnTo>
                    <a:pt x="2070447" y="11765"/>
                  </a:lnTo>
                  <a:lnTo>
                    <a:pt x="2123847" y="45785"/>
                  </a:lnTo>
                  <a:lnTo>
                    <a:pt x="2157866" y="99184"/>
                  </a:lnTo>
                  <a:lnTo>
                    <a:pt x="2168161" y="153788"/>
                  </a:lnTo>
                  <a:lnTo>
                    <a:pt x="2169448" y="192318"/>
                  </a:lnTo>
                  <a:lnTo>
                    <a:pt x="2169632" y="240097"/>
                  </a:lnTo>
                  <a:lnTo>
                    <a:pt x="2169632" y="806991"/>
                  </a:lnTo>
                  <a:lnTo>
                    <a:pt x="2169448" y="854769"/>
                  </a:lnTo>
                  <a:lnTo>
                    <a:pt x="2168161" y="893300"/>
                  </a:lnTo>
                  <a:lnTo>
                    <a:pt x="2157866" y="947904"/>
                  </a:lnTo>
                  <a:lnTo>
                    <a:pt x="2123847" y="1001303"/>
                  </a:lnTo>
                  <a:lnTo>
                    <a:pt x="2070447" y="1035322"/>
                  </a:lnTo>
                  <a:lnTo>
                    <a:pt x="2015844" y="1045617"/>
                  </a:lnTo>
                  <a:lnTo>
                    <a:pt x="1977313" y="1046904"/>
                  </a:lnTo>
                  <a:lnTo>
                    <a:pt x="1929534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41883">
              <a:solidFill>
                <a:srgbClr val="00AEBB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7029702" y="2317687"/>
            <a:ext cx="54602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spc="-6" dirty="0">
                <a:solidFill>
                  <a:prstClr val="black"/>
                </a:solidFill>
                <a:latin typeface="Arial"/>
                <a:cs typeface="Arial"/>
              </a:rPr>
              <a:t>Logits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6397762" y="5145594"/>
            <a:ext cx="1809803" cy="660386"/>
            <a:chOff x="10549678" y="8485465"/>
            <a:chExt cx="2984500" cy="1089025"/>
          </a:xfrm>
        </p:grpSpPr>
        <p:sp>
          <p:nvSpPr>
            <p:cNvPr id="23" name="object 23"/>
            <p:cNvSpPr/>
            <p:nvPr/>
          </p:nvSpPr>
          <p:spPr>
            <a:xfrm>
              <a:off x="10570620" y="8506406"/>
              <a:ext cx="2942590" cy="1047115"/>
            </a:xfrm>
            <a:custGeom>
              <a:avLst/>
              <a:gdLst/>
              <a:ahLst/>
              <a:cxnLst/>
              <a:rect l="l" t="t" r="r" b="b"/>
              <a:pathLst>
                <a:path w="2942590" h="1047115">
                  <a:moveTo>
                    <a:pt x="2702409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123181" y="4963"/>
                  </a:lnTo>
                  <a:lnTo>
                    <a:pt x="99180" y="11766"/>
                  </a:lnTo>
                  <a:lnTo>
                    <a:pt x="45782" y="45785"/>
                  </a:lnTo>
                  <a:lnTo>
                    <a:pt x="11758" y="99184"/>
                  </a:lnTo>
                  <a:lnTo>
                    <a:pt x="1469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69" y="893300"/>
                  </a:lnTo>
                  <a:lnTo>
                    <a:pt x="11758" y="947904"/>
                  </a:lnTo>
                  <a:lnTo>
                    <a:pt x="45782" y="1001303"/>
                  </a:lnTo>
                  <a:lnTo>
                    <a:pt x="99180" y="1035322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7" y="1047088"/>
                  </a:lnTo>
                  <a:lnTo>
                    <a:pt x="2702409" y="1047088"/>
                  </a:lnTo>
                  <a:lnTo>
                    <a:pt x="2750189" y="1046904"/>
                  </a:lnTo>
                  <a:lnTo>
                    <a:pt x="2788720" y="1045617"/>
                  </a:lnTo>
                  <a:lnTo>
                    <a:pt x="2843327" y="1035322"/>
                  </a:lnTo>
                  <a:lnTo>
                    <a:pt x="2896723" y="1001303"/>
                  </a:lnTo>
                  <a:lnTo>
                    <a:pt x="2930737" y="947904"/>
                  </a:lnTo>
                  <a:lnTo>
                    <a:pt x="2941036" y="893300"/>
                  </a:lnTo>
                  <a:lnTo>
                    <a:pt x="2942323" y="854769"/>
                  </a:lnTo>
                  <a:lnTo>
                    <a:pt x="2942507" y="806991"/>
                  </a:lnTo>
                  <a:lnTo>
                    <a:pt x="2942507" y="240097"/>
                  </a:lnTo>
                  <a:lnTo>
                    <a:pt x="2942323" y="192319"/>
                  </a:lnTo>
                  <a:lnTo>
                    <a:pt x="2941036" y="153788"/>
                  </a:lnTo>
                  <a:lnTo>
                    <a:pt x="2930737" y="99184"/>
                  </a:lnTo>
                  <a:lnTo>
                    <a:pt x="2896723" y="45785"/>
                  </a:lnTo>
                  <a:lnTo>
                    <a:pt x="2843327" y="11766"/>
                  </a:lnTo>
                  <a:lnTo>
                    <a:pt x="2788720" y="1470"/>
                  </a:lnTo>
                  <a:lnTo>
                    <a:pt x="2750189" y="183"/>
                  </a:lnTo>
                  <a:lnTo>
                    <a:pt x="2702409" y="0"/>
                  </a:lnTo>
                  <a:close/>
                </a:path>
              </a:pathLst>
            </a:custGeom>
            <a:solidFill>
              <a:srgbClr val="FEF1D8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4" name="object 24"/>
            <p:cNvSpPr/>
            <p:nvPr/>
          </p:nvSpPr>
          <p:spPr>
            <a:xfrm>
              <a:off x="10570620" y="8506406"/>
              <a:ext cx="2942590" cy="1047115"/>
            </a:xfrm>
            <a:custGeom>
              <a:avLst/>
              <a:gdLst/>
              <a:ahLst/>
              <a:cxnLst/>
              <a:rect l="l" t="t" r="r" b="b"/>
              <a:pathLst>
                <a:path w="2942590" h="1047115">
                  <a:moveTo>
                    <a:pt x="240097" y="0"/>
                  </a:moveTo>
                  <a:lnTo>
                    <a:pt x="2702414" y="0"/>
                  </a:lnTo>
                  <a:lnTo>
                    <a:pt x="2750192" y="183"/>
                  </a:lnTo>
                  <a:lnTo>
                    <a:pt x="2788723" y="1470"/>
                  </a:lnTo>
                  <a:lnTo>
                    <a:pt x="2843327" y="11765"/>
                  </a:lnTo>
                  <a:lnTo>
                    <a:pt x="2896726" y="45785"/>
                  </a:lnTo>
                  <a:lnTo>
                    <a:pt x="2930745" y="99184"/>
                  </a:lnTo>
                  <a:lnTo>
                    <a:pt x="2941040" y="153788"/>
                  </a:lnTo>
                  <a:lnTo>
                    <a:pt x="2942327" y="192318"/>
                  </a:lnTo>
                  <a:lnTo>
                    <a:pt x="2942511" y="240097"/>
                  </a:lnTo>
                  <a:lnTo>
                    <a:pt x="2942511" y="806991"/>
                  </a:lnTo>
                  <a:lnTo>
                    <a:pt x="2942327" y="854769"/>
                  </a:lnTo>
                  <a:lnTo>
                    <a:pt x="2941040" y="893300"/>
                  </a:lnTo>
                  <a:lnTo>
                    <a:pt x="2930745" y="947904"/>
                  </a:lnTo>
                  <a:lnTo>
                    <a:pt x="2896726" y="1001303"/>
                  </a:lnTo>
                  <a:lnTo>
                    <a:pt x="2843327" y="1035322"/>
                  </a:lnTo>
                  <a:lnTo>
                    <a:pt x="2788723" y="1045617"/>
                  </a:lnTo>
                  <a:lnTo>
                    <a:pt x="2750192" y="1046904"/>
                  </a:lnTo>
                  <a:lnTo>
                    <a:pt x="2702414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41883">
              <a:solidFill>
                <a:srgbClr val="F8B62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6724930" y="5217894"/>
            <a:ext cx="1155579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368891" marR="3081" indent="-361575" defTabSz="554492">
              <a:lnSpc>
                <a:spcPct val="103099"/>
              </a:lnSpc>
              <a:spcBef>
                <a:spcPts val="24"/>
              </a:spcBef>
            </a:pPr>
            <a:r>
              <a:rPr sz="1577" spc="-36" dirty="0">
                <a:solidFill>
                  <a:prstClr val="black"/>
                </a:solidFill>
                <a:latin typeface="Arial"/>
                <a:cs typeface="Arial"/>
              </a:rPr>
              <a:t>Classi</a:t>
            </a:r>
            <a:r>
              <a:rPr sz="1577" spc="-39" dirty="0">
                <a:solidFill>
                  <a:prstClr val="black"/>
                </a:solidFill>
                <a:latin typeface="Arial"/>
                <a:cs typeface="Arial"/>
              </a:rPr>
              <a:t>fi</a:t>
            </a:r>
            <a:r>
              <a:rPr sz="1577" spc="-6" dirty="0">
                <a:solidFill>
                  <a:prstClr val="black"/>
                </a:solidFill>
                <a:latin typeface="Arial"/>
                <a:cs typeface="Arial"/>
              </a:rPr>
              <a:t>cation  </a:t>
            </a:r>
            <a:r>
              <a:rPr sz="1577" spc="-12" dirty="0">
                <a:solidFill>
                  <a:prstClr val="black"/>
                </a:solidFill>
                <a:latin typeface="Arial"/>
                <a:cs typeface="Arial"/>
              </a:rPr>
              <a:t>Loss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4386210" y="2053194"/>
            <a:ext cx="2970003" cy="3054717"/>
            <a:chOff x="7232479" y="3385868"/>
            <a:chExt cx="4897755" cy="5037455"/>
          </a:xfrm>
        </p:grpSpPr>
        <p:sp>
          <p:nvSpPr>
            <p:cNvPr id="27" name="object 27"/>
            <p:cNvSpPr/>
            <p:nvPr/>
          </p:nvSpPr>
          <p:spPr>
            <a:xfrm>
              <a:off x="7253434" y="3406823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5">
                  <a:moveTo>
                    <a:pt x="938731" y="0"/>
                  </a:moveTo>
                  <a:lnTo>
                    <a:pt x="308741" y="0"/>
                  </a:lnTo>
                  <a:lnTo>
                    <a:pt x="247303" y="236"/>
                  </a:lnTo>
                  <a:lnTo>
                    <a:pt x="197756" y="1891"/>
                  </a:lnTo>
                  <a:lnTo>
                    <a:pt x="158402" y="6382"/>
                  </a:lnTo>
                  <a:lnTo>
                    <a:pt x="90611" y="33369"/>
                  </a:lnTo>
                  <a:lnTo>
                    <a:pt x="58875" y="58874"/>
                  </a:lnTo>
                  <a:lnTo>
                    <a:pt x="33369" y="90611"/>
                  </a:lnTo>
                  <a:lnTo>
                    <a:pt x="15130" y="127541"/>
                  </a:lnTo>
                  <a:lnTo>
                    <a:pt x="1891" y="197756"/>
                  </a:lnTo>
                  <a:lnTo>
                    <a:pt x="236" y="247303"/>
                  </a:lnTo>
                  <a:lnTo>
                    <a:pt x="0" y="308741"/>
                  </a:lnTo>
                  <a:lnTo>
                    <a:pt x="0" y="1037710"/>
                  </a:lnTo>
                  <a:lnTo>
                    <a:pt x="236" y="1099149"/>
                  </a:lnTo>
                  <a:lnTo>
                    <a:pt x="1891" y="1148695"/>
                  </a:lnTo>
                  <a:lnTo>
                    <a:pt x="6383" y="1188050"/>
                  </a:lnTo>
                  <a:lnTo>
                    <a:pt x="33369" y="1255841"/>
                  </a:lnTo>
                  <a:lnTo>
                    <a:pt x="58875" y="1287577"/>
                  </a:lnTo>
                  <a:lnTo>
                    <a:pt x="90611" y="1313083"/>
                  </a:lnTo>
                  <a:lnTo>
                    <a:pt x="127541" y="1331322"/>
                  </a:lnTo>
                  <a:lnTo>
                    <a:pt x="197756" y="1344561"/>
                  </a:lnTo>
                  <a:lnTo>
                    <a:pt x="247303" y="1346215"/>
                  </a:lnTo>
                  <a:lnTo>
                    <a:pt x="308741" y="1346452"/>
                  </a:lnTo>
                  <a:lnTo>
                    <a:pt x="938731" y="1346452"/>
                  </a:lnTo>
                  <a:lnTo>
                    <a:pt x="1000169" y="1346215"/>
                  </a:lnTo>
                  <a:lnTo>
                    <a:pt x="1049715" y="1344561"/>
                  </a:lnTo>
                  <a:lnTo>
                    <a:pt x="1089070" y="1340069"/>
                  </a:lnTo>
                  <a:lnTo>
                    <a:pt x="1156861" y="1313083"/>
                  </a:lnTo>
                  <a:lnTo>
                    <a:pt x="1188597" y="1287577"/>
                  </a:lnTo>
                  <a:lnTo>
                    <a:pt x="1214102" y="1255841"/>
                  </a:lnTo>
                  <a:lnTo>
                    <a:pt x="1232342" y="1218910"/>
                  </a:lnTo>
                  <a:lnTo>
                    <a:pt x="1245580" y="1148695"/>
                  </a:lnTo>
                  <a:lnTo>
                    <a:pt x="1247235" y="1099149"/>
                  </a:lnTo>
                  <a:lnTo>
                    <a:pt x="1247471" y="1037710"/>
                  </a:lnTo>
                  <a:lnTo>
                    <a:pt x="1247471" y="308741"/>
                  </a:lnTo>
                  <a:lnTo>
                    <a:pt x="1247235" y="247303"/>
                  </a:lnTo>
                  <a:lnTo>
                    <a:pt x="1245580" y="197756"/>
                  </a:lnTo>
                  <a:lnTo>
                    <a:pt x="1241089" y="158402"/>
                  </a:lnTo>
                  <a:lnTo>
                    <a:pt x="1214102" y="90611"/>
                  </a:lnTo>
                  <a:lnTo>
                    <a:pt x="1188597" y="58874"/>
                  </a:lnTo>
                  <a:lnTo>
                    <a:pt x="1156861" y="33369"/>
                  </a:lnTo>
                  <a:lnTo>
                    <a:pt x="1119931" y="15129"/>
                  </a:lnTo>
                  <a:lnTo>
                    <a:pt x="1049715" y="1891"/>
                  </a:lnTo>
                  <a:lnTo>
                    <a:pt x="1000169" y="236"/>
                  </a:lnTo>
                  <a:lnTo>
                    <a:pt x="938731" y="0"/>
                  </a:lnTo>
                  <a:close/>
                </a:path>
              </a:pathLst>
            </a:custGeom>
            <a:solidFill>
              <a:srgbClr val="7DB8E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8" name="object 28"/>
            <p:cNvSpPr/>
            <p:nvPr/>
          </p:nvSpPr>
          <p:spPr>
            <a:xfrm>
              <a:off x="7253434" y="3406823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5">
                  <a:moveTo>
                    <a:pt x="308741" y="0"/>
                  </a:moveTo>
                  <a:lnTo>
                    <a:pt x="938730" y="0"/>
                  </a:lnTo>
                  <a:lnTo>
                    <a:pt x="1000168" y="236"/>
                  </a:lnTo>
                  <a:lnTo>
                    <a:pt x="1049715" y="1891"/>
                  </a:lnTo>
                  <a:lnTo>
                    <a:pt x="1089069" y="6382"/>
                  </a:lnTo>
                  <a:lnTo>
                    <a:pt x="1156860" y="33369"/>
                  </a:lnTo>
                  <a:lnTo>
                    <a:pt x="1188597" y="58875"/>
                  </a:lnTo>
                  <a:lnTo>
                    <a:pt x="1214102" y="90611"/>
                  </a:lnTo>
                  <a:lnTo>
                    <a:pt x="1232342" y="127541"/>
                  </a:lnTo>
                  <a:lnTo>
                    <a:pt x="1245580" y="197756"/>
                  </a:lnTo>
                  <a:lnTo>
                    <a:pt x="1247235" y="247303"/>
                  </a:lnTo>
                  <a:lnTo>
                    <a:pt x="1247471" y="308741"/>
                  </a:lnTo>
                  <a:lnTo>
                    <a:pt x="1247471" y="1037711"/>
                  </a:lnTo>
                  <a:lnTo>
                    <a:pt x="1247235" y="1099149"/>
                  </a:lnTo>
                  <a:lnTo>
                    <a:pt x="1245580" y="1148695"/>
                  </a:lnTo>
                  <a:lnTo>
                    <a:pt x="1241089" y="1188050"/>
                  </a:lnTo>
                  <a:lnTo>
                    <a:pt x="1214102" y="1255841"/>
                  </a:lnTo>
                  <a:lnTo>
                    <a:pt x="1188597" y="1287577"/>
                  </a:lnTo>
                  <a:lnTo>
                    <a:pt x="1156860" y="1313083"/>
                  </a:lnTo>
                  <a:lnTo>
                    <a:pt x="1119930" y="1331322"/>
                  </a:lnTo>
                  <a:lnTo>
                    <a:pt x="1049715" y="1344561"/>
                  </a:lnTo>
                  <a:lnTo>
                    <a:pt x="1000168" y="1346215"/>
                  </a:lnTo>
                  <a:lnTo>
                    <a:pt x="938730" y="1346452"/>
                  </a:lnTo>
                  <a:lnTo>
                    <a:pt x="308741" y="1346452"/>
                  </a:lnTo>
                  <a:lnTo>
                    <a:pt x="247303" y="1346215"/>
                  </a:lnTo>
                  <a:lnTo>
                    <a:pt x="197756" y="1344561"/>
                  </a:lnTo>
                  <a:lnTo>
                    <a:pt x="158402" y="1340069"/>
                  </a:lnTo>
                  <a:lnTo>
                    <a:pt x="90611" y="1313083"/>
                  </a:lnTo>
                  <a:lnTo>
                    <a:pt x="58875" y="1287577"/>
                  </a:lnTo>
                  <a:lnTo>
                    <a:pt x="33369" y="1255841"/>
                  </a:lnTo>
                  <a:lnTo>
                    <a:pt x="15129" y="1218910"/>
                  </a:lnTo>
                  <a:lnTo>
                    <a:pt x="1891" y="1148695"/>
                  </a:lnTo>
                  <a:lnTo>
                    <a:pt x="236" y="1099149"/>
                  </a:lnTo>
                  <a:lnTo>
                    <a:pt x="0" y="1037711"/>
                  </a:lnTo>
                  <a:lnTo>
                    <a:pt x="0" y="308741"/>
                  </a:lnTo>
                  <a:lnTo>
                    <a:pt x="236" y="247303"/>
                  </a:lnTo>
                  <a:lnTo>
                    <a:pt x="1891" y="197756"/>
                  </a:lnTo>
                  <a:lnTo>
                    <a:pt x="6382" y="158402"/>
                  </a:lnTo>
                  <a:lnTo>
                    <a:pt x="33369" y="90611"/>
                  </a:lnTo>
                  <a:lnTo>
                    <a:pt x="58875" y="58875"/>
                  </a:lnTo>
                  <a:lnTo>
                    <a:pt x="90611" y="33369"/>
                  </a:lnTo>
                  <a:lnTo>
                    <a:pt x="127541" y="15129"/>
                  </a:lnTo>
                  <a:lnTo>
                    <a:pt x="197756" y="1891"/>
                  </a:lnTo>
                  <a:lnTo>
                    <a:pt x="247303" y="236"/>
                  </a:lnTo>
                  <a:lnTo>
                    <a:pt x="308741" y="0"/>
                  </a:lnTo>
                  <a:close/>
                </a:path>
              </a:pathLst>
            </a:custGeom>
            <a:ln w="41883">
              <a:solidFill>
                <a:srgbClr val="0081CC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2041873" y="7652287"/>
              <a:ext cx="0" cy="659765"/>
            </a:xfrm>
            <a:custGeom>
              <a:avLst/>
              <a:gdLst/>
              <a:ahLst/>
              <a:cxnLst/>
              <a:rect l="l" t="t" r="r" b="b"/>
              <a:pathLst>
                <a:path h="659765">
                  <a:moveTo>
                    <a:pt x="0" y="0"/>
                  </a:moveTo>
                  <a:lnTo>
                    <a:pt x="0" y="638772"/>
                  </a:lnTo>
                  <a:lnTo>
                    <a:pt x="0" y="659714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3918" y="8247083"/>
              <a:ext cx="175910" cy="175910"/>
            </a:xfrm>
            <a:prstGeom prst="rect">
              <a:avLst/>
            </a:prstGeom>
          </p:spPr>
        </p:pic>
      </p:grpSp>
      <p:sp>
        <p:nvSpPr>
          <p:cNvPr id="31" name="object 31"/>
          <p:cNvSpPr txBox="1"/>
          <p:nvPr/>
        </p:nvSpPr>
        <p:spPr>
          <a:xfrm>
            <a:off x="4530367" y="2215884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90222" marR="3081" indent="-182905" defTabSz="554492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solidFill>
                  <a:prstClr val="black"/>
                </a:solidFill>
                <a:latin typeface="Arial"/>
                <a:cs typeface="Arial"/>
              </a:rPr>
              <a:t>Layer  </a:t>
            </a:r>
            <a:r>
              <a:rPr sz="1577" spc="12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5400233" y="2053194"/>
            <a:ext cx="782066" cy="842136"/>
            <a:chOff x="8904678" y="3385868"/>
            <a:chExt cx="1289685" cy="1388745"/>
          </a:xfrm>
        </p:grpSpPr>
        <p:sp>
          <p:nvSpPr>
            <p:cNvPr id="33" name="object 33"/>
            <p:cNvSpPr/>
            <p:nvPr/>
          </p:nvSpPr>
          <p:spPr>
            <a:xfrm>
              <a:off x="8925633" y="3406823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5">
                  <a:moveTo>
                    <a:pt x="938730" y="0"/>
                  </a:moveTo>
                  <a:lnTo>
                    <a:pt x="308741" y="0"/>
                  </a:lnTo>
                  <a:lnTo>
                    <a:pt x="247303" y="236"/>
                  </a:lnTo>
                  <a:lnTo>
                    <a:pt x="197756" y="1891"/>
                  </a:lnTo>
                  <a:lnTo>
                    <a:pt x="158402" y="6382"/>
                  </a:lnTo>
                  <a:lnTo>
                    <a:pt x="90611" y="33369"/>
                  </a:lnTo>
                  <a:lnTo>
                    <a:pt x="58874" y="58874"/>
                  </a:lnTo>
                  <a:lnTo>
                    <a:pt x="33369" y="90611"/>
                  </a:lnTo>
                  <a:lnTo>
                    <a:pt x="15129" y="127541"/>
                  </a:lnTo>
                  <a:lnTo>
                    <a:pt x="1891" y="197756"/>
                  </a:lnTo>
                  <a:lnTo>
                    <a:pt x="236" y="247303"/>
                  </a:lnTo>
                  <a:lnTo>
                    <a:pt x="0" y="308741"/>
                  </a:lnTo>
                  <a:lnTo>
                    <a:pt x="0" y="1037710"/>
                  </a:lnTo>
                  <a:lnTo>
                    <a:pt x="236" y="1099149"/>
                  </a:lnTo>
                  <a:lnTo>
                    <a:pt x="1891" y="1148695"/>
                  </a:lnTo>
                  <a:lnTo>
                    <a:pt x="6382" y="1188050"/>
                  </a:lnTo>
                  <a:lnTo>
                    <a:pt x="33369" y="1255841"/>
                  </a:lnTo>
                  <a:lnTo>
                    <a:pt x="58874" y="1287577"/>
                  </a:lnTo>
                  <a:lnTo>
                    <a:pt x="90611" y="1313083"/>
                  </a:lnTo>
                  <a:lnTo>
                    <a:pt x="127541" y="1331322"/>
                  </a:lnTo>
                  <a:lnTo>
                    <a:pt x="197756" y="1344561"/>
                  </a:lnTo>
                  <a:lnTo>
                    <a:pt x="247303" y="1346215"/>
                  </a:lnTo>
                  <a:lnTo>
                    <a:pt x="308741" y="1346452"/>
                  </a:lnTo>
                  <a:lnTo>
                    <a:pt x="938730" y="1346452"/>
                  </a:lnTo>
                  <a:lnTo>
                    <a:pt x="1000168" y="1346215"/>
                  </a:lnTo>
                  <a:lnTo>
                    <a:pt x="1049715" y="1344561"/>
                  </a:lnTo>
                  <a:lnTo>
                    <a:pt x="1089069" y="1340069"/>
                  </a:lnTo>
                  <a:lnTo>
                    <a:pt x="1156860" y="1313083"/>
                  </a:lnTo>
                  <a:lnTo>
                    <a:pt x="1188597" y="1287577"/>
                  </a:lnTo>
                  <a:lnTo>
                    <a:pt x="1214102" y="1255841"/>
                  </a:lnTo>
                  <a:lnTo>
                    <a:pt x="1232342" y="1218910"/>
                  </a:lnTo>
                  <a:lnTo>
                    <a:pt x="1245580" y="1148695"/>
                  </a:lnTo>
                  <a:lnTo>
                    <a:pt x="1247235" y="1099149"/>
                  </a:lnTo>
                  <a:lnTo>
                    <a:pt x="1247471" y="1037710"/>
                  </a:lnTo>
                  <a:lnTo>
                    <a:pt x="1247471" y="308741"/>
                  </a:lnTo>
                  <a:lnTo>
                    <a:pt x="1247235" y="247303"/>
                  </a:lnTo>
                  <a:lnTo>
                    <a:pt x="1245580" y="197756"/>
                  </a:lnTo>
                  <a:lnTo>
                    <a:pt x="1241089" y="158402"/>
                  </a:lnTo>
                  <a:lnTo>
                    <a:pt x="1214102" y="90611"/>
                  </a:lnTo>
                  <a:lnTo>
                    <a:pt x="1188597" y="58874"/>
                  </a:lnTo>
                  <a:lnTo>
                    <a:pt x="1156860" y="33369"/>
                  </a:lnTo>
                  <a:lnTo>
                    <a:pt x="1119930" y="15129"/>
                  </a:lnTo>
                  <a:lnTo>
                    <a:pt x="1049715" y="1891"/>
                  </a:lnTo>
                  <a:lnTo>
                    <a:pt x="1000168" y="236"/>
                  </a:lnTo>
                  <a:lnTo>
                    <a:pt x="938730" y="0"/>
                  </a:lnTo>
                  <a:close/>
                </a:path>
              </a:pathLst>
            </a:custGeom>
            <a:solidFill>
              <a:srgbClr val="7DB8E3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8925633" y="3406823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5">
                  <a:moveTo>
                    <a:pt x="308741" y="0"/>
                  </a:moveTo>
                  <a:lnTo>
                    <a:pt x="938730" y="0"/>
                  </a:lnTo>
                  <a:lnTo>
                    <a:pt x="1000168" y="236"/>
                  </a:lnTo>
                  <a:lnTo>
                    <a:pt x="1049715" y="1891"/>
                  </a:lnTo>
                  <a:lnTo>
                    <a:pt x="1089069" y="6382"/>
                  </a:lnTo>
                  <a:lnTo>
                    <a:pt x="1156860" y="33369"/>
                  </a:lnTo>
                  <a:lnTo>
                    <a:pt x="1188597" y="58875"/>
                  </a:lnTo>
                  <a:lnTo>
                    <a:pt x="1214102" y="90611"/>
                  </a:lnTo>
                  <a:lnTo>
                    <a:pt x="1232342" y="127541"/>
                  </a:lnTo>
                  <a:lnTo>
                    <a:pt x="1245580" y="197756"/>
                  </a:lnTo>
                  <a:lnTo>
                    <a:pt x="1247235" y="247303"/>
                  </a:lnTo>
                  <a:lnTo>
                    <a:pt x="1247471" y="308741"/>
                  </a:lnTo>
                  <a:lnTo>
                    <a:pt x="1247471" y="1037711"/>
                  </a:lnTo>
                  <a:lnTo>
                    <a:pt x="1247235" y="1099149"/>
                  </a:lnTo>
                  <a:lnTo>
                    <a:pt x="1245580" y="1148695"/>
                  </a:lnTo>
                  <a:lnTo>
                    <a:pt x="1241089" y="1188050"/>
                  </a:lnTo>
                  <a:lnTo>
                    <a:pt x="1214102" y="1255841"/>
                  </a:lnTo>
                  <a:lnTo>
                    <a:pt x="1188597" y="1287577"/>
                  </a:lnTo>
                  <a:lnTo>
                    <a:pt x="1156860" y="1313083"/>
                  </a:lnTo>
                  <a:lnTo>
                    <a:pt x="1119930" y="1331322"/>
                  </a:lnTo>
                  <a:lnTo>
                    <a:pt x="1049715" y="1344561"/>
                  </a:lnTo>
                  <a:lnTo>
                    <a:pt x="1000168" y="1346215"/>
                  </a:lnTo>
                  <a:lnTo>
                    <a:pt x="938730" y="1346452"/>
                  </a:lnTo>
                  <a:lnTo>
                    <a:pt x="308741" y="1346452"/>
                  </a:lnTo>
                  <a:lnTo>
                    <a:pt x="247303" y="1346215"/>
                  </a:lnTo>
                  <a:lnTo>
                    <a:pt x="197756" y="1344561"/>
                  </a:lnTo>
                  <a:lnTo>
                    <a:pt x="158402" y="1340069"/>
                  </a:lnTo>
                  <a:lnTo>
                    <a:pt x="90611" y="1313083"/>
                  </a:lnTo>
                  <a:lnTo>
                    <a:pt x="58875" y="1287577"/>
                  </a:lnTo>
                  <a:lnTo>
                    <a:pt x="33369" y="1255841"/>
                  </a:lnTo>
                  <a:lnTo>
                    <a:pt x="15129" y="1218910"/>
                  </a:lnTo>
                  <a:lnTo>
                    <a:pt x="1891" y="1148695"/>
                  </a:lnTo>
                  <a:lnTo>
                    <a:pt x="236" y="1099149"/>
                  </a:lnTo>
                  <a:lnTo>
                    <a:pt x="0" y="1037711"/>
                  </a:lnTo>
                  <a:lnTo>
                    <a:pt x="0" y="308741"/>
                  </a:lnTo>
                  <a:lnTo>
                    <a:pt x="236" y="247303"/>
                  </a:lnTo>
                  <a:lnTo>
                    <a:pt x="1891" y="197756"/>
                  </a:lnTo>
                  <a:lnTo>
                    <a:pt x="6382" y="158402"/>
                  </a:lnTo>
                  <a:lnTo>
                    <a:pt x="33369" y="90611"/>
                  </a:lnTo>
                  <a:lnTo>
                    <a:pt x="58875" y="58875"/>
                  </a:lnTo>
                  <a:lnTo>
                    <a:pt x="90611" y="33369"/>
                  </a:lnTo>
                  <a:lnTo>
                    <a:pt x="127541" y="15129"/>
                  </a:lnTo>
                  <a:lnTo>
                    <a:pt x="197756" y="1891"/>
                  </a:lnTo>
                  <a:lnTo>
                    <a:pt x="247303" y="236"/>
                  </a:lnTo>
                  <a:lnTo>
                    <a:pt x="308741" y="0"/>
                  </a:lnTo>
                  <a:close/>
                </a:path>
              </a:pathLst>
            </a:custGeom>
            <a:ln w="41883">
              <a:solidFill>
                <a:srgbClr val="0081CC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5544390" y="2215884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75204" marR="3081" indent="-167888" defTabSz="554492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solidFill>
                  <a:prstClr val="black"/>
                </a:solidFill>
                <a:latin typeface="Arial"/>
                <a:cs typeface="Arial"/>
              </a:rPr>
              <a:t>Layer  </a:t>
            </a:r>
            <a:r>
              <a:rPr sz="1577" spc="-15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4141326" y="2400346"/>
            <a:ext cx="1264167" cy="110514"/>
            <a:chOff x="6828648" y="3958348"/>
            <a:chExt cx="2084705" cy="182245"/>
          </a:xfrm>
        </p:grpSpPr>
        <p:sp>
          <p:nvSpPr>
            <p:cNvPr id="37" name="object 37"/>
            <p:cNvSpPr/>
            <p:nvPr/>
          </p:nvSpPr>
          <p:spPr>
            <a:xfrm>
              <a:off x="6849603" y="4046304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90">
                  <a:moveTo>
                    <a:pt x="0" y="0"/>
                  </a:moveTo>
                  <a:lnTo>
                    <a:pt x="241751" y="0"/>
                  </a:lnTo>
                  <a:lnTo>
                    <a:pt x="26269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8" name="object 38"/>
            <p:cNvSpPr/>
            <p:nvPr/>
          </p:nvSpPr>
          <p:spPr>
            <a:xfrm>
              <a:off x="7047377" y="3958348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9" name="object 39"/>
            <p:cNvSpPr/>
            <p:nvPr/>
          </p:nvSpPr>
          <p:spPr>
            <a:xfrm>
              <a:off x="8539295" y="4052323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90">
                  <a:moveTo>
                    <a:pt x="0" y="0"/>
                  </a:moveTo>
                  <a:lnTo>
                    <a:pt x="241751" y="0"/>
                  </a:lnTo>
                  <a:lnTo>
                    <a:pt x="26269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0" name="object 40"/>
            <p:cNvSpPr/>
            <p:nvPr/>
          </p:nvSpPr>
          <p:spPr>
            <a:xfrm>
              <a:off x="8737069" y="3964368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1" name="object 41"/>
          <p:cNvSpPr txBox="1"/>
          <p:nvPr/>
        </p:nvSpPr>
        <p:spPr>
          <a:xfrm>
            <a:off x="5194246" y="2192707"/>
            <a:ext cx="16788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spc="15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sz="1182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2" name="object 42"/>
          <p:cNvGrpSpPr/>
          <p:nvPr/>
        </p:nvGrpSpPr>
        <p:grpSpPr>
          <a:xfrm>
            <a:off x="3372188" y="3957481"/>
            <a:ext cx="782066" cy="842136"/>
            <a:chOff x="5560282" y="6526178"/>
            <a:chExt cx="1289685" cy="1388745"/>
          </a:xfrm>
        </p:grpSpPr>
        <p:sp>
          <p:nvSpPr>
            <p:cNvPr id="43" name="object 43"/>
            <p:cNvSpPr/>
            <p:nvPr/>
          </p:nvSpPr>
          <p:spPr>
            <a:xfrm>
              <a:off x="5581237" y="6547133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4">
                  <a:moveTo>
                    <a:pt x="938730" y="0"/>
                  </a:moveTo>
                  <a:lnTo>
                    <a:pt x="308740" y="0"/>
                  </a:lnTo>
                  <a:lnTo>
                    <a:pt x="247302" y="236"/>
                  </a:lnTo>
                  <a:lnTo>
                    <a:pt x="197756" y="1891"/>
                  </a:lnTo>
                  <a:lnTo>
                    <a:pt x="158401" y="6382"/>
                  </a:lnTo>
                  <a:lnTo>
                    <a:pt x="127540" y="15129"/>
                  </a:lnTo>
                  <a:lnTo>
                    <a:pt x="90610" y="33369"/>
                  </a:lnTo>
                  <a:lnTo>
                    <a:pt x="58874" y="58874"/>
                  </a:lnTo>
                  <a:lnTo>
                    <a:pt x="33369" y="90610"/>
                  </a:lnTo>
                  <a:lnTo>
                    <a:pt x="15129" y="127540"/>
                  </a:lnTo>
                  <a:lnTo>
                    <a:pt x="1891" y="197756"/>
                  </a:lnTo>
                  <a:lnTo>
                    <a:pt x="236" y="247302"/>
                  </a:lnTo>
                  <a:lnTo>
                    <a:pt x="0" y="308740"/>
                  </a:lnTo>
                  <a:lnTo>
                    <a:pt x="0" y="1037710"/>
                  </a:lnTo>
                  <a:lnTo>
                    <a:pt x="236" y="1099149"/>
                  </a:lnTo>
                  <a:lnTo>
                    <a:pt x="1891" y="1148695"/>
                  </a:lnTo>
                  <a:lnTo>
                    <a:pt x="6382" y="1188050"/>
                  </a:lnTo>
                  <a:lnTo>
                    <a:pt x="33369" y="1255841"/>
                  </a:lnTo>
                  <a:lnTo>
                    <a:pt x="58874" y="1287577"/>
                  </a:lnTo>
                  <a:lnTo>
                    <a:pt x="90610" y="1313083"/>
                  </a:lnTo>
                  <a:lnTo>
                    <a:pt x="127540" y="1331322"/>
                  </a:lnTo>
                  <a:lnTo>
                    <a:pt x="197756" y="1344561"/>
                  </a:lnTo>
                  <a:lnTo>
                    <a:pt x="247302" y="1346215"/>
                  </a:lnTo>
                  <a:lnTo>
                    <a:pt x="308740" y="1346452"/>
                  </a:lnTo>
                  <a:lnTo>
                    <a:pt x="938730" y="1346452"/>
                  </a:lnTo>
                  <a:lnTo>
                    <a:pt x="1000168" y="1346215"/>
                  </a:lnTo>
                  <a:lnTo>
                    <a:pt x="1049715" y="1344561"/>
                  </a:lnTo>
                  <a:lnTo>
                    <a:pt x="1089069" y="1340069"/>
                  </a:lnTo>
                  <a:lnTo>
                    <a:pt x="1156860" y="1313083"/>
                  </a:lnTo>
                  <a:lnTo>
                    <a:pt x="1188596" y="1287577"/>
                  </a:lnTo>
                  <a:lnTo>
                    <a:pt x="1214102" y="1255841"/>
                  </a:lnTo>
                  <a:lnTo>
                    <a:pt x="1232341" y="1218910"/>
                  </a:lnTo>
                  <a:lnTo>
                    <a:pt x="1245580" y="1148695"/>
                  </a:lnTo>
                  <a:lnTo>
                    <a:pt x="1247235" y="1099149"/>
                  </a:lnTo>
                  <a:lnTo>
                    <a:pt x="1247471" y="1037710"/>
                  </a:lnTo>
                  <a:lnTo>
                    <a:pt x="1247471" y="308740"/>
                  </a:lnTo>
                  <a:lnTo>
                    <a:pt x="1247235" y="247302"/>
                  </a:lnTo>
                  <a:lnTo>
                    <a:pt x="1245580" y="197756"/>
                  </a:lnTo>
                  <a:lnTo>
                    <a:pt x="1241088" y="158401"/>
                  </a:lnTo>
                  <a:lnTo>
                    <a:pt x="1214102" y="90610"/>
                  </a:lnTo>
                  <a:lnTo>
                    <a:pt x="1188596" y="58874"/>
                  </a:lnTo>
                  <a:lnTo>
                    <a:pt x="1156860" y="33369"/>
                  </a:lnTo>
                  <a:lnTo>
                    <a:pt x="1119930" y="15129"/>
                  </a:lnTo>
                  <a:lnTo>
                    <a:pt x="1049715" y="1891"/>
                  </a:lnTo>
                  <a:lnTo>
                    <a:pt x="1000168" y="236"/>
                  </a:lnTo>
                  <a:lnTo>
                    <a:pt x="938730" y="0"/>
                  </a:lnTo>
                  <a:close/>
                </a:path>
              </a:pathLst>
            </a:custGeom>
            <a:solidFill>
              <a:srgbClr val="D4E6F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object 44"/>
            <p:cNvSpPr/>
            <p:nvPr/>
          </p:nvSpPr>
          <p:spPr>
            <a:xfrm>
              <a:off x="5581237" y="6547133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4">
                  <a:moveTo>
                    <a:pt x="308741" y="0"/>
                  </a:moveTo>
                  <a:lnTo>
                    <a:pt x="938730" y="0"/>
                  </a:lnTo>
                  <a:lnTo>
                    <a:pt x="1000168" y="236"/>
                  </a:lnTo>
                  <a:lnTo>
                    <a:pt x="1049715" y="1891"/>
                  </a:lnTo>
                  <a:lnTo>
                    <a:pt x="1089069" y="6382"/>
                  </a:lnTo>
                  <a:lnTo>
                    <a:pt x="1156860" y="33369"/>
                  </a:lnTo>
                  <a:lnTo>
                    <a:pt x="1188597" y="58875"/>
                  </a:lnTo>
                  <a:lnTo>
                    <a:pt x="1214102" y="90611"/>
                  </a:lnTo>
                  <a:lnTo>
                    <a:pt x="1232342" y="127541"/>
                  </a:lnTo>
                  <a:lnTo>
                    <a:pt x="1245580" y="197756"/>
                  </a:lnTo>
                  <a:lnTo>
                    <a:pt x="1247235" y="247303"/>
                  </a:lnTo>
                  <a:lnTo>
                    <a:pt x="1247471" y="308741"/>
                  </a:lnTo>
                  <a:lnTo>
                    <a:pt x="1247471" y="1037711"/>
                  </a:lnTo>
                  <a:lnTo>
                    <a:pt x="1247235" y="1099149"/>
                  </a:lnTo>
                  <a:lnTo>
                    <a:pt x="1245580" y="1148695"/>
                  </a:lnTo>
                  <a:lnTo>
                    <a:pt x="1241089" y="1188050"/>
                  </a:lnTo>
                  <a:lnTo>
                    <a:pt x="1214102" y="1255841"/>
                  </a:lnTo>
                  <a:lnTo>
                    <a:pt x="1188597" y="1287577"/>
                  </a:lnTo>
                  <a:lnTo>
                    <a:pt x="1156860" y="1313083"/>
                  </a:lnTo>
                  <a:lnTo>
                    <a:pt x="1119930" y="1331322"/>
                  </a:lnTo>
                  <a:lnTo>
                    <a:pt x="1049715" y="1344561"/>
                  </a:lnTo>
                  <a:lnTo>
                    <a:pt x="1000168" y="1346215"/>
                  </a:lnTo>
                  <a:lnTo>
                    <a:pt x="938730" y="1346452"/>
                  </a:lnTo>
                  <a:lnTo>
                    <a:pt x="308741" y="1346452"/>
                  </a:lnTo>
                  <a:lnTo>
                    <a:pt x="247303" y="1346215"/>
                  </a:lnTo>
                  <a:lnTo>
                    <a:pt x="197756" y="1344561"/>
                  </a:lnTo>
                  <a:lnTo>
                    <a:pt x="158402" y="1340069"/>
                  </a:lnTo>
                  <a:lnTo>
                    <a:pt x="90611" y="1313083"/>
                  </a:lnTo>
                  <a:lnTo>
                    <a:pt x="58875" y="1287577"/>
                  </a:lnTo>
                  <a:lnTo>
                    <a:pt x="33369" y="1255841"/>
                  </a:lnTo>
                  <a:lnTo>
                    <a:pt x="15129" y="1218910"/>
                  </a:lnTo>
                  <a:lnTo>
                    <a:pt x="1891" y="1148695"/>
                  </a:lnTo>
                  <a:lnTo>
                    <a:pt x="236" y="1099149"/>
                  </a:lnTo>
                  <a:lnTo>
                    <a:pt x="0" y="1037711"/>
                  </a:lnTo>
                  <a:lnTo>
                    <a:pt x="0" y="308741"/>
                  </a:lnTo>
                  <a:lnTo>
                    <a:pt x="236" y="247303"/>
                  </a:lnTo>
                  <a:lnTo>
                    <a:pt x="1891" y="197756"/>
                  </a:lnTo>
                  <a:lnTo>
                    <a:pt x="6382" y="158402"/>
                  </a:lnTo>
                  <a:lnTo>
                    <a:pt x="33369" y="90611"/>
                  </a:lnTo>
                  <a:lnTo>
                    <a:pt x="58875" y="58875"/>
                  </a:lnTo>
                  <a:lnTo>
                    <a:pt x="90611" y="33369"/>
                  </a:lnTo>
                  <a:lnTo>
                    <a:pt x="127541" y="15129"/>
                  </a:lnTo>
                  <a:lnTo>
                    <a:pt x="197756" y="1891"/>
                  </a:lnTo>
                  <a:lnTo>
                    <a:pt x="247303" y="236"/>
                  </a:lnTo>
                  <a:lnTo>
                    <a:pt x="308741" y="0"/>
                  </a:lnTo>
                  <a:close/>
                </a:path>
              </a:pathLst>
            </a:custGeom>
            <a:ln w="41883">
              <a:solidFill>
                <a:srgbClr val="0081CC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516345" y="4120170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90222" marR="3081" indent="-182905" defTabSz="554492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solidFill>
                  <a:prstClr val="black"/>
                </a:solidFill>
                <a:latin typeface="Arial"/>
                <a:cs typeface="Arial"/>
              </a:rPr>
              <a:t>Layer  </a:t>
            </a:r>
            <a:r>
              <a:rPr sz="1577" spc="12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4386210" y="3957037"/>
            <a:ext cx="782066" cy="842136"/>
            <a:chOff x="7232479" y="6525447"/>
            <a:chExt cx="1289685" cy="1388745"/>
          </a:xfrm>
        </p:grpSpPr>
        <p:sp>
          <p:nvSpPr>
            <p:cNvPr id="47" name="object 47"/>
            <p:cNvSpPr/>
            <p:nvPr/>
          </p:nvSpPr>
          <p:spPr>
            <a:xfrm>
              <a:off x="7253434" y="6546402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4">
                  <a:moveTo>
                    <a:pt x="938731" y="0"/>
                  </a:moveTo>
                  <a:lnTo>
                    <a:pt x="308741" y="0"/>
                  </a:lnTo>
                  <a:lnTo>
                    <a:pt x="247303" y="236"/>
                  </a:lnTo>
                  <a:lnTo>
                    <a:pt x="197756" y="1891"/>
                  </a:lnTo>
                  <a:lnTo>
                    <a:pt x="158402" y="6382"/>
                  </a:lnTo>
                  <a:lnTo>
                    <a:pt x="90611" y="33369"/>
                  </a:lnTo>
                  <a:lnTo>
                    <a:pt x="58875" y="58874"/>
                  </a:lnTo>
                  <a:lnTo>
                    <a:pt x="33369" y="90611"/>
                  </a:lnTo>
                  <a:lnTo>
                    <a:pt x="15130" y="127541"/>
                  </a:lnTo>
                  <a:lnTo>
                    <a:pt x="1891" y="197756"/>
                  </a:lnTo>
                  <a:lnTo>
                    <a:pt x="236" y="247303"/>
                  </a:lnTo>
                  <a:lnTo>
                    <a:pt x="0" y="308741"/>
                  </a:lnTo>
                  <a:lnTo>
                    <a:pt x="0" y="1037710"/>
                  </a:lnTo>
                  <a:lnTo>
                    <a:pt x="236" y="1099149"/>
                  </a:lnTo>
                  <a:lnTo>
                    <a:pt x="1891" y="1148695"/>
                  </a:lnTo>
                  <a:lnTo>
                    <a:pt x="6383" y="1188050"/>
                  </a:lnTo>
                  <a:lnTo>
                    <a:pt x="33369" y="1255841"/>
                  </a:lnTo>
                  <a:lnTo>
                    <a:pt x="58875" y="1287577"/>
                  </a:lnTo>
                  <a:lnTo>
                    <a:pt x="90611" y="1313083"/>
                  </a:lnTo>
                  <a:lnTo>
                    <a:pt x="127541" y="1331322"/>
                  </a:lnTo>
                  <a:lnTo>
                    <a:pt x="197756" y="1344561"/>
                  </a:lnTo>
                  <a:lnTo>
                    <a:pt x="247303" y="1346215"/>
                  </a:lnTo>
                  <a:lnTo>
                    <a:pt x="308741" y="1346452"/>
                  </a:lnTo>
                  <a:lnTo>
                    <a:pt x="938731" y="1346452"/>
                  </a:lnTo>
                  <a:lnTo>
                    <a:pt x="1000169" y="1346215"/>
                  </a:lnTo>
                  <a:lnTo>
                    <a:pt x="1049715" y="1344561"/>
                  </a:lnTo>
                  <a:lnTo>
                    <a:pt x="1089070" y="1340069"/>
                  </a:lnTo>
                  <a:lnTo>
                    <a:pt x="1156861" y="1313083"/>
                  </a:lnTo>
                  <a:lnTo>
                    <a:pt x="1188597" y="1287577"/>
                  </a:lnTo>
                  <a:lnTo>
                    <a:pt x="1214102" y="1255841"/>
                  </a:lnTo>
                  <a:lnTo>
                    <a:pt x="1232342" y="1218910"/>
                  </a:lnTo>
                  <a:lnTo>
                    <a:pt x="1245580" y="1148695"/>
                  </a:lnTo>
                  <a:lnTo>
                    <a:pt x="1247235" y="1099149"/>
                  </a:lnTo>
                  <a:lnTo>
                    <a:pt x="1247471" y="1037710"/>
                  </a:lnTo>
                  <a:lnTo>
                    <a:pt x="1247471" y="308741"/>
                  </a:lnTo>
                  <a:lnTo>
                    <a:pt x="1247235" y="247303"/>
                  </a:lnTo>
                  <a:lnTo>
                    <a:pt x="1245580" y="197756"/>
                  </a:lnTo>
                  <a:lnTo>
                    <a:pt x="1241089" y="158402"/>
                  </a:lnTo>
                  <a:lnTo>
                    <a:pt x="1214102" y="90611"/>
                  </a:lnTo>
                  <a:lnTo>
                    <a:pt x="1188597" y="58874"/>
                  </a:lnTo>
                  <a:lnTo>
                    <a:pt x="1156861" y="33369"/>
                  </a:lnTo>
                  <a:lnTo>
                    <a:pt x="1119931" y="15129"/>
                  </a:lnTo>
                  <a:lnTo>
                    <a:pt x="1049715" y="1891"/>
                  </a:lnTo>
                  <a:lnTo>
                    <a:pt x="1000169" y="236"/>
                  </a:lnTo>
                  <a:lnTo>
                    <a:pt x="938731" y="0"/>
                  </a:lnTo>
                  <a:close/>
                </a:path>
              </a:pathLst>
            </a:custGeom>
            <a:solidFill>
              <a:srgbClr val="D4E6F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8" name="object 48"/>
            <p:cNvSpPr/>
            <p:nvPr/>
          </p:nvSpPr>
          <p:spPr>
            <a:xfrm>
              <a:off x="7253434" y="6546402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4">
                  <a:moveTo>
                    <a:pt x="308741" y="0"/>
                  </a:moveTo>
                  <a:lnTo>
                    <a:pt x="938730" y="0"/>
                  </a:lnTo>
                  <a:lnTo>
                    <a:pt x="1000168" y="236"/>
                  </a:lnTo>
                  <a:lnTo>
                    <a:pt x="1049715" y="1891"/>
                  </a:lnTo>
                  <a:lnTo>
                    <a:pt x="1089069" y="6382"/>
                  </a:lnTo>
                  <a:lnTo>
                    <a:pt x="1156860" y="33369"/>
                  </a:lnTo>
                  <a:lnTo>
                    <a:pt x="1188597" y="58875"/>
                  </a:lnTo>
                  <a:lnTo>
                    <a:pt x="1214102" y="90611"/>
                  </a:lnTo>
                  <a:lnTo>
                    <a:pt x="1232342" y="127541"/>
                  </a:lnTo>
                  <a:lnTo>
                    <a:pt x="1245580" y="197756"/>
                  </a:lnTo>
                  <a:lnTo>
                    <a:pt x="1247235" y="247303"/>
                  </a:lnTo>
                  <a:lnTo>
                    <a:pt x="1247471" y="308741"/>
                  </a:lnTo>
                  <a:lnTo>
                    <a:pt x="1247471" y="1037711"/>
                  </a:lnTo>
                  <a:lnTo>
                    <a:pt x="1247235" y="1099149"/>
                  </a:lnTo>
                  <a:lnTo>
                    <a:pt x="1245580" y="1148695"/>
                  </a:lnTo>
                  <a:lnTo>
                    <a:pt x="1241089" y="1188050"/>
                  </a:lnTo>
                  <a:lnTo>
                    <a:pt x="1214102" y="1255841"/>
                  </a:lnTo>
                  <a:lnTo>
                    <a:pt x="1188597" y="1287577"/>
                  </a:lnTo>
                  <a:lnTo>
                    <a:pt x="1156860" y="1313083"/>
                  </a:lnTo>
                  <a:lnTo>
                    <a:pt x="1119930" y="1331322"/>
                  </a:lnTo>
                  <a:lnTo>
                    <a:pt x="1049715" y="1344561"/>
                  </a:lnTo>
                  <a:lnTo>
                    <a:pt x="1000168" y="1346215"/>
                  </a:lnTo>
                  <a:lnTo>
                    <a:pt x="938730" y="1346452"/>
                  </a:lnTo>
                  <a:lnTo>
                    <a:pt x="308741" y="1346452"/>
                  </a:lnTo>
                  <a:lnTo>
                    <a:pt x="247303" y="1346215"/>
                  </a:lnTo>
                  <a:lnTo>
                    <a:pt x="197756" y="1344561"/>
                  </a:lnTo>
                  <a:lnTo>
                    <a:pt x="158402" y="1340069"/>
                  </a:lnTo>
                  <a:lnTo>
                    <a:pt x="90611" y="1313083"/>
                  </a:lnTo>
                  <a:lnTo>
                    <a:pt x="58875" y="1287577"/>
                  </a:lnTo>
                  <a:lnTo>
                    <a:pt x="33369" y="1255841"/>
                  </a:lnTo>
                  <a:lnTo>
                    <a:pt x="15129" y="1218910"/>
                  </a:lnTo>
                  <a:lnTo>
                    <a:pt x="1891" y="1148695"/>
                  </a:lnTo>
                  <a:lnTo>
                    <a:pt x="236" y="1099149"/>
                  </a:lnTo>
                  <a:lnTo>
                    <a:pt x="0" y="1037711"/>
                  </a:lnTo>
                  <a:lnTo>
                    <a:pt x="0" y="308741"/>
                  </a:lnTo>
                  <a:lnTo>
                    <a:pt x="236" y="247303"/>
                  </a:lnTo>
                  <a:lnTo>
                    <a:pt x="1891" y="197756"/>
                  </a:lnTo>
                  <a:lnTo>
                    <a:pt x="6382" y="158402"/>
                  </a:lnTo>
                  <a:lnTo>
                    <a:pt x="33369" y="90611"/>
                  </a:lnTo>
                  <a:lnTo>
                    <a:pt x="58875" y="58875"/>
                  </a:lnTo>
                  <a:lnTo>
                    <a:pt x="90611" y="33369"/>
                  </a:lnTo>
                  <a:lnTo>
                    <a:pt x="127541" y="15129"/>
                  </a:lnTo>
                  <a:lnTo>
                    <a:pt x="197756" y="1891"/>
                  </a:lnTo>
                  <a:lnTo>
                    <a:pt x="247303" y="236"/>
                  </a:lnTo>
                  <a:lnTo>
                    <a:pt x="308741" y="0"/>
                  </a:lnTo>
                  <a:close/>
                </a:path>
              </a:pathLst>
            </a:custGeom>
            <a:ln w="41883">
              <a:solidFill>
                <a:srgbClr val="0081CC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4530367" y="4119728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90222" marR="3081" indent="-182905" defTabSz="554492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solidFill>
                  <a:prstClr val="black"/>
                </a:solidFill>
                <a:latin typeface="Arial"/>
                <a:cs typeface="Arial"/>
              </a:rPr>
              <a:t>Layer  </a:t>
            </a:r>
            <a:r>
              <a:rPr sz="1577" spc="12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400232" y="3957037"/>
            <a:ext cx="782066" cy="842136"/>
            <a:chOff x="8904676" y="6525447"/>
            <a:chExt cx="1289685" cy="1388745"/>
          </a:xfrm>
        </p:grpSpPr>
        <p:sp>
          <p:nvSpPr>
            <p:cNvPr id="51" name="object 51"/>
            <p:cNvSpPr/>
            <p:nvPr/>
          </p:nvSpPr>
          <p:spPr>
            <a:xfrm>
              <a:off x="8925631" y="6546402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4">
                  <a:moveTo>
                    <a:pt x="938731" y="0"/>
                  </a:moveTo>
                  <a:lnTo>
                    <a:pt x="308741" y="0"/>
                  </a:lnTo>
                  <a:lnTo>
                    <a:pt x="247303" y="236"/>
                  </a:lnTo>
                  <a:lnTo>
                    <a:pt x="197756" y="1891"/>
                  </a:lnTo>
                  <a:lnTo>
                    <a:pt x="158402" y="6382"/>
                  </a:lnTo>
                  <a:lnTo>
                    <a:pt x="90611" y="33369"/>
                  </a:lnTo>
                  <a:lnTo>
                    <a:pt x="58875" y="58874"/>
                  </a:lnTo>
                  <a:lnTo>
                    <a:pt x="33369" y="90611"/>
                  </a:lnTo>
                  <a:lnTo>
                    <a:pt x="15130" y="127541"/>
                  </a:lnTo>
                  <a:lnTo>
                    <a:pt x="1891" y="197756"/>
                  </a:lnTo>
                  <a:lnTo>
                    <a:pt x="236" y="247303"/>
                  </a:lnTo>
                  <a:lnTo>
                    <a:pt x="0" y="308741"/>
                  </a:lnTo>
                  <a:lnTo>
                    <a:pt x="0" y="1037710"/>
                  </a:lnTo>
                  <a:lnTo>
                    <a:pt x="236" y="1099149"/>
                  </a:lnTo>
                  <a:lnTo>
                    <a:pt x="1891" y="1148695"/>
                  </a:lnTo>
                  <a:lnTo>
                    <a:pt x="6383" y="1188050"/>
                  </a:lnTo>
                  <a:lnTo>
                    <a:pt x="33369" y="1255841"/>
                  </a:lnTo>
                  <a:lnTo>
                    <a:pt x="58875" y="1287577"/>
                  </a:lnTo>
                  <a:lnTo>
                    <a:pt x="90611" y="1313083"/>
                  </a:lnTo>
                  <a:lnTo>
                    <a:pt x="127541" y="1331322"/>
                  </a:lnTo>
                  <a:lnTo>
                    <a:pt x="197756" y="1344561"/>
                  </a:lnTo>
                  <a:lnTo>
                    <a:pt x="247303" y="1346215"/>
                  </a:lnTo>
                  <a:lnTo>
                    <a:pt x="308741" y="1346452"/>
                  </a:lnTo>
                  <a:lnTo>
                    <a:pt x="938731" y="1346452"/>
                  </a:lnTo>
                  <a:lnTo>
                    <a:pt x="1000169" y="1346215"/>
                  </a:lnTo>
                  <a:lnTo>
                    <a:pt x="1049716" y="1344561"/>
                  </a:lnTo>
                  <a:lnTo>
                    <a:pt x="1089070" y="1340069"/>
                  </a:lnTo>
                  <a:lnTo>
                    <a:pt x="1156861" y="1313083"/>
                  </a:lnTo>
                  <a:lnTo>
                    <a:pt x="1188597" y="1287577"/>
                  </a:lnTo>
                  <a:lnTo>
                    <a:pt x="1214102" y="1255841"/>
                  </a:lnTo>
                  <a:lnTo>
                    <a:pt x="1232342" y="1218910"/>
                  </a:lnTo>
                  <a:lnTo>
                    <a:pt x="1245581" y="1148695"/>
                  </a:lnTo>
                  <a:lnTo>
                    <a:pt x="1247236" y="1099149"/>
                  </a:lnTo>
                  <a:lnTo>
                    <a:pt x="1247473" y="1037710"/>
                  </a:lnTo>
                  <a:lnTo>
                    <a:pt x="1247473" y="308741"/>
                  </a:lnTo>
                  <a:lnTo>
                    <a:pt x="1247236" y="247303"/>
                  </a:lnTo>
                  <a:lnTo>
                    <a:pt x="1245581" y="197756"/>
                  </a:lnTo>
                  <a:lnTo>
                    <a:pt x="1241089" y="158402"/>
                  </a:lnTo>
                  <a:lnTo>
                    <a:pt x="1214102" y="90611"/>
                  </a:lnTo>
                  <a:lnTo>
                    <a:pt x="1188597" y="58874"/>
                  </a:lnTo>
                  <a:lnTo>
                    <a:pt x="1156861" y="33369"/>
                  </a:lnTo>
                  <a:lnTo>
                    <a:pt x="1119931" y="15129"/>
                  </a:lnTo>
                  <a:lnTo>
                    <a:pt x="1049716" y="1891"/>
                  </a:lnTo>
                  <a:lnTo>
                    <a:pt x="1000169" y="236"/>
                  </a:lnTo>
                  <a:lnTo>
                    <a:pt x="938731" y="0"/>
                  </a:lnTo>
                  <a:close/>
                </a:path>
              </a:pathLst>
            </a:custGeom>
            <a:solidFill>
              <a:srgbClr val="D4E6F6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2" name="object 52"/>
            <p:cNvSpPr/>
            <p:nvPr/>
          </p:nvSpPr>
          <p:spPr>
            <a:xfrm>
              <a:off x="8925631" y="6546402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4">
                  <a:moveTo>
                    <a:pt x="308741" y="0"/>
                  </a:moveTo>
                  <a:lnTo>
                    <a:pt x="938730" y="0"/>
                  </a:lnTo>
                  <a:lnTo>
                    <a:pt x="1000168" y="236"/>
                  </a:lnTo>
                  <a:lnTo>
                    <a:pt x="1049715" y="1891"/>
                  </a:lnTo>
                  <a:lnTo>
                    <a:pt x="1089069" y="6382"/>
                  </a:lnTo>
                  <a:lnTo>
                    <a:pt x="1156860" y="33369"/>
                  </a:lnTo>
                  <a:lnTo>
                    <a:pt x="1188597" y="58875"/>
                  </a:lnTo>
                  <a:lnTo>
                    <a:pt x="1214102" y="90611"/>
                  </a:lnTo>
                  <a:lnTo>
                    <a:pt x="1232342" y="127541"/>
                  </a:lnTo>
                  <a:lnTo>
                    <a:pt x="1245580" y="197756"/>
                  </a:lnTo>
                  <a:lnTo>
                    <a:pt x="1247235" y="247303"/>
                  </a:lnTo>
                  <a:lnTo>
                    <a:pt x="1247471" y="308741"/>
                  </a:lnTo>
                  <a:lnTo>
                    <a:pt x="1247471" y="1037711"/>
                  </a:lnTo>
                  <a:lnTo>
                    <a:pt x="1247235" y="1099149"/>
                  </a:lnTo>
                  <a:lnTo>
                    <a:pt x="1245580" y="1148695"/>
                  </a:lnTo>
                  <a:lnTo>
                    <a:pt x="1241089" y="1188050"/>
                  </a:lnTo>
                  <a:lnTo>
                    <a:pt x="1214102" y="1255841"/>
                  </a:lnTo>
                  <a:lnTo>
                    <a:pt x="1188597" y="1287577"/>
                  </a:lnTo>
                  <a:lnTo>
                    <a:pt x="1156860" y="1313083"/>
                  </a:lnTo>
                  <a:lnTo>
                    <a:pt x="1119930" y="1331322"/>
                  </a:lnTo>
                  <a:lnTo>
                    <a:pt x="1049715" y="1344561"/>
                  </a:lnTo>
                  <a:lnTo>
                    <a:pt x="1000168" y="1346215"/>
                  </a:lnTo>
                  <a:lnTo>
                    <a:pt x="938730" y="1346452"/>
                  </a:lnTo>
                  <a:lnTo>
                    <a:pt x="308741" y="1346452"/>
                  </a:lnTo>
                  <a:lnTo>
                    <a:pt x="247303" y="1346215"/>
                  </a:lnTo>
                  <a:lnTo>
                    <a:pt x="197756" y="1344561"/>
                  </a:lnTo>
                  <a:lnTo>
                    <a:pt x="158402" y="1340069"/>
                  </a:lnTo>
                  <a:lnTo>
                    <a:pt x="90611" y="1313083"/>
                  </a:lnTo>
                  <a:lnTo>
                    <a:pt x="58875" y="1287577"/>
                  </a:lnTo>
                  <a:lnTo>
                    <a:pt x="33369" y="1255841"/>
                  </a:lnTo>
                  <a:lnTo>
                    <a:pt x="15129" y="1218910"/>
                  </a:lnTo>
                  <a:lnTo>
                    <a:pt x="1891" y="1148695"/>
                  </a:lnTo>
                  <a:lnTo>
                    <a:pt x="236" y="1099149"/>
                  </a:lnTo>
                  <a:lnTo>
                    <a:pt x="0" y="1037711"/>
                  </a:lnTo>
                  <a:lnTo>
                    <a:pt x="0" y="308741"/>
                  </a:lnTo>
                  <a:lnTo>
                    <a:pt x="236" y="247303"/>
                  </a:lnTo>
                  <a:lnTo>
                    <a:pt x="1891" y="197756"/>
                  </a:lnTo>
                  <a:lnTo>
                    <a:pt x="6382" y="158402"/>
                  </a:lnTo>
                  <a:lnTo>
                    <a:pt x="33369" y="90611"/>
                  </a:lnTo>
                  <a:lnTo>
                    <a:pt x="58875" y="58875"/>
                  </a:lnTo>
                  <a:lnTo>
                    <a:pt x="90611" y="33369"/>
                  </a:lnTo>
                  <a:lnTo>
                    <a:pt x="127541" y="15129"/>
                  </a:lnTo>
                  <a:lnTo>
                    <a:pt x="197756" y="1891"/>
                  </a:lnTo>
                  <a:lnTo>
                    <a:pt x="247303" y="236"/>
                  </a:lnTo>
                  <a:lnTo>
                    <a:pt x="308741" y="0"/>
                  </a:lnTo>
                  <a:close/>
                </a:path>
              </a:pathLst>
            </a:custGeom>
            <a:ln w="41883">
              <a:solidFill>
                <a:srgbClr val="0081CC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53" name="object 53"/>
          <p:cNvSpPr txBox="1"/>
          <p:nvPr/>
        </p:nvSpPr>
        <p:spPr>
          <a:xfrm>
            <a:off x="5544389" y="4119728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75204" marR="3081" indent="-167888" defTabSz="554492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solidFill>
                  <a:prstClr val="black"/>
                </a:solidFill>
                <a:latin typeface="Arial"/>
                <a:cs typeface="Arial"/>
              </a:rPr>
              <a:t>Layer  </a:t>
            </a:r>
            <a:r>
              <a:rPr sz="1577" spc="-15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54" name="object 54"/>
          <p:cNvGrpSpPr/>
          <p:nvPr/>
        </p:nvGrpSpPr>
        <p:grpSpPr>
          <a:xfrm>
            <a:off x="4141326" y="4027340"/>
            <a:ext cx="3822151" cy="660386"/>
            <a:chOff x="6828648" y="6641382"/>
            <a:chExt cx="6303010" cy="1089025"/>
          </a:xfrm>
        </p:grpSpPr>
        <p:sp>
          <p:nvSpPr>
            <p:cNvPr id="55" name="object 55"/>
            <p:cNvSpPr/>
            <p:nvPr/>
          </p:nvSpPr>
          <p:spPr>
            <a:xfrm>
              <a:off x="6849603" y="7185881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90">
                  <a:moveTo>
                    <a:pt x="0" y="0"/>
                  </a:moveTo>
                  <a:lnTo>
                    <a:pt x="241751" y="0"/>
                  </a:lnTo>
                  <a:lnTo>
                    <a:pt x="26269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6" name="object 56"/>
            <p:cNvSpPr/>
            <p:nvPr/>
          </p:nvSpPr>
          <p:spPr>
            <a:xfrm>
              <a:off x="7047377" y="7097926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7" name="object 57"/>
            <p:cNvSpPr/>
            <p:nvPr/>
          </p:nvSpPr>
          <p:spPr>
            <a:xfrm>
              <a:off x="8539295" y="7191902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90">
                  <a:moveTo>
                    <a:pt x="0" y="0"/>
                  </a:moveTo>
                  <a:lnTo>
                    <a:pt x="241751" y="0"/>
                  </a:lnTo>
                  <a:lnTo>
                    <a:pt x="26269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8" name="object 58"/>
            <p:cNvSpPr/>
            <p:nvPr/>
          </p:nvSpPr>
          <p:spPr>
            <a:xfrm>
              <a:off x="8737069" y="7103946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9" name="object 59"/>
            <p:cNvSpPr/>
            <p:nvPr/>
          </p:nvSpPr>
          <p:spPr>
            <a:xfrm>
              <a:off x="10183395" y="7220358"/>
              <a:ext cx="605790" cy="0"/>
            </a:xfrm>
            <a:custGeom>
              <a:avLst/>
              <a:gdLst/>
              <a:ahLst/>
              <a:cxnLst/>
              <a:rect l="l" t="t" r="r" b="b"/>
              <a:pathLst>
                <a:path w="605790">
                  <a:moveTo>
                    <a:pt x="0" y="0"/>
                  </a:moveTo>
                  <a:lnTo>
                    <a:pt x="584434" y="0"/>
                  </a:lnTo>
                  <a:lnTo>
                    <a:pt x="60537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0" name="object 60"/>
            <p:cNvSpPr/>
            <p:nvPr/>
          </p:nvSpPr>
          <p:spPr>
            <a:xfrm>
              <a:off x="10723851" y="7132403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1" name="object 61"/>
            <p:cNvSpPr/>
            <p:nvPr/>
          </p:nvSpPr>
          <p:spPr>
            <a:xfrm>
              <a:off x="10940651" y="6662337"/>
              <a:ext cx="2169795" cy="1047115"/>
            </a:xfrm>
            <a:custGeom>
              <a:avLst/>
              <a:gdLst/>
              <a:ahLst/>
              <a:cxnLst/>
              <a:rect l="l" t="t" r="r" b="b"/>
              <a:pathLst>
                <a:path w="2169794" h="1047115">
                  <a:moveTo>
                    <a:pt x="1929532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6"/>
                  </a:lnTo>
                  <a:lnTo>
                    <a:pt x="45782" y="45785"/>
                  </a:lnTo>
                  <a:lnTo>
                    <a:pt x="11758" y="99185"/>
                  </a:lnTo>
                  <a:lnTo>
                    <a:pt x="1469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2"/>
                  </a:lnTo>
                  <a:lnTo>
                    <a:pt x="183" y="854770"/>
                  </a:lnTo>
                  <a:lnTo>
                    <a:pt x="1469" y="893300"/>
                  </a:lnTo>
                  <a:lnTo>
                    <a:pt x="11758" y="947904"/>
                  </a:lnTo>
                  <a:lnTo>
                    <a:pt x="45782" y="1001304"/>
                  </a:lnTo>
                  <a:lnTo>
                    <a:pt x="99180" y="1035323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7" y="1047088"/>
                  </a:lnTo>
                  <a:lnTo>
                    <a:pt x="1929532" y="1047088"/>
                  </a:lnTo>
                  <a:lnTo>
                    <a:pt x="1977312" y="1046904"/>
                  </a:lnTo>
                  <a:lnTo>
                    <a:pt x="2015843" y="1045617"/>
                  </a:lnTo>
                  <a:lnTo>
                    <a:pt x="2070450" y="1035323"/>
                  </a:lnTo>
                  <a:lnTo>
                    <a:pt x="2123846" y="1001304"/>
                  </a:lnTo>
                  <a:lnTo>
                    <a:pt x="2157860" y="947904"/>
                  </a:lnTo>
                  <a:lnTo>
                    <a:pt x="2168159" y="893300"/>
                  </a:lnTo>
                  <a:lnTo>
                    <a:pt x="2169446" y="854770"/>
                  </a:lnTo>
                  <a:lnTo>
                    <a:pt x="2169630" y="806992"/>
                  </a:lnTo>
                  <a:lnTo>
                    <a:pt x="2169630" y="240097"/>
                  </a:lnTo>
                  <a:lnTo>
                    <a:pt x="2169446" y="192319"/>
                  </a:lnTo>
                  <a:lnTo>
                    <a:pt x="2168159" y="153788"/>
                  </a:lnTo>
                  <a:lnTo>
                    <a:pt x="2157860" y="99185"/>
                  </a:lnTo>
                  <a:lnTo>
                    <a:pt x="2123846" y="45785"/>
                  </a:lnTo>
                  <a:lnTo>
                    <a:pt x="2070450" y="11766"/>
                  </a:lnTo>
                  <a:lnTo>
                    <a:pt x="2015843" y="1470"/>
                  </a:lnTo>
                  <a:lnTo>
                    <a:pt x="1977312" y="183"/>
                  </a:lnTo>
                  <a:lnTo>
                    <a:pt x="1929532" y="0"/>
                  </a:lnTo>
                  <a:close/>
                </a:path>
              </a:pathLst>
            </a:custGeom>
            <a:solidFill>
              <a:srgbClr val="A4DAD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2" name="object 62"/>
            <p:cNvSpPr/>
            <p:nvPr/>
          </p:nvSpPr>
          <p:spPr>
            <a:xfrm>
              <a:off x="10940651" y="6662337"/>
              <a:ext cx="2169795" cy="1047115"/>
            </a:xfrm>
            <a:custGeom>
              <a:avLst/>
              <a:gdLst/>
              <a:ahLst/>
              <a:cxnLst/>
              <a:rect l="l" t="t" r="r" b="b"/>
              <a:pathLst>
                <a:path w="2169794" h="1047115">
                  <a:moveTo>
                    <a:pt x="240097" y="0"/>
                  </a:moveTo>
                  <a:lnTo>
                    <a:pt x="1929534" y="0"/>
                  </a:lnTo>
                  <a:lnTo>
                    <a:pt x="1977313" y="183"/>
                  </a:lnTo>
                  <a:lnTo>
                    <a:pt x="2015844" y="1470"/>
                  </a:lnTo>
                  <a:lnTo>
                    <a:pt x="2070447" y="11765"/>
                  </a:lnTo>
                  <a:lnTo>
                    <a:pt x="2123847" y="45785"/>
                  </a:lnTo>
                  <a:lnTo>
                    <a:pt x="2157866" y="99184"/>
                  </a:lnTo>
                  <a:lnTo>
                    <a:pt x="2168161" y="153788"/>
                  </a:lnTo>
                  <a:lnTo>
                    <a:pt x="2169448" y="192318"/>
                  </a:lnTo>
                  <a:lnTo>
                    <a:pt x="2169632" y="240097"/>
                  </a:lnTo>
                  <a:lnTo>
                    <a:pt x="2169632" y="806991"/>
                  </a:lnTo>
                  <a:lnTo>
                    <a:pt x="2169448" y="854769"/>
                  </a:lnTo>
                  <a:lnTo>
                    <a:pt x="2168161" y="893300"/>
                  </a:lnTo>
                  <a:lnTo>
                    <a:pt x="2157866" y="947904"/>
                  </a:lnTo>
                  <a:lnTo>
                    <a:pt x="2123847" y="1001303"/>
                  </a:lnTo>
                  <a:lnTo>
                    <a:pt x="2070447" y="1035322"/>
                  </a:lnTo>
                  <a:lnTo>
                    <a:pt x="2015844" y="1045617"/>
                  </a:lnTo>
                  <a:lnTo>
                    <a:pt x="1977313" y="1046904"/>
                  </a:lnTo>
                  <a:lnTo>
                    <a:pt x="1929534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41883">
              <a:solidFill>
                <a:srgbClr val="00AEBB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3" name="object 63"/>
          <p:cNvSpPr txBox="1"/>
          <p:nvPr/>
        </p:nvSpPr>
        <p:spPr>
          <a:xfrm>
            <a:off x="7019753" y="4221531"/>
            <a:ext cx="54602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spc="-6" dirty="0">
                <a:solidFill>
                  <a:prstClr val="black"/>
                </a:solidFill>
                <a:latin typeface="Arial"/>
                <a:cs typeface="Arial"/>
              </a:rPr>
              <a:t>Logits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4128805" y="1737325"/>
            <a:ext cx="129689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spc="-58" dirty="0">
                <a:solidFill>
                  <a:prstClr val="black"/>
                </a:solidFill>
                <a:latin typeface="Arial"/>
                <a:cs typeface="Arial"/>
              </a:rPr>
              <a:t>Teacher</a:t>
            </a:r>
            <a:r>
              <a:rPr sz="1577" spc="-24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77" spc="-12" dirty="0">
                <a:solidFill>
                  <a:prstClr val="black"/>
                </a:solidFill>
                <a:latin typeface="Arial"/>
                <a:cs typeface="Arial"/>
              </a:rPr>
              <a:t>Model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5" name="object 65"/>
          <p:cNvSpPr txBox="1"/>
          <p:nvPr/>
        </p:nvSpPr>
        <p:spPr>
          <a:xfrm>
            <a:off x="4127179" y="4828147"/>
            <a:ext cx="129997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spc="-3" dirty="0">
                <a:solidFill>
                  <a:prstClr val="black"/>
                </a:solidFill>
                <a:latin typeface="Arial"/>
                <a:cs typeface="Arial"/>
              </a:rPr>
              <a:t>Student</a:t>
            </a:r>
            <a:r>
              <a:rPr sz="1577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77" spc="-12" dirty="0">
                <a:solidFill>
                  <a:prstClr val="black"/>
                </a:solidFill>
                <a:latin typeface="Arial"/>
                <a:cs typeface="Arial"/>
              </a:rPr>
              <a:t>Model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66" name="object 66"/>
          <p:cNvGrpSpPr/>
          <p:nvPr/>
        </p:nvGrpSpPr>
        <p:grpSpPr>
          <a:xfrm>
            <a:off x="3866610" y="2891971"/>
            <a:ext cx="1809803" cy="1086652"/>
            <a:chOff x="6375620" y="4769074"/>
            <a:chExt cx="2984500" cy="1791970"/>
          </a:xfrm>
        </p:grpSpPr>
        <p:sp>
          <p:nvSpPr>
            <p:cNvPr id="67" name="object 67"/>
            <p:cNvSpPr/>
            <p:nvPr/>
          </p:nvSpPr>
          <p:spPr>
            <a:xfrm>
              <a:off x="7867816" y="4769074"/>
              <a:ext cx="0" cy="244475"/>
            </a:xfrm>
            <a:custGeom>
              <a:avLst/>
              <a:gdLst/>
              <a:ahLst/>
              <a:cxnLst/>
              <a:rect l="l" t="t" r="r" b="b"/>
              <a:pathLst>
                <a:path h="244475">
                  <a:moveTo>
                    <a:pt x="0" y="0"/>
                  </a:moveTo>
                  <a:lnTo>
                    <a:pt x="0" y="223481"/>
                  </a:lnTo>
                  <a:lnTo>
                    <a:pt x="0" y="244423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8" name="object 68"/>
            <p:cNvSpPr/>
            <p:nvPr/>
          </p:nvSpPr>
          <p:spPr>
            <a:xfrm>
              <a:off x="7779861" y="4948579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87955" y="175910"/>
                  </a:lnTo>
                  <a:lnTo>
                    <a:pt x="153922" y="43977"/>
                  </a:lnTo>
                  <a:lnTo>
                    <a:pt x="87955" y="43977"/>
                  </a:lnTo>
                  <a:lnTo>
                    <a:pt x="0" y="0"/>
                  </a:lnTo>
                  <a:close/>
                </a:path>
                <a:path w="176529" h="176529">
                  <a:moveTo>
                    <a:pt x="175910" y="0"/>
                  </a:moveTo>
                  <a:lnTo>
                    <a:pt x="87955" y="43977"/>
                  </a:lnTo>
                  <a:lnTo>
                    <a:pt x="153922" y="43977"/>
                  </a:lnTo>
                  <a:lnTo>
                    <a:pt x="17591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9" name="object 69"/>
            <p:cNvSpPr/>
            <p:nvPr/>
          </p:nvSpPr>
          <p:spPr>
            <a:xfrm>
              <a:off x="7877170" y="6291565"/>
              <a:ext cx="0" cy="269875"/>
            </a:xfrm>
            <a:custGeom>
              <a:avLst/>
              <a:gdLst/>
              <a:ahLst/>
              <a:cxnLst/>
              <a:rect l="l" t="t" r="r" b="b"/>
              <a:pathLst>
                <a:path h="269875">
                  <a:moveTo>
                    <a:pt x="0" y="269394"/>
                  </a:moveTo>
                  <a:lnTo>
                    <a:pt x="0" y="20941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70" name="object 7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789215" y="6180574"/>
              <a:ext cx="175910" cy="175910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6396562" y="5130733"/>
              <a:ext cx="2942590" cy="1047115"/>
            </a:xfrm>
            <a:custGeom>
              <a:avLst/>
              <a:gdLst/>
              <a:ahLst/>
              <a:cxnLst/>
              <a:rect l="l" t="t" r="r" b="b"/>
              <a:pathLst>
                <a:path w="2942590" h="1047114">
                  <a:moveTo>
                    <a:pt x="2702414" y="0"/>
                  </a:moveTo>
                  <a:lnTo>
                    <a:pt x="240096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4" y="11766"/>
                  </a:lnTo>
                  <a:lnTo>
                    <a:pt x="45784" y="45785"/>
                  </a:lnTo>
                  <a:lnTo>
                    <a:pt x="11765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70" y="893300"/>
                  </a:lnTo>
                  <a:lnTo>
                    <a:pt x="11765" y="947904"/>
                  </a:lnTo>
                  <a:lnTo>
                    <a:pt x="45784" y="1001303"/>
                  </a:lnTo>
                  <a:lnTo>
                    <a:pt x="99184" y="1035322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6" y="1047088"/>
                  </a:lnTo>
                  <a:lnTo>
                    <a:pt x="2702414" y="1047088"/>
                  </a:lnTo>
                  <a:lnTo>
                    <a:pt x="2750191" y="1046904"/>
                  </a:lnTo>
                  <a:lnTo>
                    <a:pt x="2788722" y="1045617"/>
                  </a:lnTo>
                  <a:lnTo>
                    <a:pt x="2843325" y="1035322"/>
                  </a:lnTo>
                  <a:lnTo>
                    <a:pt x="2896725" y="1001303"/>
                  </a:lnTo>
                  <a:lnTo>
                    <a:pt x="2930745" y="947904"/>
                  </a:lnTo>
                  <a:lnTo>
                    <a:pt x="2941039" y="893300"/>
                  </a:lnTo>
                  <a:lnTo>
                    <a:pt x="2942326" y="854769"/>
                  </a:lnTo>
                  <a:lnTo>
                    <a:pt x="2942510" y="806991"/>
                  </a:lnTo>
                  <a:lnTo>
                    <a:pt x="2942510" y="240097"/>
                  </a:lnTo>
                  <a:lnTo>
                    <a:pt x="2942326" y="192319"/>
                  </a:lnTo>
                  <a:lnTo>
                    <a:pt x="2941039" y="153788"/>
                  </a:lnTo>
                  <a:lnTo>
                    <a:pt x="2930745" y="99184"/>
                  </a:lnTo>
                  <a:lnTo>
                    <a:pt x="2896725" y="45785"/>
                  </a:lnTo>
                  <a:lnTo>
                    <a:pt x="2843325" y="11766"/>
                  </a:lnTo>
                  <a:lnTo>
                    <a:pt x="2788722" y="1470"/>
                  </a:lnTo>
                  <a:lnTo>
                    <a:pt x="2750191" y="183"/>
                  </a:lnTo>
                  <a:lnTo>
                    <a:pt x="2702414" y="0"/>
                  </a:lnTo>
                  <a:close/>
                </a:path>
              </a:pathLst>
            </a:custGeom>
            <a:solidFill>
              <a:srgbClr val="FEF1D8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2" name="object 72"/>
            <p:cNvSpPr/>
            <p:nvPr/>
          </p:nvSpPr>
          <p:spPr>
            <a:xfrm>
              <a:off x="6396562" y="5130733"/>
              <a:ext cx="2942590" cy="1047115"/>
            </a:xfrm>
            <a:custGeom>
              <a:avLst/>
              <a:gdLst/>
              <a:ahLst/>
              <a:cxnLst/>
              <a:rect l="l" t="t" r="r" b="b"/>
              <a:pathLst>
                <a:path w="2942590" h="1047114">
                  <a:moveTo>
                    <a:pt x="240097" y="0"/>
                  </a:moveTo>
                  <a:lnTo>
                    <a:pt x="2702414" y="0"/>
                  </a:lnTo>
                  <a:lnTo>
                    <a:pt x="2750192" y="183"/>
                  </a:lnTo>
                  <a:lnTo>
                    <a:pt x="2788723" y="1470"/>
                  </a:lnTo>
                  <a:lnTo>
                    <a:pt x="2843327" y="11765"/>
                  </a:lnTo>
                  <a:lnTo>
                    <a:pt x="2896726" y="45785"/>
                  </a:lnTo>
                  <a:lnTo>
                    <a:pt x="2930745" y="99184"/>
                  </a:lnTo>
                  <a:lnTo>
                    <a:pt x="2941040" y="153788"/>
                  </a:lnTo>
                  <a:lnTo>
                    <a:pt x="2942327" y="192318"/>
                  </a:lnTo>
                  <a:lnTo>
                    <a:pt x="2942511" y="240097"/>
                  </a:lnTo>
                  <a:lnTo>
                    <a:pt x="2942511" y="806991"/>
                  </a:lnTo>
                  <a:lnTo>
                    <a:pt x="2942327" y="854769"/>
                  </a:lnTo>
                  <a:lnTo>
                    <a:pt x="2941040" y="893300"/>
                  </a:lnTo>
                  <a:lnTo>
                    <a:pt x="2930745" y="947904"/>
                  </a:lnTo>
                  <a:lnTo>
                    <a:pt x="2896726" y="1001303"/>
                  </a:lnTo>
                  <a:lnTo>
                    <a:pt x="2843327" y="1035322"/>
                  </a:lnTo>
                  <a:lnTo>
                    <a:pt x="2788723" y="1045617"/>
                  </a:lnTo>
                  <a:lnTo>
                    <a:pt x="2750192" y="1046904"/>
                  </a:lnTo>
                  <a:lnTo>
                    <a:pt x="2702414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41883">
              <a:solidFill>
                <a:srgbClr val="F8B62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73" name="object 73"/>
          <p:cNvSpPr txBox="1"/>
          <p:nvPr/>
        </p:nvSpPr>
        <p:spPr>
          <a:xfrm>
            <a:off x="4327478" y="3170883"/>
            <a:ext cx="888344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234889" marR="3081" indent="-227573" defTabSz="554492">
              <a:lnSpc>
                <a:spcPct val="103099"/>
              </a:lnSpc>
              <a:spcBef>
                <a:spcPts val="24"/>
              </a:spcBef>
            </a:pPr>
            <a:r>
              <a:rPr sz="1577" spc="-27" dirty="0">
                <a:solidFill>
                  <a:prstClr val="black"/>
                </a:solidFill>
                <a:latin typeface="Arial"/>
                <a:cs typeface="Arial"/>
              </a:rPr>
              <a:t>Distillation  </a:t>
            </a:r>
            <a:r>
              <a:rPr sz="1577" spc="-12" dirty="0">
                <a:solidFill>
                  <a:prstClr val="black"/>
                </a:solidFill>
                <a:latin typeface="Arial"/>
                <a:cs typeface="Arial"/>
              </a:rPr>
              <a:t>Loss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5" name="object 75"/>
          <p:cNvSpPr txBox="1"/>
          <p:nvPr/>
        </p:nvSpPr>
        <p:spPr>
          <a:xfrm>
            <a:off x="347045" y="6600996"/>
            <a:ext cx="4791358" cy="218563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 defTabSz="554492">
              <a:spcBef>
                <a:spcPts val="30"/>
              </a:spcBef>
            </a:pPr>
            <a:r>
              <a:rPr sz="1395" b="1" spc="45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r>
              <a:rPr sz="1395" b="1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dirty="0">
                <a:solidFill>
                  <a:srgbClr val="FFFFFF"/>
                </a:solidFill>
                <a:latin typeface="Arial"/>
                <a:cs typeface="Arial"/>
              </a:rPr>
              <a:t>6.5940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TinyML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Eﬃcient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-6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2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139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6" name="object 76"/>
          <p:cNvSpPr txBox="1">
            <a:spLocks noGrp="1"/>
          </p:cNvSpPr>
          <p:nvPr>
            <p:ph type="ftr" sz="quarter" idx="5"/>
          </p:nvPr>
        </p:nvSpPr>
        <p:spPr>
          <a:xfrm>
            <a:off x="8517108" y="3823385"/>
            <a:ext cx="1039864" cy="433237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 defTabSz="554492">
              <a:spcBef>
                <a:spcPts val="30"/>
              </a:spcBef>
            </a:pPr>
            <a:r>
              <a:rPr spc="24" dirty="0">
                <a:solidFill>
                  <a:prstClr val="white"/>
                </a:solidFill>
              </a:rPr>
              <a:t>https://e</a:t>
            </a:r>
            <a:r>
              <a:rPr spc="-30" dirty="0">
                <a:solidFill>
                  <a:prstClr val="white"/>
                </a:solidFill>
              </a:rPr>
              <a:t>ﬃ</a:t>
            </a:r>
            <a:r>
              <a:rPr spc="3" dirty="0">
                <a:solidFill>
                  <a:prstClr val="white"/>
                </a:solidFill>
              </a:rPr>
              <a:t>cientml.ai</a:t>
            </a:r>
          </a:p>
        </p:txBody>
      </p:sp>
      <p:sp>
        <p:nvSpPr>
          <p:cNvPr id="77" name="object 77"/>
          <p:cNvSpPr txBox="1">
            <a:spLocks noGrp="1"/>
          </p:cNvSpPr>
          <p:nvPr>
            <p:ph type="sldNum" sz="quarter" idx="7"/>
          </p:nvPr>
        </p:nvSpPr>
        <p:spPr>
          <a:xfrm>
            <a:off x="10520786" y="4291730"/>
            <a:ext cx="135675" cy="366150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marL="23104" defTabSz="554492">
              <a:spcBef>
                <a:spcPts val="18"/>
              </a:spcBef>
            </a:pPr>
            <a:fld id="{81D60167-4931-47E6-BA6A-407CBD079E47}" type="slidenum">
              <a:rPr spc="9" dirty="0">
                <a:solidFill>
                  <a:prstClr val="white"/>
                </a:solidFill>
              </a:rPr>
              <a:pPr marL="23104" defTabSz="554492">
                <a:spcBef>
                  <a:spcPts val="18"/>
                </a:spcBef>
              </a:pPr>
              <a:t>10</a:t>
            </a:fld>
            <a:endParaRPr spc="9" dirty="0">
              <a:solidFill>
                <a:prstClr val="white"/>
              </a:solidFill>
            </a:endParaRPr>
          </a:p>
        </p:txBody>
      </p:sp>
      <p:sp>
        <p:nvSpPr>
          <p:cNvPr id="74" name="object 74"/>
          <p:cNvSpPr txBox="1"/>
          <p:nvPr/>
        </p:nvSpPr>
        <p:spPr>
          <a:xfrm>
            <a:off x="5190702" y="4319796"/>
            <a:ext cx="16788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spc="15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sz="118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097" y="189705"/>
            <a:ext cx="7678188" cy="661421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pc="-36" dirty="0"/>
              <a:t>Matching</a:t>
            </a:r>
            <a:r>
              <a:rPr spc="-191" dirty="0"/>
              <a:t> </a:t>
            </a:r>
            <a:r>
              <a:rPr spc="-55" dirty="0"/>
              <a:t>intermediate</a:t>
            </a:r>
            <a:r>
              <a:rPr spc="-188" dirty="0"/>
              <a:t> </a:t>
            </a:r>
            <a:r>
              <a:rPr spc="-76" dirty="0"/>
              <a:t>weights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7246" y="4917314"/>
            <a:ext cx="124761" cy="38608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456" dirty="0">
                <a:latin typeface="Arial"/>
                <a:cs typeface="Arial"/>
              </a:rPr>
              <a:t>•</a:t>
            </a:r>
            <a:endParaRPr sz="2456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02024" y="4251382"/>
            <a:ext cx="10652041" cy="1345604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1115530">
              <a:spcBef>
                <a:spcPts val="79"/>
              </a:spcBef>
              <a:tabLst>
                <a:tab pos="5394362" algn="l"/>
              </a:tabLst>
            </a:pPr>
            <a:r>
              <a:rPr sz="1880" spc="3" dirty="0">
                <a:latin typeface="Times New Roman"/>
                <a:cs typeface="Times New Roman"/>
              </a:rPr>
              <a:t>(a)</a:t>
            </a:r>
            <a:r>
              <a:rPr sz="1880" spc="227" dirty="0">
                <a:latin typeface="Times New Roman"/>
                <a:cs typeface="Times New Roman"/>
              </a:rPr>
              <a:t> </a:t>
            </a:r>
            <a:r>
              <a:rPr sz="1880" spc="-15" dirty="0">
                <a:latin typeface="Times New Roman"/>
                <a:cs typeface="Times New Roman"/>
              </a:rPr>
              <a:t>Teacher</a:t>
            </a:r>
            <a:r>
              <a:rPr sz="1880" spc="24" dirty="0">
                <a:latin typeface="Times New Roman"/>
                <a:cs typeface="Times New Roman"/>
              </a:rPr>
              <a:t> </a:t>
            </a:r>
            <a:r>
              <a:rPr sz="1880" spc="3" dirty="0">
                <a:latin typeface="Times New Roman"/>
                <a:cs typeface="Times New Roman"/>
              </a:rPr>
              <a:t>and</a:t>
            </a:r>
            <a:r>
              <a:rPr sz="1880" spc="33" dirty="0">
                <a:latin typeface="Times New Roman"/>
                <a:cs typeface="Times New Roman"/>
              </a:rPr>
              <a:t> </a:t>
            </a:r>
            <a:r>
              <a:rPr sz="1880" spc="3" dirty="0">
                <a:latin typeface="Times New Roman"/>
                <a:cs typeface="Times New Roman"/>
              </a:rPr>
              <a:t>Student</a:t>
            </a:r>
            <a:r>
              <a:rPr sz="1880" spc="27" dirty="0">
                <a:latin typeface="Times New Roman"/>
                <a:cs typeface="Times New Roman"/>
              </a:rPr>
              <a:t> </a:t>
            </a:r>
            <a:r>
              <a:rPr sz="1880" spc="3" dirty="0">
                <a:latin typeface="Times New Roman"/>
                <a:cs typeface="Times New Roman"/>
              </a:rPr>
              <a:t>Networks	(b)</a:t>
            </a:r>
            <a:r>
              <a:rPr sz="1880" spc="203" dirty="0">
                <a:latin typeface="Times New Roman"/>
                <a:cs typeface="Times New Roman"/>
              </a:rPr>
              <a:t> </a:t>
            </a:r>
            <a:r>
              <a:rPr sz="1880" spc="6" dirty="0">
                <a:latin typeface="Times New Roman"/>
                <a:cs typeface="Times New Roman"/>
              </a:rPr>
              <a:t>Hints</a:t>
            </a:r>
            <a:r>
              <a:rPr sz="1880" spc="-3" dirty="0">
                <a:latin typeface="Times New Roman"/>
                <a:cs typeface="Times New Roman"/>
              </a:rPr>
              <a:t> Training</a:t>
            </a:r>
            <a:endParaRPr sz="188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880">
              <a:latin typeface="Times New Roman"/>
              <a:cs typeface="Times New Roman"/>
            </a:endParaRPr>
          </a:p>
          <a:p>
            <a:pPr marL="7701" marR="3081">
              <a:spcBef>
                <a:spcPts val="1119"/>
              </a:spcBef>
            </a:pPr>
            <a:r>
              <a:rPr sz="2001" spc="-3" dirty="0">
                <a:latin typeface="Arial"/>
                <a:cs typeface="Arial"/>
              </a:rPr>
              <a:t>Other</a:t>
            </a:r>
            <a:r>
              <a:rPr sz="2001" spc="3" dirty="0">
                <a:latin typeface="Arial"/>
                <a:cs typeface="Arial"/>
              </a:rPr>
              <a:t> </a:t>
            </a:r>
            <a:r>
              <a:rPr sz="2001" spc="6" dirty="0">
                <a:latin typeface="Arial"/>
                <a:cs typeface="Arial"/>
              </a:rPr>
              <a:t>than </a:t>
            </a:r>
            <a:r>
              <a:rPr sz="2001" spc="9" dirty="0">
                <a:latin typeface="Arial"/>
                <a:cs typeface="Arial"/>
              </a:rPr>
              <a:t>the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21" dirty="0">
                <a:latin typeface="Arial"/>
                <a:cs typeface="Arial"/>
              </a:rPr>
              <a:t>cross-entropy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15" dirty="0">
                <a:latin typeface="Arial"/>
                <a:cs typeface="Arial"/>
              </a:rPr>
              <a:t>distillation</a:t>
            </a:r>
            <a:r>
              <a:rPr sz="2001" spc="6" dirty="0">
                <a:latin typeface="Arial"/>
                <a:cs typeface="Arial"/>
              </a:rPr>
              <a:t> loss,</a:t>
            </a:r>
            <a:r>
              <a:rPr sz="2001" spc="3" dirty="0">
                <a:latin typeface="Arial"/>
                <a:cs typeface="Arial"/>
              </a:rPr>
              <a:t> </a:t>
            </a:r>
            <a:r>
              <a:rPr sz="2001" spc="-3" dirty="0">
                <a:latin typeface="Arial"/>
                <a:cs typeface="Arial"/>
              </a:rPr>
              <a:t>also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33" dirty="0">
                <a:latin typeface="Arial"/>
                <a:cs typeface="Arial"/>
              </a:rPr>
              <a:t>add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-39" dirty="0">
                <a:latin typeface="Arial"/>
                <a:cs typeface="Arial"/>
              </a:rPr>
              <a:t>a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-3" dirty="0">
                <a:latin typeface="Arial"/>
                <a:cs typeface="Arial"/>
              </a:rPr>
              <a:t>L2</a:t>
            </a:r>
            <a:r>
              <a:rPr sz="2001" spc="6" dirty="0">
                <a:latin typeface="Arial"/>
                <a:cs typeface="Arial"/>
              </a:rPr>
              <a:t> loss</a:t>
            </a:r>
            <a:r>
              <a:rPr sz="2001" spc="3" dirty="0">
                <a:latin typeface="Arial"/>
                <a:cs typeface="Arial"/>
              </a:rPr>
              <a:t> </a:t>
            </a:r>
            <a:r>
              <a:rPr sz="2001" spc="12" dirty="0">
                <a:latin typeface="Arial"/>
                <a:cs typeface="Arial"/>
              </a:rPr>
              <a:t>between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3" dirty="0">
                <a:latin typeface="Arial"/>
                <a:cs typeface="Arial"/>
              </a:rPr>
              <a:t>teacher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18" dirty="0">
                <a:latin typeface="Arial"/>
                <a:cs typeface="Arial"/>
              </a:rPr>
              <a:t>weights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9" dirty="0">
                <a:latin typeface="Arial"/>
                <a:cs typeface="Arial"/>
              </a:rPr>
              <a:t>and </a:t>
            </a:r>
            <a:r>
              <a:rPr sz="2001" spc="-549" dirty="0">
                <a:latin typeface="Arial"/>
                <a:cs typeface="Arial"/>
              </a:rPr>
              <a:t> </a:t>
            </a:r>
            <a:r>
              <a:rPr sz="2001" spc="24" dirty="0">
                <a:latin typeface="Arial"/>
                <a:cs typeface="Arial"/>
              </a:rPr>
              <a:t>student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001" spc="18" dirty="0">
                <a:latin typeface="Arial"/>
                <a:cs typeface="Arial"/>
              </a:rPr>
              <a:t>weights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001" spc="-33" dirty="0">
                <a:latin typeface="Arial"/>
                <a:cs typeface="Arial"/>
              </a:rPr>
              <a:t>(</a:t>
            </a:r>
            <a:r>
              <a:rPr sz="2001" u="sng" spc="-3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linear</a:t>
            </a:r>
            <a:r>
              <a:rPr sz="2001" u="sng" spc="3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 </a:t>
            </a:r>
            <a:r>
              <a:rPr sz="2001" u="sng" spc="12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transformation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001" spc="-3" dirty="0">
                <a:latin typeface="Arial"/>
                <a:cs typeface="Arial"/>
              </a:rPr>
              <a:t>is</a:t>
            </a:r>
            <a:r>
              <a:rPr sz="2001" spc="3" dirty="0">
                <a:latin typeface="Arial"/>
                <a:cs typeface="Arial"/>
              </a:rPr>
              <a:t> </a:t>
            </a:r>
            <a:r>
              <a:rPr sz="2001" spc="18" dirty="0">
                <a:latin typeface="Arial"/>
                <a:cs typeface="Arial"/>
              </a:rPr>
              <a:t>applied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001" spc="52" dirty="0">
                <a:latin typeface="Arial"/>
                <a:cs typeface="Arial"/>
              </a:rPr>
              <a:t>to</a:t>
            </a:r>
            <a:r>
              <a:rPr sz="2001" spc="3" dirty="0">
                <a:latin typeface="Arial"/>
                <a:cs typeface="Arial"/>
              </a:rPr>
              <a:t> </a:t>
            </a:r>
            <a:r>
              <a:rPr sz="2001" spc="27" dirty="0">
                <a:latin typeface="Arial"/>
                <a:cs typeface="Arial"/>
              </a:rPr>
              <a:t>match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001" spc="9" dirty="0">
                <a:latin typeface="Arial"/>
                <a:cs typeface="Arial"/>
              </a:rPr>
              <a:t>the</a:t>
            </a:r>
            <a:r>
              <a:rPr sz="2001" spc="3" dirty="0">
                <a:latin typeface="Arial"/>
                <a:cs typeface="Arial"/>
              </a:rPr>
              <a:t> </a:t>
            </a:r>
            <a:r>
              <a:rPr sz="2001" spc="-3" dirty="0">
                <a:latin typeface="Arial"/>
                <a:cs typeface="Arial"/>
              </a:rPr>
              <a:t>dimensionalities).</a:t>
            </a:r>
            <a:endParaRPr sz="200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48949" y="6362274"/>
            <a:ext cx="4094392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FitNets: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Hints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for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" dirty="0">
                <a:solidFill>
                  <a:srgbClr val="5E5E5E"/>
                </a:solidFill>
                <a:latin typeface="Arial"/>
                <a:cs typeface="Arial"/>
              </a:rPr>
              <a:t>Thin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Deep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Nets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[Romero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i="1" spc="15" dirty="0">
                <a:solidFill>
                  <a:srgbClr val="5E5E5E"/>
                </a:solidFill>
                <a:latin typeface="Arial"/>
                <a:cs typeface="Arial"/>
              </a:rPr>
              <a:t>et</a:t>
            </a:r>
            <a:r>
              <a:rPr sz="1182" i="1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i="1" spc="-6" dirty="0">
                <a:solidFill>
                  <a:srgbClr val="5E5E5E"/>
                </a:solidFill>
                <a:latin typeface="Arial"/>
                <a:cs typeface="Arial"/>
              </a:rPr>
              <a:t>al.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,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9" dirty="0">
                <a:solidFill>
                  <a:srgbClr val="5E5E5E"/>
                </a:solidFill>
                <a:latin typeface="Arial"/>
                <a:cs typeface="Arial"/>
              </a:rPr>
              <a:t>ICLR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2015]</a:t>
            </a:r>
            <a:endParaRPr sz="1182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430079" y="2220954"/>
            <a:ext cx="1154808" cy="1734331"/>
            <a:chOff x="4006674" y="3662518"/>
            <a:chExt cx="1904364" cy="2860040"/>
          </a:xfrm>
        </p:grpSpPr>
        <p:sp>
          <p:nvSpPr>
            <p:cNvPr id="7" name="object 7"/>
            <p:cNvSpPr/>
            <p:nvPr/>
          </p:nvSpPr>
          <p:spPr>
            <a:xfrm>
              <a:off x="4020373" y="5721207"/>
              <a:ext cx="1871345" cy="797560"/>
            </a:xfrm>
            <a:custGeom>
              <a:avLst/>
              <a:gdLst/>
              <a:ahLst/>
              <a:cxnLst/>
              <a:rect l="l" t="t" r="r" b="b"/>
              <a:pathLst>
                <a:path w="1871345" h="797559">
                  <a:moveTo>
                    <a:pt x="58002" y="447923"/>
                  </a:moveTo>
                  <a:lnTo>
                    <a:pt x="36723" y="452914"/>
                  </a:lnTo>
                  <a:lnTo>
                    <a:pt x="18142" y="466065"/>
                  </a:lnTo>
                  <a:lnTo>
                    <a:pt x="4990" y="484646"/>
                  </a:lnTo>
                  <a:lnTo>
                    <a:pt x="0" y="505926"/>
                  </a:lnTo>
                  <a:lnTo>
                    <a:pt x="0" y="739444"/>
                  </a:lnTo>
                  <a:lnTo>
                    <a:pt x="4990" y="760767"/>
                  </a:lnTo>
                  <a:lnTo>
                    <a:pt x="18142" y="779359"/>
                  </a:lnTo>
                  <a:lnTo>
                    <a:pt x="36723" y="792505"/>
                  </a:lnTo>
                  <a:lnTo>
                    <a:pt x="58002" y="797490"/>
                  </a:lnTo>
                  <a:lnTo>
                    <a:pt x="1809342" y="797490"/>
                  </a:lnTo>
                  <a:lnTo>
                    <a:pt x="1830666" y="792505"/>
                  </a:lnTo>
                  <a:lnTo>
                    <a:pt x="1849258" y="779359"/>
                  </a:lnTo>
                  <a:lnTo>
                    <a:pt x="1862404" y="760767"/>
                  </a:lnTo>
                  <a:lnTo>
                    <a:pt x="1867389" y="739444"/>
                  </a:lnTo>
                  <a:lnTo>
                    <a:pt x="1867389" y="505926"/>
                  </a:lnTo>
                  <a:lnTo>
                    <a:pt x="1862404" y="484646"/>
                  </a:lnTo>
                  <a:lnTo>
                    <a:pt x="1849258" y="466065"/>
                  </a:lnTo>
                  <a:lnTo>
                    <a:pt x="1830666" y="452914"/>
                  </a:lnTo>
                  <a:lnTo>
                    <a:pt x="1809342" y="447923"/>
                  </a:lnTo>
                  <a:lnTo>
                    <a:pt x="58002" y="447923"/>
                  </a:lnTo>
                  <a:close/>
                </a:path>
                <a:path w="1871345" h="797559">
                  <a:moveTo>
                    <a:pt x="61550" y="0"/>
                  </a:moveTo>
                  <a:lnTo>
                    <a:pt x="40271" y="5002"/>
                  </a:lnTo>
                  <a:lnTo>
                    <a:pt x="21689" y="18236"/>
                  </a:lnTo>
                  <a:lnTo>
                    <a:pt x="8538" y="37041"/>
                  </a:lnTo>
                  <a:lnTo>
                    <a:pt x="3547" y="58756"/>
                  </a:lnTo>
                  <a:lnTo>
                    <a:pt x="3547" y="291564"/>
                  </a:lnTo>
                  <a:lnTo>
                    <a:pt x="8538" y="312869"/>
                  </a:lnTo>
                  <a:lnTo>
                    <a:pt x="21689" y="331463"/>
                  </a:lnTo>
                  <a:lnTo>
                    <a:pt x="40271" y="344620"/>
                  </a:lnTo>
                  <a:lnTo>
                    <a:pt x="61550" y="349611"/>
                  </a:lnTo>
                  <a:lnTo>
                    <a:pt x="1812890" y="349611"/>
                  </a:lnTo>
                  <a:lnTo>
                    <a:pt x="1834213" y="344620"/>
                  </a:lnTo>
                  <a:lnTo>
                    <a:pt x="1852805" y="331463"/>
                  </a:lnTo>
                  <a:lnTo>
                    <a:pt x="1865951" y="312869"/>
                  </a:lnTo>
                  <a:lnTo>
                    <a:pt x="1870937" y="291564"/>
                  </a:lnTo>
                  <a:lnTo>
                    <a:pt x="1870937" y="58756"/>
                  </a:lnTo>
                  <a:lnTo>
                    <a:pt x="1865951" y="37041"/>
                  </a:lnTo>
                  <a:lnTo>
                    <a:pt x="1852805" y="18236"/>
                  </a:lnTo>
                  <a:lnTo>
                    <a:pt x="1834213" y="5002"/>
                  </a:lnTo>
                  <a:lnTo>
                    <a:pt x="1812890" y="0"/>
                  </a:lnTo>
                  <a:lnTo>
                    <a:pt x="61550" y="0"/>
                  </a:lnTo>
                  <a:close/>
                </a:path>
              </a:pathLst>
            </a:custGeom>
            <a:ln w="7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4027468" y="4743322"/>
              <a:ext cx="1867535" cy="349250"/>
            </a:xfrm>
            <a:custGeom>
              <a:avLst/>
              <a:gdLst/>
              <a:ahLst/>
              <a:cxnLst/>
              <a:rect l="l" t="t" r="r" b="b"/>
              <a:pathLst>
                <a:path w="1867535" h="349250">
                  <a:moveTo>
                    <a:pt x="58002" y="0"/>
                  </a:moveTo>
                  <a:lnTo>
                    <a:pt x="36704" y="4984"/>
                  </a:lnTo>
                  <a:lnTo>
                    <a:pt x="18125" y="18125"/>
                  </a:lnTo>
                  <a:lnTo>
                    <a:pt x="4984" y="36704"/>
                  </a:lnTo>
                  <a:lnTo>
                    <a:pt x="0" y="58002"/>
                  </a:lnTo>
                  <a:lnTo>
                    <a:pt x="0" y="290811"/>
                  </a:lnTo>
                  <a:lnTo>
                    <a:pt x="4984" y="312115"/>
                  </a:lnTo>
                  <a:lnTo>
                    <a:pt x="18125" y="330709"/>
                  </a:lnTo>
                  <a:lnTo>
                    <a:pt x="36704" y="343866"/>
                  </a:lnTo>
                  <a:lnTo>
                    <a:pt x="58002" y="348857"/>
                  </a:lnTo>
                  <a:lnTo>
                    <a:pt x="1809342" y="348857"/>
                  </a:lnTo>
                  <a:lnTo>
                    <a:pt x="1830659" y="343866"/>
                  </a:lnTo>
                  <a:lnTo>
                    <a:pt x="1849236" y="330709"/>
                  </a:lnTo>
                  <a:lnTo>
                    <a:pt x="1862366" y="312115"/>
                  </a:lnTo>
                  <a:lnTo>
                    <a:pt x="1867345" y="290811"/>
                  </a:lnTo>
                  <a:lnTo>
                    <a:pt x="1867345" y="58002"/>
                  </a:lnTo>
                  <a:lnTo>
                    <a:pt x="1862366" y="36704"/>
                  </a:lnTo>
                  <a:lnTo>
                    <a:pt x="1849236" y="18125"/>
                  </a:lnTo>
                  <a:lnTo>
                    <a:pt x="1830659" y="4984"/>
                  </a:lnTo>
                  <a:lnTo>
                    <a:pt x="1809342" y="0"/>
                  </a:lnTo>
                  <a:lnTo>
                    <a:pt x="58002" y="0"/>
                  </a:lnTo>
                  <a:close/>
                </a:path>
              </a:pathLst>
            </a:custGeom>
            <a:ln w="31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4010484" y="3666328"/>
              <a:ext cx="1868170" cy="349885"/>
            </a:xfrm>
            <a:custGeom>
              <a:avLst/>
              <a:gdLst/>
              <a:ahLst/>
              <a:cxnLst/>
              <a:rect l="l" t="t" r="r" b="b"/>
              <a:pathLst>
                <a:path w="1868170" h="349885">
                  <a:moveTo>
                    <a:pt x="58002" y="0"/>
                  </a:moveTo>
                  <a:lnTo>
                    <a:pt x="36704" y="4984"/>
                  </a:lnTo>
                  <a:lnTo>
                    <a:pt x="18125" y="18125"/>
                  </a:lnTo>
                  <a:lnTo>
                    <a:pt x="4984" y="36704"/>
                  </a:lnTo>
                  <a:lnTo>
                    <a:pt x="0" y="58002"/>
                  </a:lnTo>
                  <a:lnTo>
                    <a:pt x="0" y="291520"/>
                  </a:lnTo>
                  <a:lnTo>
                    <a:pt x="4984" y="312837"/>
                  </a:lnTo>
                  <a:lnTo>
                    <a:pt x="18125" y="331413"/>
                  </a:lnTo>
                  <a:lnTo>
                    <a:pt x="36704" y="344544"/>
                  </a:lnTo>
                  <a:lnTo>
                    <a:pt x="58002" y="349523"/>
                  </a:lnTo>
                  <a:lnTo>
                    <a:pt x="1809342" y="349523"/>
                  </a:lnTo>
                  <a:lnTo>
                    <a:pt x="1830758" y="344544"/>
                  </a:lnTo>
                  <a:lnTo>
                    <a:pt x="1849596" y="331413"/>
                  </a:lnTo>
                  <a:lnTo>
                    <a:pt x="1862996" y="312837"/>
                  </a:lnTo>
                  <a:lnTo>
                    <a:pt x="1868099" y="291520"/>
                  </a:lnTo>
                  <a:lnTo>
                    <a:pt x="1868099" y="58002"/>
                  </a:lnTo>
                  <a:lnTo>
                    <a:pt x="1862996" y="36704"/>
                  </a:lnTo>
                  <a:lnTo>
                    <a:pt x="1849596" y="18125"/>
                  </a:lnTo>
                  <a:lnTo>
                    <a:pt x="1830758" y="4984"/>
                  </a:lnTo>
                  <a:lnTo>
                    <a:pt x="1809342" y="0"/>
                  </a:lnTo>
                  <a:lnTo>
                    <a:pt x="58002" y="0"/>
                  </a:lnTo>
                  <a:close/>
                </a:path>
              </a:pathLst>
            </a:custGeom>
            <a:ln w="7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3008260" y="3575821"/>
            <a:ext cx="56990" cy="82801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485" b="1" spc="3" dirty="0">
                <a:latin typeface="Times New Roman"/>
                <a:cs typeface="Times New Roman"/>
              </a:rPr>
              <a:t>T</a:t>
            </a:r>
            <a:endParaRPr sz="485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85578" y="3459958"/>
            <a:ext cx="226418" cy="13754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3104">
              <a:spcBef>
                <a:spcPts val="55"/>
              </a:spcBef>
            </a:pPr>
            <a:r>
              <a:rPr sz="1273" b="1" spc="-9" baseline="-17857" dirty="0">
                <a:latin typeface="Times New Roman"/>
                <a:cs typeface="Times New Roman"/>
              </a:rPr>
              <a:t>W</a:t>
            </a:r>
            <a:r>
              <a:rPr sz="1273" b="1" spc="118" baseline="-17857" dirty="0">
                <a:latin typeface="Times New Roman"/>
                <a:cs typeface="Times New Roman"/>
              </a:rPr>
              <a:t> </a:t>
            </a:r>
            <a:r>
              <a:rPr sz="485" b="1" dirty="0">
                <a:latin typeface="Times New Roman"/>
                <a:cs typeface="Times New Roman"/>
              </a:rPr>
              <a:t>2</a:t>
            </a:r>
            <a:endParaRPr sz="485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008260" y="3837993"/>
            <a:ext cx="56990" cy="82801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485" b="1" spc="3" dirty="0">
                <a:latin typeface="Times New Roman"/>
                <a:cs typeface="Times New Roman"/>
              </a:rPr>
              <a:t>T</a:t>
            </a:r>
            <a:endParaRPr sz="485"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885578" y="3722141"/>
            <a:ext cx="226418" cy="13754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3104">
              <a:spcBef>
                <a:spcPts val="55"/>
              </a:spcBef>
            </a:pPr>
            <a:r>
              <a:rPr sz="1273" b="1" spc="-9" baseline="-17857" dirty="0">
                <a:latin typeface="Times New Roman"/>
                <a:cs typeface="Times New Roman"/>
              </a:rPr>
              <a:t>W</a:t>
            </a:r>
            <a:r>
              <a:rPr sz="1273" b="1" spc="118" baseline="-17857" dirty="0">
                <a:latin typeface="Times New Roman"/>
                <a:cs typeface="Times New Roman"/>
              </a:rPr>
              <a:t> </a:t>
            </a:r>
            <a:r>
              <a:rPr sz="485" b="1" dirty="0">
                <a:latin typeface="Times New Roman"/>
                <a:cs typeface="Times New Roman"/>
              </a:rPr>
              <a:t>1</a:t>
            </a:r>
            <a:endParaRPr sz="485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983795" y="2980228"/>
            <a:ext cx="81634" cy="45469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31960">
              <a:spcBef>
                <a:spcPts val="64"/>
              </a:spcBef>
            </a:pPr>
            <a:r>
              <a:rPr sz="485" b="1" spc="3" dirty="0">
                <a:latin typeface="Times New Roman"/>
                <a:cs typeface="Times New Roman"/>
              </a:rPr>
              <a:t>T</a:t>
            </a:r>
            <a:endParaRPr sz="485">
              <a:latin typeface="Times New Roman"/>
              <a:cs typeface="Times New Roman"/>
            </a:endParaRPr>
          </a:p>
          <a:p>
            <a:pPr marL="7701">
              <a:lnSpc>
                <a:spcPts val="976"/>
              </a:lnSpc>
              <a:spcBef>
                <a:spcPts val="49"/>
              </a:spcBef>
            </a:pPr>
            <a:r>
              <a:rPr sz="849" b="1" spc="-3" dirty="0">
                <a:latin typeface="Times New Roman"/>
                <a:cs typeface="Times New Roman"/>
              </a:rPr>
              <a:t>.</a:t>
            </a:r>
            <a:endParaRPr sz="849">
              <a:latin typeface="Times New Roman"/>
              <a:cs typeface="Times New Roman"/>
            </a:endParaRPr>
          </a:p>
          <a:p>
            <a:pPr marL="7701">
              <a:lnSpc>
                <a:spcPts val="937"/>
              </a:lnSpc>
            </a:pPr>
            <a:r>
              <a:rPr sz="849" b="1" spc="-3" dirty="0">
                <a:latin typeface="Times New Roman"/>
                <a:cs typeface="Times New Roman"/>
              </a:rPr>
              <a:t>.</a:t>
            </a:r>
            <a:endParaRPr sz="849">
              <a:latin typeface="Times New Roman"/>
              <a:cs typeface="Times New Roman"/>
            </a:endParaRPr>
          </a:p>
          <a:p>
            <a:pPr marL="7701">
              <a:lnSpc>
                <a:spcPts val="976"/>
              </a:lnSpc>
            </a:pPr>
            <a:r>
              <a:rPr sz="849" b="1" spc="-3" dirty="0">
                <a:latin typeface="Times New Roman"/>
                <a:cs typeface="Times New Roman"/>
              </a:rPr>
              <a:t>.</a:t>
            </a:r>
            <a:endParaRPr sz="849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885578" y="2864376"/>
            <a:ext cx="229884" cy="13754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3104">
              <a:spcBef>
                <a:spcPts val="55"/>
              </a:spcBef>
            </a:pPr>
            <a:r>
              <a:rPr sz="1273" b="1" spc="-9" baseline="-17857" dirty="0">
                <a:latin typeface="Times New Roman"/>
                <a:cs typeface="Times New Roman"/>
              </a:rPr>
              <a:t>W</a:t>
            </a:r>
            <a:r>
              <a:rPr sz="1273" b="1" spc="118" baseline="-17857" dirty="0">
                <a:latin typeface="Times New Roman"/>
                <a:cs typeface="Times New Roman"/>
              </a:rPr>
              <a:t> </a:t>
            </a:r>
            <a:r>
              <a:rPr sz="485" b="1" i="1" dirty="0">
                <a:latin typeface="Times New Roman"/>
                <a:cs typeface="Times New Roman"/>
              </a:rPr>
              <a:t>h</a:t>
            </a:r>
            <a:endParaRPr sz="485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73561" y="2256777"/>
            <a:ext cx="233349" cy="519960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3104">
              <a:lnSpc>
                <a:spcPts val="379"/>
              </a:lnSpc>
              <a:spcBef>
                <a:spcPts val="55"/>
              </a:spcBef>
            </a:pPr>
            <a:r>
              <a:rPr sz="849" b="1" spc="-6" dirty="0">
                <a:latin typeface="Times New Roman"/>
                <a:cs typeface="Times New Roman"/>
              </a:rPr>
              <a:t>W</a:t>
            </a:r>
            <a:r>
              <a:rPr sz="728" b="1" spc="-9" baseline="-31250" dirty="0">
                <a:latin typeface="Times New Roman"/>
                <a:cs typeface="Times New Roman"/>
              </a:rPr>
              <a:t>T</a:t>
            </a:r>
            <a:endParaRPr sz="728" baseline="-31250">
              <a:latin typeface="Times New Roman"/>
              <a:cs typeface="Times New Roman"/>
            </a:endParaRPr>
          </a:p>
          <a:p>
            <a:pPr marR="18483" algn="r">
              <a:lnSpc>
                <a:spcPts val="288"/>
              </a:lnSpc>
            </a:pPr>
            <a:r>
              <a:rPr sz="485" b="1" i="1" dirty="0">
                <a:latin typeface="Times New Roman"/>
                <a:cs typeface="Times New Roman"/>
              </a:rPr>
              <a:t>L</a:t>
            </a:r>
            <a:endParaRPr sz="485">
              <a:latin typeface="Times New Roman"/>
              <a:cs typeface="Times New Roman"/>
            </a:endParaRPr>
          </a:p>
          <a:p>
            <a:pPr marL="16558" algn="ctr">
              <a:lnSpc>
                <a:spcPts val="979"/>
              </a:lnSpc>
              <a:spcBef>
                <a:spcPts val="415"/>
              </a:spcBef>
            </a:pPr>
            <a:r>
              <a:rPr sz="849" b="1" spc="-3" dirty="0">
                <a:latin typeface="Times New Roman"/>
                <a:cs typeface="Times New Roman"/>
              </a:rPr>
              <a:t>.</a:t>
            </a:r>
            <a:endParaRPr sz="849">
              <a:latin typeface="Times New Roman"/>
              <a:cs typeface="Times New Roman"/>
            </a:endParaRPr>
          </a:p>
          <a:p>
            <a:pPr marL="16558" algn="ctr">
              <a:lnSpc>
                <a:spcPts val="937"/>
              </a:lnSpc>
            </a:pPr>
            <a:r>
              <a:rPr sz="849" b="1" spc="-3" dirty="0">
                <a:latin typeface="Times New Roman"/>
                <a:cs typeface="Times New Roman"/>
              </a:rPr>
              <a:t>.</a:t>
            </a:r>
            <a:endParaRPr sz="849">
              <a:latin typeface="Times New Roman"/>
              <a:cs typeface="Times New Roman"/>
            </a:endParaRPr>
          </a:p>
          <a:p>
            <a:pPr marL="16558" algn="ctr">
              <a:lnSpc>
                <a:spcPts val="976"/>
              </a:lnSpc>
            </a:pPr>
            <a:r>
              <a:rPr sz="849" b="1" spc="-3" dirty="0">
                <a:latin typeface="Times New Roman"/>
                <a:cs typeface="Times New Roman"/>
              </a:rPr>
              <a:t>.</a:t>
            </a:r>
            <a:endParaRPr sz="849">
              <a:latin typeface="Times New Roman"/>
              <a:cs typeface="Times New Roman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297640" y="2797808"/>
            <a:ext cx="1452464" cy="1298053"/>
          </a:xfrm>
          <a:custGeom>
            <a:avLst/>
            <a:gdLst/>
            <a:ahLst/>
            <a:cxnLst/>
            <a:rect l="l" t="t" r="r" b="b"/>
            <a:pathLst>
              <a:path w="2395220" h="2140584">
                <a:moveTo>
                  <a:pt x="356662" y="0"/>
                </a:moveTo>
                <a:lnTo>
                  <a:pt x="312178" y="3612"/>
                </a:lnTo>
                <a:lnTo>
                  <a:pt x="268314" y="14036"/>
                </a:lnTo>
                <a:lnTo>
                  <a:pt x="225691" y="30653"/>
                </a:lnTo>
                <a:lnTo>
                  <a:pt x="184926" y="52843"/>
                </a:lnTo>
                <a:lnTo>
                  <a:pt x="146639" y="79987"/>
                </a:lnTo>
                <a:lnTo>
                  <a:pt x="111448" y="111465"/>
                </a:lnTo>
                <a:lnTo>
                  <a:pt x="79974" y="146658"/>
                </a:lnTo>
                <a:lnTo>
                  <a:pt x="52833" y="184946"/>
                </a:lnTo>
                <a:lnTo>
                  <a:pt x="30647" y="225709"/>
                </a:lnTo>
                <a:lnTo>
                  <a:pt x="14033" y="268330"/>
                </a:lnTo>
                <a:lnTo>
                  <a:pt x="3611" y="312187"/>
                </a:lnTo>
                <a:lnTo>
                  <a:pt x="0" y="356662"/>
                </a:lnTo>
                <a:lnTo>
                  <a:pt x="0" y="1783179"/>
                </a:lnTo>
                <a:lnTo>
                  <a:pt x="3611" y="1827678"/>
                </a:lnTo>
                <a:lnTo>
                  <a:pt x="14033" y="1871580"/>
                </a:lnTo>
                <a:lnTo>
                  <a:pt x="30647" y="1914262"/>
                </a:lnTo>
                <a:lnTo>
                  <a:pt x="52833" y="1955100"/>
                </a:lnTo>
                <a:lnTo>
                  <a:pt x="79974" y="1993470"/>
                </a:lnTo>
                <a:lnTo>
                  <a:pt x="111448" y="2028748"/>
                </a:lnTo>
                <a:lnTo>
                  <a:pt x="146639" y="2060311"/>
                </a:lnTo>
                <a:lnTo>
                  <a:pt x="184926" y="2087534"/>
                </a:lnTo>
                <a:lnTo>
                  <a:pt x="225691" y="2109793"/>
                </a:lnTo>
                <a:lnTo>
                  <a:pt x="268314" y="2126465"/>
                </a:lnTo>
                <a:lnTo>
                  <a:pt x="312178" y="2136926"/>
                </a:lnTo>
                <a:lnTo>
                  <a:pt x="356662" y="2140552"/>
                </a:lnTo>
                <a:lnTo>
                  <a:pt x="2037938" y="2140552"/>
                </a:lnTo>
                <a:lnTo>
                  <a:pt x="2082413" y="2136926"/>
                </a:lnTo>
                <a:lnTo>
                  <a:pt x="2126270" y="2126465"/>
                </a:lnTo>
                <a:lnTo>
                  <a:pt x="2168891" y="2109793"/>
                </a:lnTo>
                <a:lnTo>
                  <a:pt x="2209654" y="2087534"/>
                </a:lnTo>
                <a:lnTo>
                  <a:pt x="2247942" y="2060311"/>
                </a:lnTo>
                <a:lnTo>
                  <a:pt x="2283135" y="2028748"/>
                </a:lnTo>
                <a:lnTo>
                  <a:pt x="2314613" y="1993470"/>
                </a:lnTo>
                <a:lnTo>
                  <a:pt x="2341757" y="1955100"/>
                </a:lnTo>
                <a:lnTo>
                  <a:pt x="2363947" y="1914262"/>
                </a:lnTo>
                <a:lnTo>
                  <a:pt x="2380564" y="1871580"/>
                </a:lnTo>
                <a:lnTo>
                  <a:pt x="2390988" y="1827678"/>
                </a:lnTo>
                <a:lnTo>
                  <a:pt x="2394600" y="1783179"/>
                </a:lnTo>
                <a:lnTo>
                  <a:pt x="2394600" y="356662"/>
                </a:lnTo>
                <a:lnTo>
                  <a:pt x="2390988" y="312187"/>
                </a:lnTo>
                <a:lnTo>
                  <a:pt x="2380564" y="268330"/>
                </a:lnTo>
                <a:lnTo>
                  <a:pt x="2363947" y="225709"/>
                </a:lnTo>
                <a:lnTo>
                  <a:pt x="2341757" y="184946"/>
                </a:lnTo>
                <a:lnTo>
                  <a:pt x="2314613" y="146658"/>
                </a:lnTo>
                <a:lnTo>
                  <a:pt x="2283135" y="111465"/>
                </a:lnTo>
                <a:lnTo>
                  <a:pt x="2247942" y="79987"/>
                </a:lnTo>
                <a:lnTo>
                  <a:pt x="2209654" y="52843"/>
                </a:lnTo>
                <a:lnTo>
                  <a:pt x="2168891" y="30653"/>
                </a:lnTo>
                <a:lnTo>
                  <a:pt x="2126270" y="14036"/>
                </a:lnTo>
                <a:lnTo>
                  <a:pt x="2082413" y="3612"/>
                </a:lnTo>
                <a:lnTo>
                  <a:pt x="2037938" y="0"/>
                </a:lnTo>
                <a:lnTo>
                  <a:pt x="356662" y="0"/>
                </a:lnTo>
                <a:close/>
              </a:path>
            </a:pathLst>
          </a:custGeom>
          <a:ln w="31840">
            <a:solidFill>
              <a:srgbClr val="0099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18" name="object 18"/>
          <p:cNvGrpSpPr/>
          <p:nvPr/>
        </p:nvGrpSpPr>
        <p:grpSpPr>
          <a:xfrm>
            <a:off x="4409087" y="1969071"/>
            <a:ext cx="643828" cy="2127097"/>
            <a:chOff x="7270205" y="3247144"/>
            <a:chExt cx="1061720" cy="3507740"/>
          </a:xfrm>
        </p:grpSpPr>
        <p:sp>
          <p:nvSpPr>
            <p:cNvPr id="19" name="object 19"/>
            <p:cNvSpPr/>
            <p:nvPr/>
          </p:nvSpPr>
          <p:spPr>
            <a:xfrm>
              <a:off x="7274015" y="6007805"/>
              <a:ext cx="1038225" cy="743585"/>
            </a:xfrm>
            <a:custGeom>
              <a:avLst/>
              <a:gdLst/>
              <a:ahLst/>
              <a:cxnLst/>
              <a:rect l="l" t="t" r="r" b="b"/>
              <a:pathLst>
                <a:path w="1038225" h="743584">
                  <a:moveTo>
                    <a:pt x="53745" y="417503"/>
                  </a:moveTo>
                  <a:lnTo>
                    <a:pt x="34010" y="422233"/>
                  </a:lnTo>
                  <a:lnTo>
                    <a:pt x="16795" y="434658"/>
                  </a:lnTo>
                  <a:lnTo>
                    <a:pt x="4618" y="452131"/>
                  </a:lnTo>
                  <a:lnTo>
                    <a:pt x="0" y="472002"/>
                  </a:lnTo>
                  <a:lnTo>
                    <a:pt x="0" y="689246"/>
                  </a:lnTo>
                  <a:lnTo>
                    <a:pt x="4618" y="708980"/>
                  </a:lnTo>
                  <a:lnTo>
                    <a:pt x="16795" y="726196"/>
                  </a:lnTo>
                  <a:lnTo>
                    <a:pt x="34010" y="738372"/>
                  </a:lnTo>
                  <a:lnTo>
                    <a:pt x="53745" y="742991"/>
                  </a:lnTo>
                  <a:lnTo>
                    <a:pt x="980012" y="742991"/>
                  </a:lnTo>
                  <a:lnTo>
                    <a:pt x="999772" y="738372"/>
                  </a:lnTo>
                  <a:lnTo>
                    <a:pt x="1017001" y="726196"/>
                  </a:lnTo>
                  <a:lnTo>
                    <a:pt x="1029182" y="708980"/>
                  </a:lnTo>
                  <a:lnTo>
                    <a:pt x="1033802" y="689246"/>
                  </a:lnTo>
                  <a:lnTo>
                    <a:pt x="1033802" y="472002"/>
                  </a:lnTo>
                  <a:lnTo>
                    <a:pt x="1029182" y="452131"/>
                  </a:lnTo>
                  <a:lnTo>
                    <a:pt x="1017001" y="434658"/>
                  </a:lnTo>
                  <a:lnTo>
                    <a:pt x="999772" y="422233"/>
                  </a:lnTo>
                  <a:lnTo>
                    <a:pt x="980012" y="417503"/>
                  </a:lnTo>
                  <a:lnTo>
                    <a:pt x="53745" y="417503"/>
                  </a:lnTo>
                  <a:close/>
                </a:path>
                <a:path w="1038225" h="743584">
                  <a:moveTo>
                    <a:pt x="53745" y="0"/>
                  </a:moveTo>
                  <a:lnTo>
                    <a:pt x="34010" y="4736"/>
                  </a:lnTo>
                  <a:lnTo>
                    <a:pt x="16795" y="17172"/>
                  </a:lnTo>
                  <a:lnTo>
                    <a:pt x="4618" y="34646"/>
                  </a:lnTo>
                  <a:lnTo>
                    <a:pt x="0" y="54499"/>
                  </a:lnTo>
                  <a:lnTo>
                    <a:pt x="0" y="271742"/>
                  </a:lnTo>
                  <a:lnTo>
                    <a:pt x="4618" y="291477"/>
                  </a:lnTo>
                  <a:lnTo>
                    <a:pt x="16795" y="308692"/>
                  </a:lnTo>
                  <a:lnTo>
                    <a:pt x="34010" y="320869"/>
                  </a:lnTo>
                  <a:lnTo>
                    <a:pt x="53745" y="325488"/>
                  </a:lnTo>
                  <a:lnTo>
                    <a:pt x="983560" y="325488"/>
                  </a:lnTo>
                  <a:lnTo>
                    <a:pt x="1003412" y="320869"/>
                  </a:lnTo>
                  <a:lnTo>
                    <a:pt x="1020887" y="308692"/>
                  </a:lnTo>
                  <a:lnTo>
                    <a:pt x="1033322" y="291477"/>
                  </a:lnTo>
                  <a:lnTo>
                    <a:pt x="1038059" y="271742"/>
                  </a:lnTo>
                  <a:lnTo>
                    <a:pt x="1038059" y="54499"/>
                  </a:lnTo>
                  <a:lnTo>
                    <a:pt x="1033322" y="34646"/>
                  </a:lnTo>
                  <a:lnTo>
                    <a:pt x="1020887" y="17172"/>
                  </a:lnTo>
                  <a:lnTo>
                    <a:pt x="1003412" y="4736"/>
                  </a:lnTo>
                  <a:lnTo>
                    <a:pt x="983560" y="0"/>
                  </a:lnTo>
                  <a:lnTo>
                    <a:pt x="53745" y="0"/>
                  </a:lnTo>
                  <a:close/>
                </a:path>
              </a:pathLst>
            </a:custGeom>
            <a:ln w="7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0" name="object 20"/>
            <p:cNvSpPr/>
            <p:nvPr/>
          </p:nvSpPr>
          <p:spPr>
            <a:xfrm>
              <a:off x="7321374" y="4455305"/>
              <a:ext cx="994410" cy="325755"/>
            </a:xfrm>
            <a:custGeom>
              <a:avLst/>
              <a:gdLst/>
              <a:ahLst/>
              <a:cxnLst/>
              <a:rect l="l" t="t" r="r" b="b"/>
              <a:pathLst>
                <a:path w="994409" h="325754">
                  <a:moveTo>
                    <a:pt x="53834" y="0"/>
                  </a:moveTo>
                  <a:lnTo>
                    <a:pt x="34066" y="4636"/>
                  </a:lnTo>
                  <a:lnTo>
                    <a:pt x="16823" y="16906"/>
                  </a:lnTo>
                  <a:lnTo>
                    <a:pt x="4626" y="34347"/>
                  </a:lnTo>
                  <a:lnTo>
                    <a:pt x="0" y="54499"/>
                  </a:lnTo>
                  <a:lnTo>
                    <a:pt x="0" y="271742"/>
                  </a:lnTo>
                  <a:lnTo>
                    <a:pt x="4626" y="291477"/>
                  </a:lnTo>
                  <a:lnTo>
                    <a:pt x="16823" y="308692"/>
                  </a:lnTo>
                  <a:lnTo>
                    <a:pt x="34066" y="320869"/>
                  </a:lnTo>
                  <a:lnTo>
                    <a:pt x="53834" y="325488"/>
                  </a:lnTo>
                  <a:lnTo>
                    <a:pt x="939747" y="325488"/>
                  </a:lnTo>
                  <a:lnTo>
                    <a:pt x="959593" y="320869"/>
                  </a:lnTo>
                  <a:lnTo>
                    <a:pt x="977052" y="308692"/>
                  </a:lnTo>
                  <a:lnTo>
                    <a:pt x="989473" y="291477"/>
                  </a:lnTo>
                  <a:lnTo>
                    <a:pt x="994202" y="271742"/>
                  </a:lnTo>
                  <a:lnTo>
                    <a:pt x="994202" y="54499"/>
                  </a:lnTo>
                  <a:lnTo>
                    <a:pt x="989473" y="34347"/>
                  </a:lnTo>
                  <a:lnTo>
                    <a:pt x="977052" y="16906"/>
                  </a:lnTo>
                  <a:lnTo>
                    <a:pt x="959593" y="4636"/>
                  </a:lnTo>
                  <a:lnTo>
                    <a:pt x="939747" y="0"/>
                  </a:lnTo>
                  <a:lnTo>
                    <a:pt x="53834" y="0"/>
                  </a:lnTo>
                  <a:close/>
                </a:path>
              </a:pathLst>
            </a:custGeom>
            <a:ln w="31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1" name="object 21"/>
            <p:cNvSpPr/>
            <p:nvPr/>
          </p:nvSpPr>
          <p:spPr>
            <a:xfrm>
              <a:off x="7281065" y="3250954"/>
              <a:ext cx="998219" cy="325755"/>
            </a:xfrm>
            <a:custGeom>
              <a:avLst/>
              <a:gdLst/>
              <a:ahLst/>
              <a:cxnLst/>
              <a:rect l="l" t="t" r="r" b="b"/>
              <a:pathLst>
                <a:path w="998220" h="325754">
                  <a:moveTo>
                    <a:pt x="54499" y="0"/>
                  </a:moveTo>
                  <a:lnTo>
                    <a:pt x="34347" y="4636"/>
                  </a:lnTo>
                  <a:lnTo>
                    <a:pt x="16906" y="16906"/>
                  </a:lnTo>
                  <a:lnTo>
                    <a:pt x="4636" y="34347"/>
                  </a:lnTo>
                  <a:lnTo>
                    <a:pt x="0" y="54499"/>
                  </a:lnTo>
                  <a:lnTo>
                    <a:pt x="0" y="271033"/>
                  </a:lnTo>
                  <a:lnTo>
                    <a:pt x="4636" y="291178"/>
                  </a:lnTo>
                  <a:lnTo>
                    <a:pt x="16906" y="308604"/>
                  </a:lnTo>
                  <a:lnTo>
                    <a:pt x="34347" y="320858"/>
                  </a:lnTo>
                  <a:lnTo>
                    <a:pt x="54499" y="325488"/>
                  </a:lnTo>
                  <a:lnTo>
                    <a:pt x="943251" y="325488"/>
                  </a:lnTo>
                  <a:lnTo>
                    <a:pt x="963402" y="320858"/>
                  </a:lnTo>
                  <a:lnTo>
                    <a:pt x="980844" y="308604"/>
                  </a:lnTo>
                  <a:lnTo>
                    <a:pt x="993113" y="291178"/>
                  </a:lnTo>
                  <a:lnTo>
                    <a:pt x="997750" y="271033"/>
                  </a:lnTo>
                  <a:lnTo>
                    <a:pt x="997750" y="54499"/>
                  </a:lnTo>
                  <a:lnTo>
                    <a:pt x="993113" y="34347"/>
                  </a:lnTo>
                  <a:lnTo>
                    <a:pt x="980844" y="16906"/>
                  </a:lnTo>
                  <a:lnTo>
                    <a:pt x="963402" y="4636"/>
                  </a:lnTo>
                  <a:lnTo>
                    <a:pt x="943251" y="0"/>
                  </a:lnTo>
                  <a:lnTo>
                    <a:pt x="54499" y="0"/>
                  </a:lnTo>
                  <a:close/>
                </a:path>
              </a:pathLst>
            </a:custGeom>
            <a:ln w="70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713044" y="3006384"/>
            <a:ext cx="47748" cy="16334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001" b="1" spc="3" dirty="0">
                <a:latin typeface="Times New Roman"/>
                <a:cs typeface="Times New Roman"/>
              </a:rPr>
              <a:t>.</a:t>
            </a:r>
            <a:endParaRPr sz="1001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43947" y="3747445"/>
            <a:ext cx="50058" cy="82801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485" b="1" dirty="0">
                <a:latin typeface="Times New Roman"/>
                <a:cs typeface="Times New Roman"/>
              </a:rPr>
              <a:t>S</a:t>
            </a:r>
            <a:endParaRPr sz="485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21267" y="3631592"/>
            <a:ext cx="219102" cy="13754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3104">
              <a:spcBef>
                <a:spcPts val="55"/>
              </a:spcBef>
            </a:pPr>
            <a:r>
              <a:rPr sz="1273" b="1" spc="-9" baseline="-17857" dirty="0">
                <a:latin typeface="Times New Roman"/>
                <a:cs typeface="Times New Roman"/>
              </a:rPr>
              <a:t>W</a:t>
            </a:r>
            <a:r>
              <a:rPr sz="1273" b="1" spc="32" baseline="-17857" dirty="0">
                <a:latin typeface="Times New Roman"/>
                <a:cs typeface="Times New Roman"/>
              </a:rPr>
              <a:t> </a:t>
            </a:r>
            <a:r>
              <a:rPr sz="485" b="1" dirty="0">
                <a:latin typeface="Times New Roman"/>
                <a:cs typeface="Times New Roman"/>
              </a:rPr>
              <a:t>2</a:t>
            </a:r>
            <a:endParaRPr sz="485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610111" y="3911360"/>
            <a:ext cx="219102" cy="101768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3104">
              <a:lnSpc>
                <a:spcPts val="379"/>
              </a:lnSpc>
              <a:spcBef>
                <a:spcPts val="55"/>
              </a:spcBef>
            </a:pPr>
            <a:r>
              <a:rPr sz="849" b="1" spc="-3" dirty="0">
                <a:latin typeface="Times New Roman"/>
                <a:cs typeface="Times New Roman"/>
              </a:rPr>
              <a:t>W</a:t>
            </a:r>
            <a:r>
              <a:rPr sz="728" b="1" spc="-4" baseline="-31250" dirty="0">
                <a:latin typeface="Times New Roman"/>
                <a:cs typeface="Times New Roman"/>
              </a:rPr>
              <a:t>S</a:t>
            </a:r>
            <a:endParaRPr sz="728" baseline="-31250">
              <a:latin typeface="Times New Roman"/>
              <a:cs typeface="Times New Roman"/>
            </a:endParaRPr>
          </a:p>
          <a:p>
            <a:pPr marR="18483" algn="r">
              <a:lnSpc>
                <a:spcPts val="288"/>
              </a:lnSpc>
            </a:pPr>
            <a:r>
              <a:rPr sz="485" b="1" dirty="0">
                <a:latin typeface="Times New Roman"/>
                <a:cs typeface="Times New Roman"/>
              </a:rPr>
              <a:t>1</a:t>
            </a:r>
            <a:endParaRPr sz="485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755103" y="2803861"/>
            <a:ext cx="50058" cy="82801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485" b="1" dirty="0">
                <a:latin typeface="Times New Roman"/>
                <a:cs typeface="Times New Roman"/>
              </a:rPr>
              <a:t>S</a:t>
            </a:r>
            <a:endParaRPr sz="485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632852" y="2688009"/>
            <a:ext cx="219102" cy="137547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3104">
              <a:spcBef>
                <a:spcPts val="55"/>
              </a:spcBef>
            </a:pPr>
            <a:r>
              <a:rPr sz="1273" b="1" spc="-9" baseline="-17857" dirty="0">
                <a:latin typeface="Times New Roman"/>
                <a:cs typeface="Times New Roman"/>
              </a:rPr>
              <a:t>W</a:t>
            </a:r>
            <a:r>
              <a:rPr sz="1273" b="1" spc="32" baseline="-17857" dirty="0">
                <a:latin typeface="Times New Roman"/>
                <a:cs typeface="Times New Roman"/>
              </a:rPr>
              <a:t> </a:t>
            </a:r>
            <a:r>
              <a:rPr sz="485" b="1" i="1" dirty="0">
                <a:latin typeface="Times New Roman"/>
                <a:cs typeface="Times New Roman"/>
              </a:rPr>
              <a:t>g</a:t>
            </a:r>
            <a:endParaRPr sz="485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4608389" y="2002311"/>
            <a:ext cx="243361" cy="620243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R="50058" algn="ctr">
              <a:lnSpc>
                <a:spcPts val="379"/>
              </a:lnSpc>
              <a:spcBef>
                <a:spcPts val="55"/>
              </a:spcBef>
            </a:pPr>
            <a:r>
              <a:rPr sz="849" b="1" spc="-3" dirty="0">
                <a:latin typeface="Times New Roman"/>
                <a:cs typeface="Times New Roman"/>
              </a:rPr>
              <a:t>W</a:t>
            </a:r>
            <a:r>
              <a:rPr sz="728" b="1" spc="-4" baseline="-31250" dirty="0">
                <a:latin typeface="Times New Roman"/>
                <a:cs typeface="Times New Roman"/>
              </a:rPr>
              <a:t>S</a:t>
            </a:r>
            <a:endParaRPr sz="728" baseline="-31250">
              <a:latin typeface="Times New Roman"/>
              <a:cs typeface="Times New Roman"/>
            </a:endParaRPr>
          </a:p>
          <a:p>
            <a:pPr marR="18483" algn="r">
              <a:lnSpc>
                <a:spcPts val="288"/>
              </a:lnSpc>
            </a:pPr>
            <a:r>
              <a:rPr sz="485" b="1" i="1" spc="3" dirty="0">
                <a:latin typeface="Times New Roman"/>
                <a:cs typeface="Times New Roman"/>
              </a:rPr>
              <a:t>M</a:t>
            </a:r>
            <a:endParaRPr sz="485">
              <a:latin typeface="Times New Roman"/>
              <a:cs typeface="Times New Roman"/>
            </a:endParaRPr>
          </a:p>
          <a:p>
            <a:pPr>
              <a:spcBef>
                <a:spcPts val="27"/>
              </a:spcBef>
            </a:pPr>
            <a:endParaRPr sz="485">
              <a:latin typeface="Times New Roman"/>
              <a:cs typeface="Times New Roman"/>
            </a:endParaRPr>
          </a:p>
          <a:p>
            <a:pPr marR="13862" algn="ctr">
              <a:lnSpc>
                <a:spcPts val="1164"/>
              </a:lnSpc>
            </a:pPr>
            <a:r>
              <a:rPr sz="1001" b="1" spc="3" dirty="0">
                <a:latin typeface="Times New Roman"/>
                <a:cs typeface="Times New Roman"/>
              </a:rPr>
              <a:t>.</a:t>
            </a:r>
            <a:endParaRPr sz="1001">
              <a:latin typeface="Times New Roman"/>
              <a:cs typeface="Times New Roman"/>
            </a:endParaRPr>
          </a:p>
          <a:p>
            <a:pPr marR="13862" algn="ctr">
              <a:lnSpc>
                <a:spcPts val="1125"/>
              </a:lnSpc>
            </a:pPr>
            <a:r>
              <a:rPr sz="1001" b="1" spc="3" dirty="0">
                <a:latin typeface="Times New Roman"/>
                <a:cs typeface="Times New Roman"/>
              </a:rPr>
              <a:t>.</a:t>
            </a:r>
            <a:endParaRPr sz="1001">
              <a:latin typeface="Times New Roman"/>
              <a:cs typeface="Times New Roman"/>
            </a:endParaRPr>
          </a:p>
          <a:p>
            <a:pPr marR="13862" algn="ctr">
              <a:lnSpc>
                <a:spcPts val="1161"/>
              </a:lnSpc>
            </a:pPr>
            <a:r>
              <a:rPr sz="1001" b="1" spc="3" dirty="0">
                <a:latin typeface="Times New Roman"/>
                <a:cs typeface="Times New Roman"/>
              </a:rPr>
              <a:t>.</a:t>
            </a:r>
            <a:endParaRPr sz="1001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4353878" y="2647624"/>
            <a:ext cx="746255" cy="1498671"/>
          </a:xfrm>
          <a:custGeom>
            <a:avLst/>
            <a:gdLst/>
            <a:ahLst/>
            <a:cxnLst/>
            <a:rect l="l" t="t" r="r" b="b"/>
            <a:pathLst>
              <a:path w="1230629" h="2471420">
                <a:moveTo>
                  <a:pt x="204516" y="0"/>
                </a:moveTo>
                <a:lnTo>
                  <a:pt x="161101" y="5983"/>
                </a:lnTo>
                <a:lnTo>
                  <a:pt x="119406" y="22736"/>
                </a:lnTo>
                <a:lnTo>
                  <a:pt x="81240" y="48464"/>
                </a:lnTo>
                <a:lnTo>
                  <a:pt x="48408" y="81372"/>
                </a:lnTo>
                <a:lnTo>
                  <a:pt x="22719" y="119665"/>
                </a:lnTo>
                <a:lnTo>
                  <a:pt x="5981" y="161548"/>
                </a:lnTo>
                <a:lnTo>
                  <a:pt x="0" y="205226"/>
                </a:lnTo>
                <a:lnTo>
                  <a:pt x="0" y="2265825"/>
                </a:lnTo>
                <a:lnTo>
                  <a:pt x="5981" y="2309500"/>
                </a:lnTo>
                <a:lnTo>
                  <a:pt x="22719" y="2351377"/>
                </a:lnTo>
                <a:lnTo>
                  <a:pt x="48408" y="2389661"/>
                </a:lnTo>
                <a:lnTo>
                  <a:pt x="81240" y="2422559"/>
                </a:lnTo>
                <a:lnTo>
                  <a:pt x="119406" y="2448279"/>
                </a:lnTo>
                <a:lnTo>
                  <a:pt x="161101" y="2465026"/>
                </a:lnTo>
                <a:lnTo>
                  <a:pt x="204516" y="2471007"/>
                </a:lnTo>
                <a:lnTo>
                  <a:pt x="1025332" y="2471007"/>
                </a:lnTo>
                <a:lnTo>
                  <a:pt x="1068773" y="2465026"/>
                </a:lnTo>
                <a:lnTo>
                  <a:pt x="1110563" y="2448279"/>
                </a:lnTo>
                <a:lnTo>
                  <a:pt x="1148869" y="2422559"/>
                </a:lnTo>
                <a:lnTo>
                  <a:pt x="1181856" y="2389661"/>
                </a:lnTo>
                <a:lnTo>
                  <a:pt x="1207690" y="2351377"/>
                </a:lnTo>
                <a:lnTo>
                  <a:pt x="1224535" y="2309500"/>
                </a:lnTo>
                <a:lnTo>
                  <a:pt x="1230558" y="2265825"/>
                </a:lnTo>
                <a:lnTo>
                  <a:pt x="1230558" y="205226"/>
                </a:lnTo>
                <a:lnTo>
                  <a:pt x="1224535" y="161548"/>
                </a:lnTo>
                <a:lnTo>
                  <a:pt x="1207690" y="119665"/>
                </a:lnTo>
                <a:lnTo>
                  <a:pt x="1181856" y="81372"/>
                </a:lnTo>
                <a:lnTo>
                  <a:pt x="1148869" y="48464"/>
                </a:lnTo>
                <a:lnTo>
                  <a:pt x="1110563" y="22736"/>
                </a:lnTo>
                <a:lnTo>
                  <a:pt x="1068773" y="5983"/>
                </a:lnTo>
                <a:lnTo>
                  <a:pt x="1025332" y="0"/>
                </a:lnTo>
                <a:lnTo>
                  <a:pt x="204516" y="0"/>
                </a:lnTo>
                <a:close/>
              </a:path>
            </a:pathLst>
          </a:custGeom>
          <a:ln w="31840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0" name="object 30"/>
          <p:cNvSpPr txBox="1"/>
          <p:nvPr/>
        </p:nvSpPr>
        <p:spPr>
          <a:xfrm>
            <a:off x="2351303" y="3144117"/>
            <a:ext cx="137083" cy="16334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001" b="1" spc="12" dirty="0">
                <a:solidFill>
                  <a:srgbClr val="009900"/>
                </a:solidFill>
                <a:latin typeface="Arial"/>
                <a:cs typeface="Arial"/>
              </a:rPr>
              <a:t>W</a:t>
            </a:r>
            <a:endParaRPr sz="1001">
              <a:latin typeface="Arial"/>
              <a:cs typeface="Arial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2472731" y="3240662"/>
            <a:ext cx="160572" cy="97946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576" b="1" spc="3" dirty="0">
                <a:solidFill>
                  <a:srgbClr val="009900"/>
                </a:solidFill>
                <a:latin typeface="Arial"/>
                <a:cs typeface="Arial"/>
              </a:rPr>
              <a:t>Hint</a:t>
            </a:r>
            <a:endParaRPr sz="576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4377504" y="3044998"/>
            <a:ext cx="137083" cy="16334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001" b="1" spc="12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1001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4483539" y="3037692"/>
            <a:ext cx="292649" cy="418756"/>
          </a:xfrm>
          <a:prstGeom prst="rect">
            <a:avLst/>
          </a:prstGeom>
        </p:spPr>
        <p:txBody>
          <a:bodyPr vert="horz" wrap="square" lIns="0" tIns="58915" rIns="0" bIns="0" rtlCol="0">
            <a:spAutoFit/>
          </a:bodyPr>
          <a:lstStyle/>
          <a:p>
            <a:pPr marL="23104">
              <a:spcBef>
                <a:spcPts val="464"/>
              </a:spcBef>
            </a:pPr>
            <a:r>
              <a:rPr sz="576" b="1" spc="-45" dirty="0">
                <a:solidFill>
                  <a:srgbClr val="FF0000"/>
                </a:solidFill>
                <a:latin typeface="Arial"/>
                <a:cs typeface="Arial"/>
              </a:rPr>
              <a:t>Guided</a:t>
            </a:r>
            <a:r>
              <a:rPr sz="1501" b="1" spc="-68" baseline="-26936" dirty="0">
                <a:latin typeface="Times New Roman"/>
                <a:cs typeface="Times New Roman"/>
              </a:rPr>
              <a:t>.</a:t>
            </a:r>
            <a:endParaRPr sz="1501" baseline="-26936">
              <a:latin typeface="Times New Roman"/>
              <a:cs typeface="Times New Roman"/>
            </a:endParaRPr>
          </a:p>
          <a:p>
            <a:pPr marR="18483" algn="r">
              <a:spcBef>
                <a:spcPts val="409"/>
              </a:spcBef>
            </a:pPr>
            <a:r>
              <a:rPr sz="1001" b="1" spc="3" dirty="0">
                <a:latin typeface="Times New Roman"/>
                <a:cs typeface="Times New Roman"/>
              </a:rPr>
              <a:t>.</a:t>
            </a:r>
            <a:endParaRPr sz="1001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2512647" y="1694206"/>
            <a:ext cx="901821" cy="16334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001" spc="-6" dirty="0">
                <a:latin typeface="Times New Roman"/>
                <a:cs typeface="Times New Roman"/>
              </a:rPr>
              <a:t>Teacher</a:t>
            </a:r>
            <a:r>
              <a:rPr sz="1001" spc="-45" dirty="0">
                <a:latin typeface="Times New Roman"/>
                <a:cs typeface="Times New Roman"/>
              </a:rPr>
              <a:t> </a:t>
            </a:r>
            <a:r>
              <a:rPr sz="1001" spc="3" dirty="0">
                <a:latin typeface="Times New Roman"/>
                <a:cs typeface="Times New Roman"/>
              </a:rPr>
              <a:t>Network</a:t>
            </a:r>
            <a:endParaRPr sz="1001">
              <a:latin typeface="Times New Roman"/>
              <a:cs typeface="Times New Roman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507043" y="1694206"/>
            <a:ext cx="344248" cy="16334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001" dirty="0">
                <a:latin typeface="Times New Roman"/>
                <a:cs typeface="Times New Roman"/>
              </a:rPr>
              <a:t>F</a:t>
            </a:r>
            <a:r>
              <a:rPr sz="1001" spc="3" dirty="0">
                <a:latin typeface="Times New Roman"/>
                <a:cs typeface="Times New Roman"/>
              </a:rPr>
              <a:t>itNet</a:t>
            </a:r>
            <a:endParaRPr sz="1001">
              <a:latin typeface="Times New Roman"/>
              <a:cs typeface="Times New Roman"/>
            </a:endParaRPr>
          </a:p>
        </p:txBody>
      </p:sp>
      <p:sp>
        <p:nvSpPr>
          <p:cNvPr id="36" name="object 36"/>
          <p:cNvSpPr/>
          <p:nvPr/>
        </p:nvSpPr>
        <p:spPr>
          <a:xfrm>
            <a:off x="2169776" y="2087253"/>
            <a:ext cx="1722394" cy="2091286"/>
          </a:xfrm>
          <a:custGeom>
            <a:avLst/>
            <a:gdLst/>
            <a:ahLst/>
            <a:cxnLst/>
            <a:rect l="l" t="t" r="r" b="b"/>
            <a:pathLst>
              <a:path w="2840354" h="3448684">
                <a:moveTo>
                  <a:pt x="473377" y="0"/>
                </a:moveTo>
                <a:lnTo>
                  <a:pt x="429000" y="2719"/>
                </a:lnTo>
                <a:lnTo>
                  <a:pt x="384985" y="10646"/>
                </a:lnTo>
                <a:lnTo>
                  <a:pt x="341676" y="23431"/>
                </a:lnTo>
                <a:lnTo>
                  <a:pt x="299418" y="40727"/>
                </a:lnTo>
                <a:lnTo>
                  <a:pt x="258557" y="62186"/>
                </a:lnTo>
                <a:lnTo>
                  <a:pt x="219437" y="87459"/>
                </a:lnTo>
                <a:lnTo>
                  <a:pt x="182405" y="116198"/>
                </a:lnTo>
                <a:lnTo>
                  <a:pt x="147805" y="148055"/>
                </a:lnTo>
                <a:lnTo>
                  <a:pt x="115983" y="182681"/>
                </a:lnTo>
                <a:lnTo>
                  <a:pt x="87283" y="219730"/>
                </a:lnTo>
                <a:lnTo>
                  <a:pt x="62052" y="258852"/>
                </a:lnTo>
                <a:lnTo>
                  <a:pt x="40634" y="299699"/>
                </a:lnTo>
                <a:lnTo>
                  <a:pt x="23374" y="341923"/>
                </a:lnTo>
                <a:lnTo>
                  <a:pt x="10618" y="385176"/>
                </a:lnTo>
                <a:lnTo>
                  <a:pt x="2712" y="429110"/>
                </a:lnTo>
                <a:lnTo>
                  <a:pt x="0" y="473377"/>
                </a:lnTo>
                <a:lnTo>
                  <a:pt x="0" y="2974760"/>
                </a:lnTo>
                <a:lnTo>
                  <a:pt x="2712" y="3019144"/>
                </a:lnTo>
                <a:lnTo>
                  <a:pt x="10618" y="3063166"/>
                </a:lnTo>
                <a:lnTo>
                  <a:pt x="23374" y="3106481"/>
                </a:lnTo>
                <a:lnTo>
                  <a:pt x="40634" y="3148744"/>
                </a:lnTo>
                <a:lnTo>
                  <a:pt x="62052" y="3189609"/>
                </a:lnTo>
                <a:lnTo>
                  <a:pt x="87283" y="3228733"/>
                </a:lnTo>
                <a:lnTo>
                  <a:pt x="115983" y="3265768"/>
                </a:lnTo>
                <a:lnTo>
                  <a:pt x="147805" y="3300370"/>
                </a:lnTo>
                <a:lnTo>
                  <a:pt x="182405" y="3332194"/>
                </a:lnTo>
                <a:lnTo>
                  <a:pt x="219437" y="3360895"/>
                </a:lnTo>
                <a:lnTo>
                  <a:pt x="258557" y="3386128"/>
                </a:lnTo>
                <a:lnTo>
                  <a:pt x="299418" y="3407547"/>
                </a:lnTo>
                <a:lnTo>
                  <a:pt x="341676" y="3424807"/>
                </a:lnTo>
                <a:lnTo>
                  <a:pt x="384985" y="3437562"/>
                </a:lnTo>
                <a:lnTo>
                  <a:pt x="429000" y="3445469"/>
                </a:lnTo>
                <a:lnTo>
                  <a:pt x="473377" y="3448181"/>
                </a:lnTo>
                <a:lnTo>
                  <a:pt x="2366974" y="3448181"/>
                </a:lnTo>
                <a:lnTo>
                  <a:pt x="2411350" y="3445469"/>
                </a:lnTo>
                <a:lnTo>
                  <a:pt x="2455365" y="3437562"/>
                </a:lnTo>
                <a:lnTo>
                  <a:pt x="2498674" y="3424807"/>
                </a:lnTo>
                <a:lnTo>
                  <a:pt x="2540932" y="3407547"/>
                </a:lnTo>
                <a:lnTo>
                  <a:pt x="2581794" y="3386128"/>
                </a:lnTo>
                <a:lnTo>
                  <a:pt x="2620913" y="3360895"/>
                </a:lnTo>
                <a:lnTo>
                  <a:pt x="2657945" y="3332194"/>
                </a:lnTo>
                <a:lnTo>
                  <a:pt x="2692545" y="3300370"/>
                </a:lnTo>
                <a:lnTo>
                  <a:pt x="2724368" y="3265768"/>
                </a:lnTo>
                <a:lnTo>
                  <a:pt x="2753067" y="3228733"/>
                </a:lnTo>
                <a:lnTo>
                  <a:pt x="2778299" y="3189609"/>
                </a:lnTo>
                <a:lnTo>
                  <a:pt x="2799717" y="3148744"/>
                </a:lnTo>
                <a:lnTo>
                  <a:pt x="2816976" y="3106481"/>
                </a:lnTo>
                <a:lnTo>
                  <a:pt x="2829732" y="3063166"/>
                </a:lnTo>
                <a:lnTo>
                  <a:pt x="2837639" y="3019144"/>
                </a:lnTo>
                <a:lnTo>
                  <a:pt x="2840351" y="2974760"/>
                </a:lnTo>
                <a:lnTo>
                  <a:pt x="2840351" y="473377"/>
                </a:lnTo>
                <a:lnTo>
                  <a:pt x="2837639" y="429110"/>
                </a:lnTo>
                <a:lnTo>
                  <a:pt x="2829732" y="385176"/>
                </a:lnTo>
                <a:lnTo>
                  <a:pt x="2816976" y="341923"/>
                </a:lnTo>
                <a:lnTo>
                  <a:pt x="2799717" y="299699"/>
                </a:lnTo>
                <a:lnTo>
                  <a:pt x="2778299" y="258852"/>
                </a:lnTo>
                <a:lnTo>
                  <a:pt x="2753067" y="219730"/>
                </a:lnTo>
                <a:lnTo>
                  <a:pt x="2724368" y="182681"/>
                </a:lnTo>
                <a:lnTo>
                  <a:pt x="2692545" y="148055"/>
                </a:lnTo>
                <a:lnTo>
                  <a:pt x="2657945" y="116198"/>
                </a:lnTo>
                <a:lnTo>
                  <a:pt x="2620913" y="87459"/>
                </a:lnTo>
                <a:lnTo>
                  <a:pt x="2581794" y="62186"/>
                </a:lnTo>
                <a:lnTo>
                  <a:pt x="2540932" y="40727"/>
                </a:lnTo>
                <a:lnTo>
                  <a:pt x="2498674" y="23431"/>
                </a:lnTo>
                <a:lnTo>
                  <a:pt x="2455365" y="10646"/>
                </a:lnTo>
                <a:lnTo>
                  <a:pt x="2411350" y="2719"/>
                </a:lnTo>
                <a:lnTo>
                  <a:pt x="2366974" y="0"/>
                </a:lnTo>
                <a:lnTo>
                  <a:pt x="473377" y="0"/>
                </a:lnTo>
                <a:close/>
              </a:path>
            </a:pathLst>
          </a:custGeom>
          <a:ln w="3184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37" name="object 37"/>
          <p:cNvSpPr txBox="1"/>
          <p:nvPr/>
        </p:nvSpPr>
        <p:spPr>
          <a:xfrm>
            <a:off x="2226483" y="2499632"/>
            <a:ext cx="213711" cy="16334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23104">
              <a:spcBef>
                <a:spcPts val="73"/>
              </a:spcBef>
            </a:pPr>
            <a:r>
              <a:rPr sz="1001" b="1" spc="9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r>
              <a:rPr sz="864" b="1" spc="13" baseline="-32163" dirty="0">
                <a:solidFill>
                  <a:srgbClr val="999999"/>
                </a:solidFill>
                <a:latin typeface="Arial"/>
                <a:cs typeface="Arial"/>
              </a:rPr>
              <a:t>T</a:t>
            </a:r>
            <a:endParaRPr sz="864" baseline="-32163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16573" y="2303100"/>
            <a:ext cx="137083" cy="16334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001" b="1" spc="12" dirty="0">
                <a:solidFill>
                  <a:srgbClr val="999999"/>
                </a:solidFill>
                <a:latin typeface="Arial"/>
                <a:cs typeface="Arial"/>
              </a:rPr>
              <a:t>W</a:t>
            </a:r>
            <a:endParaRPr sz="1001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4438433" y="2399644"/>
            <a:ext cx="65461" cy="97946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576" b="1" spc="6" dirty="0">
                <a:solidFill>
                  <a:srgbClr val="999999"/>
                </a:solidFill>
                <a:latin typeface="Arial"/>
                <a:cs typeface="Arial"/>
              </a:rPr>
              <a:t>S</a:t>
            </a:r>
            <a:endParaRPr sz="576">
              <a:latin typeface="Arial"/>
              <a:cs typeface="Arial"/>
            </a:endParaRPr>
          </a:p>
        </p:txBody>
      </p:sp>
      <p:sp>
        <p:nvSpPr>
          <p:cNvPr id="40" name="object 40"/>
          <p:cNvSpPr/>
          <p:nvPr/>
        </p:nvSpPr>
        <p:spPr>
          <a:xfrm>
            <a:off x="4253468" y="1910474"/>
            <a:ext cx="933397" cy="2276886"/>
          </a:xfrm>
          <a:custGeom>
            <a:avLst/>
            <a:gdLst/>
            <a:ahLst/>
            <a:cxnLst/>
            <a:rect l="l" t="t" r="r" b="b"/>
            <a:pathLst>
              <a:path w="1539240" h="3754754">
                <a:moveTo>
                  <a:pt x="256177" y="0"/>
                </a:moveTo>
                <a:lnTo>
                  <a:pt x="213663" y="4566"/>
                </a:lnTo>
                <a:lnTo>
                  <a:pt x="172199" y="17569"/>
                </a:lnTo>
                <a:lnTo>
                  <a:pt x="132842" y="37960"/>
                </a:lnTo>
                <a:lnTo>
                  <a:pt x="96646" y="64692"/>
                </a:lnTo>
                <a:lnTo>
                  <a:pt x="64666" y="96716"/>
                </a:lnTo>
                <a:lnTo>
                  <a:pt x="37957" y="132987"/>
                </a:lnTo>
                <a:lnTo>
                  <a:pt x="17573" y="172456"/>
                </a:lnTo>
                <a:lnTo>
                  <a:pt x="4569" y="214075"/>
                </a:lnTo>
                <a:lnTo>
                  <a:pt x="0" y="256798"/>
                </a:lnTo>
                <a:lnTo>
                  <a:pt x="0" y="3497670"/>
                </a:lnTo>
                <a:lnTo>
                  <a:pt x="4569" y="3540407"/>
                </a:lnTo>
                <a:lnTo>
                  <a:pt x="17573" y="3582041"/>
                </a:lnTo>
                <a:lnTo>
                  <a:pt x="37957" y="3621524"/>
                </a:lnTo>
                <a:lnTo>
                  <a:pt x="64666" y="3657807"/>
                </a:lnTo>
                <a:lnTo>
                  <a:pt x="96646" y="3689843"/>
                </a:lnTo>
                <a:lnTo>
                  <a:pt x="132842" y="3716584"/>
                </a:lnTo>
                <a:lnTo>
                  <a:pt x="172199" y="3736982"/>
                </a:lnTo>
                <a:lnTo>
                  <a:pt x="213663" y="3749989"/>
                </a:lnTo>
                <a:lnTo>
                  <a:pt x="256177" y="3754557"/>
                </a:lnTo>
                <a:lnTo>
                  <a:pt x="1282885" y="3754557"/>
                </a:lnTo>
                <a:lnTo>
                  <a:pt x="1325400" y="3749989"/>
                </a:lnTo>
                <a:lnTo>
                  <a:pt x="1366863" y="3736982"/>
                </a:lnTo>
                <a:lnTo>
                  <a:pt x="1406220" y="3716584"/>
                </a:lnTo>
                <a:lnTo>
                  <a:pt x="1442416" y="3689843"/>
                </a:lnTo>
                <a:lnTo>
                  <a:pt x="1474396" y="3657807"/>
                </a:lnTo>
                <a:lnTo>
                  <a:pt x="1501105" y="3621524"/>
                </a:lnTo>
                <a:lnTo>
                  <a:pt x="1521490" y="3582041"/>
                </a:lnTo>
                <a:lnTo>
                  <a:pt x="1534494" y="3540407"/>
                </a:lnTo>
                <a:lnTo>
                  <a:pt x="1539063" y="3497670"/>
                </a:lnTo>
                <a:lnTo>
                  <a:pt x="1539063" y="256798"/>
                </a:lnTo>
                <a:lnTo>
                  <a:pt x="1534494" y="214075"/>
                </a:lnTo>
                <a:lnTo>
                  <a:pt x="1521490" y="172456"/>
                </a:lnTo>
                <a:lnTo>
                  <a:pt x="1501105" y="132987"/>
                </a:lnTo>
                <a:lnTo>
                  <a:pt x="1474396" y="96716"/>
                </a:lnTo>
                <a:lnTo>
                  <a:pt x="1442416" y="64692"/>
                </a:lnTo>
                <a:lnTo>
                  <a:pt x="1406220" y="37960"/>
                </a:lnTo>
                <a:lnTo>
                  <a:pt x="1366863" y="17569"/>
                </a:lnTo>
                <a:lnTo>
                  <a:pt x="1325400" y="4566"/>
                </a:lnTo>
                <a:lnTo>
                  <a:pt x="1282885" y="0"/>
                </a:lnTo>
                <a:lnTo>
                  <a:pt x="256177" y="0"/>
                </a:lnTo>
                <a:close/>
              </a:path>
            </a:pathLst>
          </a:custGeom>
          <a:ln w="31840">
            <a:solidFill>
              <a:srgbClr val="999999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grpSp>
        <p:nvGrpSpPr>
          <p:cNvPr id="41" name="object 41"/>
          <p:cNvGrpSpPr/>
          <p:nvPr/>
        </p:nvGrpSpPr>
        <p:grpSpPr>
          <a:xfrm>
            <a:off x="6024474" y="3233834"/>
            <a:ext cx="2197564" cy="447060"/>
            <a:chOff x="9934099" y="5332831"/>
            <a:chExt cx="3623945" cy="737235"/>
          </a:xfrm>
        </p:grpSpPr>
        <p:sp>
          <p:nvSpPr>
            <p:cNvPr id="42" name="object 42"/>
            <p:cNvSpPr/>
            <p:nvPr/>
          </p:nvSpPr>
          <p:spPr>
            <a:xfrm>
              <a:off x="9950291" y="5349024"/>
              <a:ext cx="1889760" cy="613410"/>
            </a:xfrm>
            <a:custGeom>
              <a:avLst/>
              <a:gdLst/>
              <a:ahLst/>
              <a:cxnLst/>
              <a:rect l="l" t="t" r="r" b="b"/>
              <a:pathLst>
                <a:path w="1889759" h="613410">
                  <a:moveTo>
                    <a:pt x="101903" y="0"/>
                  </a:moveTo>
                  <a:lnTo>
                    <a:pt x="64485" y="8757"/>
                  </a:lnTo>
                  <a:lnTo>
                    <a:pt x="31844" y="31844"/>
                  </a:lnTo>
                  <a:lnTo>
                    <a:pt x="8757" y="64485"/>
                  </a:lnTo>
                  <a:lnTo>
                    <a:pt x="0" y="101903"/>
                  </a:lnTo>
                  <a:lnTo>
                    <a:pt x="0" y="510892"/>
                  </a:lnTo>
                  <a:lnTo>
                    <a:pt x="8757" y="548310"/>
                  </a:lnTo>
                  <a:lnTo>
                    <a:pt x="31844" y="580951"/>
                  </a:lnTo>
                  <a:lnTo>
                    <a:pt x="64485" y="604038"/>
                  </a:lnTo>
                  <a:lnTo>
                    <a:pt x="101903" y="612796"/>
                  </a:lnTo>
                  <a:lnTo>
                    <a:pt x="1787436" y="612796"/>
                  </a:lnTo>
                  <a:lnTo>
                    <a:pt x="1824854" y="604038"/>
                  </a:lnTo>
                  <a:lnTo>
                    <a:pt x="1857495" y="580951"/>
                  </a:lnTo>
                  <a:lnTo>
                    <a:pt x="1880582" y="548310"/>
                  </a:lnTo>
                  <a:lnTo>
                    <a:pt x="1889340" y="510892"/>
                  </a:lnTo>
                  <a:lnTo>
                    <a:pt x="1889340" y="101903"/>
                  </a:lnTo>
                  <a:lnTo>
                    <a:pt x="1880582" y="64485"/>
                  </a:lnTo>
                  <a:lnTo>
                    <a:pt x="1857495" y="31844"/>
                  </a:lnTo>
                  <a:lnTo>
                    <a:pt x="1824854" y="8757"/>
                  </a:lnTo>
                  <a:lnTo>
                    <a:pt x="1787436" y="0"/>
                  </a:lnTo>
                  <a:lnTo>
                    <a:pt x="101903" y="0"/>
                  </a:lnTo>
                  <a:close/>
                </a:path>
              </a:pathLst>
            </a:custGeom>
            <a:ln w="31840">
              <a:solidFill>
                <a:srgbClr val="0099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" name="object 43"/>
            <p:cNvSpPr/>
            <p:nvPr/>
          </p:nvSpPr>
          <p:spPr>
            <a:xfrm>
              <a:off x="12389458" y="5398557"/>
              <a:ext cx="1152525" cy="655320"/>
            </a:xfrm>
            <a:custGeom>
              <a:avLst/>
              <a:gdLst/>
              <a:ahLst/>
              <a:cxnLst/>
              <a:rect l="l" t="t" r="r" b="b"/>
              <a:pathLst>
                <a:path w="1152525" h="655320">
                  <a:moveTo>
                    <a:pt x="108954" y="0"/>
                  </a:moveTo>
                  <a:lnTo>
                    <a:pt x="68938" y="9366"/>
                  </a:lnTo>
                  <a:lnTo>
                    <a:pt x="34039" y="34056"/>
                  </a:lnTo>
                  <a:lnTo>
                    <a:pt x="9360" y="68957"/>
                  </a:lnTo>
                  <a:lnTo>
                    <a:pt x="0" y="108954"/>
                  </a:lnTo>
                  <a:lnTo>
                    <a:pt x="0" y="545570"/>
                  </a:lnTo>
                  <a:lnTo>
                    <a:pt x="9360" y="585696"/>
                  </a:lnTo>
                  <a:lnTo>
                    <a:pt x="34039" y="620839"/>
                  </a:lnTo>
                  <a:lnTo>
                    <a:pt x="68938" y="645762"/>
                  </a:lnTo>
                  <a:lnTo>
                    <a:pt x="108954" y="655233"/>
                  </a:lnTo>
                  <a:lnTo>
                    <a:pt x="1042981" y="655233"/>
                  </a:lnTo>
                  <a:lnTo>
                    <a:pt x="1083004" y="645762"/>
                  </a:lnTo>
                  <a:lnTo>
                    <a:pt x="1117918" y="620839"/>
                  </a:lnTo>
                  <a:lnTo>
                    <a:pt x="1142613" y="585696"/>
                  </a:lnTo>
                  <a:lnTo>
                    <a:pt x="1151980" y="545570"/>
                  </a:lnTo>
                  <a:lnTo>
                    <a:pt x="1151980" y="108954"/>
                  </a:lnTo>
                  <a:lnTo>
                    <a:pt x="1142613" y="68957"/>
                  </a:lnTo>
                  <a:lnTo>
                    <a:pt x="1117918" y="34056"/>
                  </a:lnTo>
                  <a:lnTo>
                    <a:pt x="1083004" y="9366"/>
                  </a:lnTo>
                  <a:lnTo>
                    <a:pt x="1042981" y="0"/>
                  </a:lnTo>
                  <a:lnTo>
                    <a:pt x="108954" y="0"/>
                  </a:lnTo>
                  <a:close/>
                </a:path>
              </a:pathLst>
            </a:custGeom>
            <a:ln w="31840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6445445" y="3355226"/>
            <a:ext cx="313057" cy="1632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23104">
              <a:spcBef>
                <a:spcPts val="73"/>
              </a:spcBef>
            </a:pPr>
            <a:r>
              <a:rPr sz="1501" b="1" spc="4" baseline="18518" dirty="0">
                <a:solidFill>
                  <a:srgbClr val="009900"/>
                </a:solidFill>
                <a:latin typeface="Arial"/>
                <a:cs typeface="Arial"/>
              </a:rPr>
              <a:t>W</a:t>
            </a:r>
            <a:r>
              <a:rPr sz="576" b="1" spc="3" dirty="0">
                <a:solidFill>
                  <a:srgbClr val="009900"/>
                </a:solidFill>
                <a:latin typeface="Arial"/>
                <a:cs typeface="Arial"/>
              </a:rPr>
              <a:t>Hint</a:t>
            </a:r>
            <a:endParaRPr sz="576">
              <a:latin typeface="Arial"/>
              <a:cs typeface="Arial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7649005" y="3335927"/>
            <a:ext cx="137083" cy="16334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001" b="1" spc="12" dirty="0">
                <a:solidFill>
                  <a:srgbClr val="FF0000"/>
                </a:solidFill>
                <a:latin typeface="Arial"/>
                <a:cs typeface="Arial"/>
              </a:rPr>
              <a:t>W</a:t>
            </a:r>
            <a:endParaRPr sz="1001">
              <a:latin typeface="Arial"/>
              <a:cs typeface="Arial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770862" y="3432472"/>
            <a:ext cx="271471" cy="97946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576" b="1" spc="3" dirty="0">
                <a:solidFill>
                  <a:srgbClr val="FF0000"/>
                </a:solidFill>
                <a:latin typeface="Arial"/>
                <a:cs typeface="Arial"/>
              </a:rPr>
              <a:t>G</a:t>
            </a:r>
            <a:r>
              <a:rPr sz="576" b="1" spc="6" dirty="0">
                <a:solidFill>
                  <a:srgbClr val="FF0000"/>
                </a:solidFill>
                <a:latin typeface="Arial"/>
                <a:cs typeface="Arial"/>
              </a:rPr>
              <a:t>u</a:t>
            </a:r>
            <a:r>
              <a:rPr sz="576" b="1" dirty="0">
                <a:solidFill>
                  <a:srgbClr val="FF0000"/>
                </a:solidFill>
                <a:latin typeface="Arial"/>
                <a:cs typeface="Arial"/>
              </a:rPr>
              <a:t>i</a:t>
            </a:r>
            <a:r>
              <a:rPr sz="576" b="1" spc="6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r>
              <a:rPr sz="576" b="1" spc="3" dirty="0">
                <a:solidFill>
                  <a:srgbClr val="FF0000"/>
                </a:solidFill>
                <a:latin typeface="Arial"/>
                <a:cs typeface="Arial"/>
              </a:rPr>
              <a:t>e</a:t>
            </a:r>
            <a:r>
              <a:rPr sz="576" b="1" spc="6" dirty="0">
                <a:solidFill>
                  <a:srgbClr val="FF0000"/>
                </a:solidFill>
                <a:latin typeface="Arial"/>
                <a:cs typeface="Arial"/>
              </a:rPr>
              <a:t>d</a:t>
            </a:r>
            <a:endParaRPr sz="576">
              <a:latin typeface="Arial"/>
              <a:cs typeface="Arial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7303553" y="2787966"/>
            <a:ext cx="1112837" cy="352334"/>
          </a:xfrm>
          <a:custGeom>
            <a:avLst/>
            <a:gdLst/>
            <a:ahLst/>
            <a:cxnLst/>
            <a:rect l="l" t="t" r="r" b="b"/>
            <a:pathLst>
              <a:path w="1835150" h="581025">
                <a:moveTo>
                  <a:pt x="0" y="0"/>
                </a:moveTo>
                <a:lnTo>
                  <a:pt x="1834840" y="0"/>
                </a:lnTo>
                <a:lnTo>
                  <a:pt x="1375609" y="580912"/>
                </a:lnTo>
                <a:lnTo>
                  <a:pt x="458566" y="580912"/>
                </a:lnTo>
                <a:lnTo>
                  <a:pt x="0" y="0"/>
                </a:lnTo>
                <a:close/>
              </a:path>
            </a:pathLst>
          </a:custGeom>
          <a:ln w="31840">
            <a:solidFill>
              <a:srgbClr val="3399FF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48" name="object 48"/>
          <p:cNvSpPr txBox="1"/>
          <p:nvPr/>
        </p:nvSpPr>
        <p:spPr>
          <a:xfrm>
            <a:off x="7767490" y="2849343"/>
            <a:ext cx="197153" cy="16334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23104">
              <a:spcBef>
                <a:spcPts val="73"/>
              </a:spcBef>
            </a:pPr>
            <a:r>
              <a:rPr sz="1001" b="1" spc="6" dirty="0">
                <a:solidFill>
                  <a:srgbClr val="3399FF"/>
                </a:solidFill>
                <a:latin typeface="Arial"/>
                <a:cs typeface="Arial"/>
              </a:rPr>
              <a:t>W</a:t>
            </a:r>
            <a:r>
              <a:rPr sz="864" b="1" spc="9" baseline="-32163" dirty="0">
                <a:solidFill>
                  <a:srgbClr val="3399FF"/>
                </a:solidFill>
                <a:latin typeface="Arial"/>
                <a:cs typeface="Arial"/>
              </a:rPr>
              <a:t>r</a:t>
            </a:r>
            <a:endParaRPr sz="864" baseline="-32163">
              <a:latin typeface="Arial"/>
              <a:cs typeface="Arial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6128292" y="2200555"/>
            <a:ext cx="137083" cy="16334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001" b="1" spc="12" dirty="0">
                <a:latin typeface="Arial"/>
                <a:cs typeface="Arial"/>
              </a:rPr>
              <a:t>W</a:t>
            </a:r>
            <a:endParaRPr sz="1001">
              <a:latin typeface="Arial"/>
              <a:cs typeface="Arial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249730" y="2212142"/>
            <a:ext cx="44667" cy="97946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576" b="1" spc="3" dirty="0">
                <a:latin typeface="Arial"/>
                <a:cs typeface="Arial"/>
              </a:rPr>
              <a:t>*</a:t>
            </a:r>
            <a:endParaRPr sz="576">
              <a:latin typeface="Arial"/>
              <a:cs typeface="Arial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6278481" y="2297100"/>
            <a:ext cx="271855" cy="97946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576" b="1" spc="9" dirty="0">
                <a:latin typeface="Arial"/>
                <a:cs typeface="Arial"/>
              </a:rPr>
              <a:t>G</a:t>
            </a:r>
            <a:r>
              <a:rPr sz="576" b="1" dirty="0">
                <a:latin typeface="Arial"/>
                <a:cs typeface="Arial"/>
              </a:rPr>
              <a:t>u</a:t>
            </a:r>
            <a:r>
              <a:rPr sz="576" b="1" spc="3" dirty="0">
                <a:latin typeface="Arial"/>
                <a:cs typeface="Arial"/>
              </a:rPr>
              <a:t>ided</a:t>
            </a:r>
            <a:endParaRPr sz="576">
              <a:latin typeface="Arial"/>
              <a:cs typeface="Arial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6556104" y="2200555"/>
            <a:ext cx="90875" cy="163349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001" b="1" spc="6" dirty="0">
                <a:latin typeface="Arial"/>
                <a:cs typeface="Arial"/>
              </a:rPr>
              <a:t>=</a:t>
            </a:r>
            <a:endParaRPr sz="1001">
              <a:latin typeface="Arial"/>
              <a:cs typeface="Arial"/>
            </a:endParaRPr>
          </a:p>
        </p:txBody>
      </p:sp>
      <p:pic>
        <p:nvPicPr>
          <p:cNvPr id="53" name="object 5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74933" y="2195769"/>
            <a:ext cx="951737" cy="322331"/>
          </a:xfrm>
          <a:prstGeom prst="rect">
            <a:avLst/>
          </a:prstGeom>
        </p:spPr>
      </p:pic>
      <p:sp>
        <p:nvSpPr>
          <p:cNvPr id="54" name="object 54"/>
          <p:cNvSpPr txBox="1"/>
          <p:nvPr/>
        </p:nvSpPr>
        <p:spPr>
          <a:xfrm>
            <a:off x="7595418" y="2242157"/>
            <a:ext cx="731623" cy="163285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23104">
              <a:spcBef>
                <a:spcPts val="73"/>
              </a:spcBef>
            </a:pPr>
            <a:r>
              <a:rPr sz="1501" spc="4" baseline="18518" dirty="0">
                <a:latin typeface="Arial"/>
                <a:cs typeface="Arial"/>
              </a:rPr>
              <a:t>(</a:t>
            </a:r>
            <a:r>
              <a:rPr sz="1501" b="1" spc="4" baseline="18518" dirty="0">
                <a:latin typeface="Arial"/>
                <a:cs typeface="Arial"/>
              </a:rPr>
              <a:t>W</a:t>
            </a:r>
            <a:r>
              <a:rPr sz="576" b="1" spc="3" dirty="0">
                <a:latin typeface="Arial"/>
                <a:cs typeface="Arial"/>
              </a:rPr>
              <a:t>Guided</a:t>
            </a:r>
            <a:r>
              <a:rPr sz="1501" spc="4" baseline="18518" dirty="0">
                <a:latin typeface="Arial"/>
                <a:cs typeface="Arial"/>
              </a:rPr>
              <a:t>,</a:t>
            </a:r>
            <a:r>
              <a:rPr sz="1501" spc="-32" baseline="18518" dirty="0">
                <a:latin typeface="Arial"/>
                <a:cs typeface="Arial"/>
              </a:rPr>
              <a:t> </a:t>
            </a:r>
            <a:r>
              <a:rPr sz="1501" b="1" spc="4" baseline="18518" dirty="0">
                <a:latin typeface="Arial"/>
                <a:cs typeface="Arial"/>
              </a:rPr>
              <a:t>W</a:t>
            </a:r>
            <a:r>
              <a:rPr sz="576" b="1" spc="3" dirty="0">
                <a:latin typeface="Arial"/>
                <a:cs typeface="Arial"/>
              </a:rPr>
              <a:t>r</a:t>
            </a:r>
            <a:r>
              <a:rPr sz="1501" spc="4" baseline="18518" dirty="0">
                <a:latin typeface="Arial"/>
                <a:cs typeface="Arial"/>
              </a:rPr>
              <a:t>)</a:t>
            </a:r>
            <a:endParaRPr sz="1501" baseline="18518">
              <a:latin typeface="Arial"/>
              <a:cs typeface="Arial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6561670" y="2564833"/>
            <a:ext cx="2039687" cy="738939"/>
            <a:chOff x="10819974" y="4229599"/>
            <a:chExt cx="3363595" cy="1218565"/>
          </a:xfrm>
        </p:grpSpPr>
        <p:sp>
          <p:nvSpPr>
            <p:cNvPr id="56" name="object 56"/>
            <p:cNvSpPr/>
            <p:nvPr/>
          </p:nvSpPr>
          <p:spPr>
            <a:xfrm>
              <a:off x="10873765" y="4455305"/>
              <a:ext cx="21590" cy="894080"/>
            </a:xfrm>
            <a:custGeom>
              <a:avLst/>
              <a:gdLst/>
              <a:ahLst/>
              <a:cxnLst/>
              <a:rect l="l" t="t" r="r" b="b"/>
              <a:pathLst>
                <a:path w="21590" h="894079">
                  <a:moveTo>
                    <a:pt x="21196" y="893718"/>
                  </a:moveTo>
                  <a:lnTo>
                    <a:pt x="0" y="0"/>
                  </a:lnTo>
                </a:path>
              </a:pathLst>
            </a:custGeom>
            <a:ln w="31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7" name="object 57"/>
            <p:cNvSpPr/>
            <p:nvPr/>
          </p:nvSpPr>
          <p:spPr>
            <a:xfrm>
              <a:off x="10819974" y="4301038"/>
              <a:ext cx="107950" cy="163195"/>
            </a:xfrm>
            <a:custGeom>
              <a:avLst/>
              <a:gdLst/>
              <a:ahLst/>
              <a:cxnLst/>
              <a:rect l="l" t="t" r="r" b="b"/>
              <a:pathLst>
                <a:path w="107950" h="163195">
                  <a:moveTo>
                    <a:pt x="50249" y="0"/>
                  </a:moveTo>
                  <a:lnTo>
                    <a:pt x="0" y="162788"/>
                  </a:lnTo>
                  <a:lnTo>
                    <a:pt x="107535" y="159951"/>
                  </a:lnTo>
                  <a:lnTo>
                    <a:pt x="50249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8" name="object 58"/>
            <p:cNvSpPr/>
            <p:nvPr/>
          </p:nvSpPr>
          <p:spPr>
            <a:xfrm>
              <a:off x="12960482" y="4384531"/>
              <a:ext cx="7620" cy="1014094"/>
            </a:xfrm>
            <a:custGeom>
              <a:avLst/>
              <a:gdLst/>
              <a:ahLst/>
              <a:cxnLst/>
              <a:rect l="l" t="t" r="r" b="b"/>
              <a:pathLst>
                <a:path w="7620" h="1014095">
                  <a:moveTo>
                    <a:pt x="4966" y="1014025"/>
                  </a:moveTo>
                  <a:lnTo>
                    <a:pt x="3547" y="948217"/>
                  </a:lnTo>
                </a:path>
                <a:path w="7620" h="1014095">
                  <a:moveTo>
                    <a:pt x="0" y="213030"/>
                  </a:moveTo>
                  <a:lnTo>
                    <a:pt x="7050" y="0"/>
                  </a:lnTo>
                </a:path>
              </a:pathLst>
            </a:custGeom>
            <a:ln w="3184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9" name="object 59"/>
            <p:cNvSpPr/>
            <p:nvPr/>
          </p:nvSpPr>
          <p:spPr>
            <a:xfrm>
              <a:off x="12910236" y="4229601"/>
              <a:ext cx="111760" cy="1111885"/>
            </a:xfrm>
            <a:custGeom>
              <a:avLst/>
              <a:gdLst/>
              <a:ahLst/>
              <a:cxnLst/>
              <a:rect l="l" t="t" r="r" b="b"/>
              <a:pathLst>
                <a:path w="111759" h="1111885">
                  <a:moveTo>
                    <a:pt x="107581" y="1108837"/>
                  </a:moveTo>
                  <a:lnTo>
                    <a:pt x="50241" y="948220"/>
                  </a:lnTo>
                  <a:lnTo>
                    <a:pt x="0" y="1111631"/>
                  </a:lnTo>
                  <a:lnTo>
                    <a:pt x="107581" y="1108837"/>
                  </a:lnTo>
                  <a:close/>
                </a:path>
                <a:path w="111759" h="1111885">
                  <a:moveTo>
                    <a:pt x="111137" y="163461"/>
                  </a:moveTo>
                  <a:lnTo>
                    <a:pt x="62268" y="0"/>
                  </a:lnTo>
                  <a:lnTo>
                    <a:pt x="3505" y="160616"/>
                  </a:lnTo>
                  <a:lnTo>
                    <a:pt x="111137" y="1634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0" name="object 60"/>
            <p:cNvSpPr/>
            <p:nvPr/>
          </p:nvSpPr>
          <p:spPr>
            <a:xfrm>
              <a:off x="11860667" y="4287417"/>
              <a:ext cx="2301875" cy="1139825"/>
            </a:xfrm>
            <a:custGeom>
              <a:avLst/>
              <a:gdLst/>
              <a:ahLst/>
              <a:cxnLst/>
              <a:rect l="l" t="t" r="r" b="b"/>
              <a:pathLst>
                <a:path w="2301875" h="1139825">
                  <a:moveTo>
                    <a:pt x="1964817" y="166909"/>
                  </a:moveTo>
                  <a:lnTo>
                    <a:pt x="2012921" y="192191"/>
                  </a:lnTo>
                  <a:lnTo>
                    <a:pt x="2057325" y="218527"/>
                  </a:lnTo>
                  <a:lnTo>
                    <a:pt x="2098028" y="245833"/>
                  </a:lnTo>
                  <a:lnTo>
                    <a:pt x="2135031" y="274023"/>
                  </a:lnTo>
                  <a:lnTo>
                    <a:pt x="2168333" y="303015"/>
                  </a:lnTo>
                  <a:lnTo>
                    <a:pt x="2197936" y="332723"/>
                  </a:lnTo>
                  <a:lnTo>
                    <a:pt x="2223838" y="363063"/>
                  </a:lnTo>
                  <a:lnTo>
                    <a:pt x="2264541" y="425303"/>
                  </a:lnTo>
                  <a:lnTo>
                    <a:pt x="2290443" y="489061"/>
                  </a:lnTo>
                  <a:lnTo>
                    <a:pt x="2301544" y="553661"/>
                  </a:lnTo>
                  <a:lnTo>
                    <a:pt x="2301544" y="586067"/>
                  </a:lnTo>
                  <a:lnTo>
                    <a:pt x="2290443" y="650667"/>
                  </a:lnTo>
                  <a:lnTo>
                    <a:pt x="2264541" y="714425"/>
                  </a:lnTo>
                  <a:lnTo>
                    <a:pt x="2223838" y="776665"/>
                  </a:lnTo>
                  <a:lnTo>
                    <a:pt x="2197936" y="807005"/>
                  </a:lnTo>
                  <a:lnTo>
                    <a:pt x="2168333" y="836713"/>
                  </a:lnTo>
                  <a:lnTo>
                    <a:pt x="2135031" y="865705"/>
                  </a:lnTo>
                  <a:lnTo>
                    <a:pt x="2098028" y="893895"/>
                  </a:lnTo>
                  <a:lnTo>
                    <a:pt x="2057325" y="921201"/>
                  </a:lnTo>
                  <a:lnTo>
                    <a:pt x="2012921" y="947537"/>
                  </a:lnTo>
                  <a:lnTo>
                    <a:pt x="1964817" y="972819"/>
                  </a:lnTo>
                  <a:lnTo>
                    <a:pt x="1924437" y="991878"/>
                  </a:lnTo>
                  <a:lnTo>
                    <a:pt x="1882693" y="1009782"/>
                  </a:lnTo>
                  <a:lnTo>
                    <a:pt x="1839669" y="1026531"/>
                  </a:lnTo>
                  <a:lnTo>
                    <a:pt x="1795451" y="1042124"/>
                  </a:lnTo>
                  <a:lnTo>
                    <a:pt x="1750125" y="1056563"/>
                  </a:lnTo>
                  <a:lnTo>
                    <a:pt x="1703775" y="1069846"/>
                  </a:lnTo>
                  <a:lnTo>
                    <a:pt x="1656487" y="1081975"/>
                  </a:lnTo>
                  <a:lnTo>
                    <a:pt x="1608346" y="1092948"/>
                  </a:lnTo>
                  <a:lnTo>
                    <a:pt x="1559437" y="1102766"/>
                  </a:lnTo>
                  <a:lnTo>
                    <a:pt x="1509847" y="1111429"/>
                  </a:lnTo>
                  <a:lnTo>
                    <a:pt x="1459659" y="1118937"/>
                  </a:lnTo>
                  <a:lnTo>
                    <a:pt x="1408959" y="1125290"/>
                  </a:lnTo>
                  <a:lnTo>
                    <a:pt x="1357834" y="1130488"/>
                  </a:lnTo>
                  <a:lnTo>
                    <a:pt x="1306367" y="1134531"/>
                  </a:lnTo>
                  <a:lnTo>
                    <a:pt x="1254644" y="1137419"/>
                  </a:lnTo>
                  <a:lnTo>
                    <a:pt x="1202750" y="1139151"/>
                  </a:lnTo>
                  <a:lnTo>
                    <a:pt x="1150772" y="1139729"/>
                  </a:lnTo>
                  <a:lnTo>
                    <a:pt x="1098793" y="1139151"/>
                  </a:lnTo>
                  <a:lnTo>
                    <a:pt x="1046899" y="1137419"/>
                  </a:lnTo>
                  <a:lnTo>
                    <a:pt x="995177" y="1134531"/>
                  </a:lnTo>
                  <a:lnTo>
                    <a:pt x="943710" y="1130488"/>
                  </a:lnTo>
                  <a:lnTo>
                    <a:pt x="892584" y="1125290"/>
                  </a:lnTo>
                  <a:lnTo>
                    <a:pt x="841884" y="1118937"/>
                  </a:lnTo>
                  <a:lnTo>
                    <a:pt x="791697" y="1111429"/>
                  </a:lnTo>
                  <a:lnTo>
                    <a:pt x="742106" y="1102766"/>
                  </a:lnTo>
                  <a:lnTo>
                    <a:pt x="693197" y="1092948"/>
                  </a:lnTo>
                  <a:lnTo>
                    <a:pt x="645056" y="1081975"/>
                  </a:lnTo>
                  <a:lnTo>
                    <a:pt x="597768" y="1069846"/>
                  </a:lnTo>
                  <a:lnTo>
                    <a:pt x="551418" y="1056563"/>
                  </a:lnTo>
                  <a:lnTo>
                    <a:pt x="506092" y="1042124"/>
                  </a:lnTo>
                  <a:lnTo>
                    <a:pt x="461874" y="1026531"/>
                  </a:lnTo>
                  <a:lnTo>
                    <a:pt x="418850" y="1009782"/>
                  </a:lnTo>
                  <a:lnTo>
                    <a:pt x="377106" y="991878"/>
                  </a:lnTo>
                  <a:lnTo>
                    <a:pt x="336726" y="972819"/>
                  </a:lnTo>
                  <a:lnTo>
                    <a:pt x="288622" y="947537"/>
                  </a:lnTo>
                  <a:lnTo>
                    <a:pt x="244219" y="921201"/>
                  </a:lnTo>
                  <a:lnTo>
                    <a:pt x="203515" y="893895"/>
                  </a:lnTo>
                  <a:lnTo>
                    <a:pt x="166513" y="865705"/>
                  </a:lnTo>
                  <a:lnTo>
                    <a:pt x="133210" y="836713"/>
                  </a:lnTo>
                  <a:lnTo>
                    <a:pt x="103608" y="807005"/>
                  </a:lnTo>
                  <a:lnTo>
                    <a:pt x="77706" y="776665"/>
                  </a:lnTo>
                  <a:lnTo>
                    <a:pt x="37002" y="714425"/>
                  </a:lnTo>
                  <a:lnTo>
                    <a:pt x="11100" y="650667"/>
                  </a:lnTo>
                  <a:lnTo>
                    <a:pt x="0" y="586067"/>
                  </a:lnTo>
                  <a:lnTo>
                    <a:pt x="0" y="553661"/>
                  </a:lnTo>
                  <a:lnTo>
                    <a:pt x="11100" y="489061"/>
                  </a:lnTo>
                  <a:lnTo>
                    <a:pt x="37002" y="425303"/>
                  </a:lnTo>
                  <a:lnTo>
                    <a:pt x="77706" y="363063"/>
                  </a:lnTo>
                  <a:lnTo>
                    <a:pt x="103608" y="332723"/>
                  </a:lnTo>
                  <a:lnTo>
                    <a:pt x="133210" y="303015"/>
                  </a:lnTo>
                  <a:lnTo>
                    <a:pt x="166513" y="274023"/>
                  </a:lnTo>
                  <a:lnTo>
                    <a:pt x="203515" y="245833"/>
                  </a:lnTo>
                  <a:lnTo>
                    <a:pt x="244219" y="218527"/>
                  </a:lnTo>
                  <a:lnTo>
                    <a:pt x="288622" y="192191"/>
                  </a:lnTo>
                  <a:lnTo>
                    <a:pt x="336726" y="166909"/>
                  </a:lnTo>
                  <a:lnTo>
                    <a:pt x="377106" y="147850"/>
                  </a:lnTo>
                  <a:lnTo>
                    <a:pt x="418850" y="129946"/>
                  </a:lnTo>
                  <a:lnTo>
                    <a:pt x="461874" y="113198"/>
                  </a:lnTo>
                  <a:lnTo>
                    <a:pt x="506092" y="97604"/>
                  </a:lnTo>
                  <a:lnTo>
                    <a:pt x="551418" y="83165"/>
                  </a:lnTo>
                  <a:lnTo>
                    <a:pt x="597768" y="69882"/>
                  </a:lnTo>
                  <a:lnTo>
                    <a:pt x="645056" y="57754"/>
                  </a:lnTo>
                  <a:lnTo>
                    <a:pt x="693197" y="46780"/>
                  </a:lnTo>
                  <a:lnTo>
                    <a:pt x="742106" y="36962"/>
                  </a:lnTo>
                  <a:lnTo>
                    <a:pt x="791697" y="28299"/>
                  </a:lnTo>
                  <a:lnTo>
                    <a:pt x="841884" y="20791"/>
                  </a:lnTo>
                  <a:lnTo>
                    <a:pt x="892584" y="14438"/>
                  </a:lnTo>
                  <a:lnTo>
                    <a:pt x="943710" y="9240"/>
                  </a:lnTo>
                  <a:lnTo>
                    <a:pt x="995177" y="5197"/>
                  </a:lnTo>
                  <a:lnTo>
                    <a:pt x="1046899" y="2310"/>
                  </a:lnTo>
                  <a:lnTo>
                    <a:pt x="1098793" y="577"/>
                  </a:lnTo>
                  <a:lnTo>
                    <a:pt x="1150772" y="0"/>
                  </a:lnTo>
                  <a:lnTo>
                    <a:pt x="1202750" y="577"/>
                  </a:lnTo>
                  <a:lnTo>
                    <a:pt x="1254644" y="2310"/>
                  </a:lnTo>
                  <a:lnTo>
                    <a:pt x="1306367" y="5197"/>
                  </a:lnTo>
                  <a:lnTo>
                    <a:pt x="1357834" y="9240"/>
                  </a:lnTo>
                  <a:lnTo>
                    <a:pt x="1408959" y="14438"/>
                  </a:lnTo>
                  <a:lnTo>
                    <a:pt x="1459659" y="20791"/>
                  </a:lnTo>
                  <a:lnTo>
                    <a:pt x="1509847" y="28299"/>
                  </a:lnTo>
                  <a:lnTo>
                    <a:pt x="1559437" y="36962"/>
                  </a:lnTo>
                  <a:lnTo>
                    <a:pt x="1608346" y="46780"/>
                  </a:lnTo>
                  <a:lnTo>
                    <a:pt x="1656487" y="57754"/>
                  </a:lnTo>
                  <a:lnTo>
                    <a:pt x="1703775" y="69882"/>
                  </a:lnTo>
                  <a:lnTo>
                    <a:pt x="1750125" y="83165"/>
                  </a:lnTo>
                  <a:lnTo>
                    <a:pt x="1795451" y="97604"/>
                  </a:lnTo>
                  <a:lnTo>
                    <a:pt x="1839669" y="113198"/>
                  </a:lnTo>
                  <a:lnTo>
                    <a:pt x="1882693" y="129946"/>
                  </a:lnTo>
                  <a:lnTo>
                    <a:pt x="1924437" y="147850"/>
                  </a:lnTo>
                  <a:lnTo>
                    <a:pt x="1964817" y="166909"/>
                  </a:lnTo>
                  <a:close/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836252" y="2567809"/>
            <a:ext cx="2782092" cy="737805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316" marR="3081" algn="ctr">
              <a:lnSpc>
                <a:spcPct val="100400"/>
              </a:lnSpc>
              <a:spcBef>
                <a:spcPts val="76"/>
              </a:spcBef>
            </a:pPr>
            <a:r>
              <a:rPr sz="1577" spc="-3" dirty="0">
                <a:latin typeface="Arial"/>
                <a:cs typeface="Arial"/>
              </a:rPr>
              <a:t>An </a:t>
            </a:r>
            <a:r>
              <a:rPr sz="1577" spc="-15" dirty="0">
                <a:latin typeface="Arial"/>
                <a:cs typeface="Arial"/>
              </a:rPr>
              <a:t>FC </a:t>
            </a:r>
            <a:r>
              <a:rPr sz="1577" spc="-3" dirty="0">
                <a:latin typeface="Arial"/>
                <a:cs typeface="Arial"/>
              </a:rPr>
              <a:t>layer </a:t>
            </a:r>
            <a:r>
              <a:rPr sz="1577" spc="18" dirty="0">
                <a:latin typeface="Arial"/>
                <a:cs typeface="Arial"/>
              </a:rPr>
              <a:t>used </a:t>
            </a:r>
            <a:r>
              <a:rPr sz="1577" spc="52" dirty="0">
                <a:latin typeface="Arial"/>
                <a:cs typeface="Arial"/>
              </a:rPr>
              <a:t>to </a:t>
            </a:r>
            <a:r>
              <a:rPr sz="1577" spc="9" dirty="0">
                <a:latin typeface="Arial"/>
                <a:cs typeface="Arial"/>
              </a:rPr>
              <a:t>align </a:t>
            </a:r>
            <a:r>
              <a:rPr sz="1577" spc="18" dirty="0">
                <a:latin typeface="Arial"/>
                <a:cs typeface="Arial"/>
              </a:rPr>
              <a:t>the </a:t>
            </a:r>
            <a:r>
              <a:rPr sz="1577" spc="21" dirty="0">
                <a:latin typeface="Arial"/>
                <a:cs typeface="Arial"/>
              </a:rPr>
              <a:t> </a:t>
            </a:r>
            <a:r>
              <a:rPr sz="1577" spc="9" dirty="0">
                <a:latin typeface="Arial"/>
                <a:cs typeface="Arial"/>
              </a:rPr>
              <a:t>shapes</a:t>
            </a:r>
            <a:r>
              <a:rPr sz="1577" spc="3" dirty="0">
                <a:latin typeface="Arial"/>
                <a:cs typeface="Arial"/>
              </a:rPr>
              <a:t> </a:t>
            </a:r>
            <a:r>
              <a:rPr sz="1577" spc="36" dirty="0">
                <a:latin typeface="Arial"/>
                <a:cs typeface="Arial"/>
              </a:rPr>
              <a:t>of</a:t>
            </a:r>
            <a:r>
              <a:rPr sz="1577" spc="6" dirty="0">
                <a:latin typeface="Arial"/>
                <a:cs typeface="Arial"/>
              </a:rPr>
              <a:t> </a:t>
            </a:r>
            <a:r>
              <a:rPr sz="1577" spc="12" dirty="0">
                <a:latin typeface="Arial"/>
                <a:cs typeface="Arial"/>
              </a:rPr>
              <a:t>teacher</a:t>
            </a:r>
            <a:r>
              <a:rPr sz="1577" spc="3" dirty="0">
                <a:latin typeface="Arial"/>
                <a:cs typeface="Arial"/>
              </a:rPr>
              <a:t> </a:t>
            </a:r>
            <a:r>
              <a:rPr sz="1577" spc="21" dirty="0">
                <a:latin typeface="Arial"/>
                <a:cs typeface="Arial"/>
              </a:rPr>
              <a:t>and</a:t>
            </a:r>
            <a:r>
              <a:rPr sz="1577" spc="6" dirty="0">
                <a:latin typeface="Arial"/>
                <a:cs typeface="Arial"/>
              </a:rPr>
              <a:t> </a:t>
            </a:r>
            <a:r>
              <a:rPr sz="1577" spc="30" dirty="0">
                <a:latin typeface="Arial"/>
                <a:cs typeface="Arial"/>
              </a:rPr>
              <a:t>student </a:t>
            </a:r>
            <a:r>
              <a:rPr sz="1577" spc="-431" dirty="0">
                <a:latin typeface="Arial"/>
                <a:cs typeface="Arial"/>
              </a:rPr>
              <a:t> </a:t>
            </a:r>
            <a:r>
              <a:rPr sz="1577" spc="27" dirty="0">
                <a:latin typeface="Arial"/>
                <a:cs typeface="Arial"/>
              </a:rPr>
              <a:t>weights</a:t>
            </a:r>
            <a:endParaRPr sz="1577">
              <a:latin typeface="Arial"/>
              <a:cs typeface="Arial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347045" y="6600996"/>
            <a:ext cx="4791358" cy="218563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>
              <a:spcBef>
                <a:spcPts val="30"/>
              </a:spcBef>
            </a:pPr>
            <a:r>
              <a:rPr sz="1395" b="1" spc="45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r>
              <a:rPr sz="1395" b="1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dirty="0">
                <a:solidFill>
                  <a:srgbClr val="FFFFFF"/>
                </a:solidFill>
                <a:latin typeface="Arial"/>
                <a:cs typeface="Arial"/>
              </a:rPr>
              <a:t>6.5940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TinyML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Eﬃcient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-6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2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1395">
              <a:latin typeface="Arial"/>
              <a:cs typeface="Arial"/>
            </a:endParaRPr>
          </a:p>
        </p:txBody>
      </p:sp>
      <p:sp>
        <p:nvSpPr>
          <p:cNvPr id="63" name="object 63"/>
          <p:cNvSpPr txBox="1">
            <a:spLocks noGrp="1"/>
          </p:cNvSpPr>
          <p:nvPr>
            <p:ph type="ftr" sz="quarter" idx="5"/>
          </p:nvPr>
        </p:nvSpPr>
        <p:spPr>
          <a:xfrm>
            <a:off x="5981586" y="4002581"/>
            <a:ext cx="1039864" cy="433237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>
              <a:spcBef>
                <a:spcPts val="30"/>
              </a:spcBef>
            </a:pPr>
            <a:r>
              <a:rPr spc="24" dirty="0"/>
              <a:t>https://e</a:t>
            </a:r>
            <a:r>
              <a:rPr spc="-30" dirty="0"/>
              <a:t>ﬃ</a:t>
            </a:r>
            <a:r>
              <a:rPr spc="3" dirty="0"/>
              <a:t>cientml.ai</a:t>
            </a:r>
          </a:p>
        </p:txBody>
      </p:sp>
      <p:sp>
        <p:nvSpPr>
          <p:cNvPr id="64" name="object 64"/>
          <p:cNvSpPr txBox="1">
            <a:spLocks noGrp="1"/>
          </p:cNvSpPr>
          <p:nvPr>
            <p:ph type="sldNum" sz="quarter" idx="7"/>
          </p:nvPr>
        </p:nvSpPr>
        <p:spPr>
          <a:xfrm>
            <a:off x="7127439" y="4016539"/>
            <a:ext cx="135675" cy="366150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marL="23104">
              <a:spcBef>
                <a:spcPts val="18"/>
              </a:spcBef>
            </a:pPr>
            <a:fld id="{81D60167-4931-47E6-BA6A-407CBD079E47}" type="slidenum">
              <a:rPr spc="9" dirty="0"/>
              <a:pPr marL="23104">
                <a:spcBef>
                  <a:spcPts val="18"/>
                </a:spcBef>
              </a:pPr>
              <a:t>11</a:t>
            </a:fld>
            <a:endParaRPr spc="9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098" y="189705"/>
            <a:ext cx="7758666" cy="661421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pc="-36" dirty="0"/>
              <a:t>Matching</a:t>
            </a:r>
            <a:r>
              <a:rPr spc="-182" dirty="0"/>
              <a:t> </a:t>
            </a:r>
            <a:r>
              <a:rPr spc="-55" dirty="0"/>
              <a:t>intermediate</a:t>
            </a:r>
            <a:r>
              <a:rPr spc="-179" dirty="0"/>
              <a:t> </a:t>
            </a:r>
            <a:r>
              <a:rPr spc="-79" dirty="0"/>
              <a:t>features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558" y="808963"/>
            <a:ext cx="11195367" cy="1646804"/>
          </a:xfrm>
          <a:prstGeom prst="rect">
            <a:avLst/>
          </a:prstGeom>
        </p:spPr>
        <p:txBody>
          <a:bodyPr vert="horz" wrap="square" lIns="0" tIns="72777" rIns="0" bIns="0" rtlCol="0">
            <a:spAutoFit/>
          </a:bodyPr>
          <a:lstStyle/>
          <a:p>
            <a:pPr marL="7701" defTabSz="554492">
              <a:spcBef>
                <a:spcPts val="572"/>
              </a:spcBef>
            </a:pPr>
            <a:r>
              <a:rPr sz="2395" b="1" dirty="0">
                <a:solidFill>
                  <a:prstClr val="black"/>
                </a:solidFill>
                <a:latin typeface="Arial"/>
                <a:cs typeface="Arial"/>
              </a:rPr>
              <a:t>Minimizing </a:t>
            </a:r>
            <a:r>
              <a:rPr sz="2395" b="1" spc="6" dirty="0">
                <a:solidFill>
                  <a:prstClr val="black"/>
                </a:solidFill>
                <a:latin typeface="Arial"/>
                <a:cs typeface="Arial"/>
              </a:rPr>
              <a:t>maximum</a:t>
            </a:r>
            <a:r>
              <a:rPr sz="2395" b="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95" b="1" spc="21" dirty="0">
                <a:solidFill>
                  <a:prstClr val="black"/>
                </a:solidFill>
                <a:latin typeface="Arial"/>
                <a:cs typeface="Arial"/>
              </a:rPr>
              <a:t>mean</a:t>
            </a:r>
            <a:r>
              <a:rPr sz="2395" b="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95" b="1" spc="-9" dirty="0">
                <a:solidFill>
                  <a:prstClr val="black"/>
                </a:solidFill>
                <a:latin typeface="Arial"/>
                <a:cs typeface="Arial"/>
              </a:rPr>
              <a:t>discrepancy</a:t>
            </a:r>
            <a:r>
              <a:rPr sz="2395" b="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95" b="1" spc="33" dirty="0">
                <a:solidFill>
                  <a:prstClr val="black"/>
                </a:solidFill>
                <a:latin typeface="Arial"/>
                <a:cs typeface="Arial"/>
              </a:rPr>
              <a:t>between</a:t>
            </a:r>
            <a:r>
              <a:rPr sz="2395" b="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95" b="1" spc="12" dirty="0">
                <a:solidFill>
                  <a:prstClr val="black"/>
                </a:solidFill>
                <a:latin typeface="Arial"/>
                <a:cs typeface="Arial"/>
              </a:rPr>
              <a:t>feature</a:t>
            </a:r>
            <a:r>
              <a:rPr sz="2395" b="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95" b="1" spc="12" dirty="0">
                <a:solidFill>
                  <a:prstClr val="black"/>
                </a:solidFill>
                <a:latin typeface="Arial"/>
                <a:cs typeface="Arial"/>
              </a:rPr>
              <a:t>maps</a:t>
            </a:r>
            <a:endParaRPr sz="2395">
              <a:solidFill>
                <a:prstClr val="black"/>
              </a:solidFill>
              <a:latin typeface="Arial"/>
              <a:cs typeface="Arial"/>
            </a:endParaRPr>
          </a:p>
          <a:p>
            <a:pPr marL="314982" marR="3081" indent="-304971" defTabSz="554492">
              <a:lnSpc>
                <a:spcPct val="100400"/>
              </a:lnSpc>
              <a:spcBef>
                <a:spcPts val="970"/>
              </a:spcBef>
              <a:buSzPct val="122727"/>
              <a:buFontTx/>
              <a:buChar char="•"/>
              <a:tabLst>
                <a:tab pos="314982" algn="l"/>
                <a:tab pos="315367" algn="l"/>
              </a:tabLst>
            </a:pPr>
            <a:r>
              <a:rPr sz="2001" spc="12" dirty="0">
                <a:solidFill>
                  <a:prstClr val="black"/>
                </a:solidFill>
                <a:latin typeface="Arial"/>
                <a:cs typeface="Arial"/>
              </a:rPr>
              <a:t>Intuition: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teacher</a:t>
            </a:r>
            <a:r>
              <a:rPr sz="2001" spc="9" dirty="0">
                <a:solidFill>
                  <a:prstClr val="black"/>
                </a:solidFill>
                <a:latin typeface="Arial"/>
                <a:cs typeface="Arial"/>
              </a:rPr>
              <a:t> and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24" dirty="0">
                <a:solidFill>
                  <a:prstClr val="black"/>
                </a:solidFill>
                <a:latin typeface="Arial"/>
                <a:cs typeface="Arial"/>
              </a:rPr>
              <a:t>student</a:t>
            </a:r>
            <a:r>
              <a:rPr sz="2001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21" dirty="0">
                <a:solidFill>
                  <a:prstClr val="black"/>
                </a:solidFill>
                <a:latin typeface="Arial"/>
                <a:cs typeface="Arial"/>
              </a:rPr>
              <a:t>networks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15" dirty="0">
                <a:solidFill>
                  <a:prstClr val="black"/>
                </a:solidFill>
                <a:latin typeface="Arial"/>
                <a:cs typeface="Arial"/>
              </a:rPr>
              <a:t>should</a:t>
            </a:r>
            <a:r>
              <a:rPr sz="2001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-21" dirty="0">
                <a:solidFill>
                  <a:prstClr val="black"/>
                </a:solidFill>
                <a:latin typeface="Arial"/>
                <a:cs typeface="Arial"/>
              </a:rPr>
              <a:t>have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-3" dirty="0">
                <a:solidFill>
                  <a:prstClr val="black"/>
                </a:solidFill>
                <a:latin typeface="Arial"/>
                <a:cs typeface="Arial"/>
              </a:rPr>
              <a:t>similar</a:t>
            </a:r>
            <a:r>
              <a:rPr sz="2001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b="1" spc="9" dirty="0">
                <a:solidFill>
                  <a:prstClr val="black"/>
                </a:solidFill>
                <a:latin typeface="Arial"/>
                <a:cs typeface="Arial"/>
              </a:rPr>
              <a:t>feature</a:t>
            </a:r>
            <a:r>
              <a:rPr sz="2001" b="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21" dirty="0">
                <a:solidFill>
                  <a:prstClr val="black"/>
                </a:solidFill>
                <a:latin typeface="Arial"/>
                <a:cs typeface="Arial"/>
              </a:rPr>
              <a:t>distributions,</a:t>
            </a:r>
            <a:r>
              <a:rPr sz="2001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33" dirty="0">
                <a:solidFill>
                  <a:prstClr val="black"/>
                </a:solidFill>
                <a:latin typeface="Arial"/>
                <a:cs typeface="Arial"/>
              </a:rPr>
              <a:t>not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15" dirty="0">
                <a:solidFill>
                  <a:prstClr val="black"/>
                </a:solidFill>
                <a:latin typeface="Arial"/>
                <a:cs typeface="Arial"/>
              </a:rPr>
              <a:t>just</a:t>
            </a:r>
            <a:r>
              <a:rPr sz="2001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39" dirty="0">
                <a:solidFill>
                  <a:prstClr val="black"/>
                </a:solidFill>
                <a:latin typeface="Arial"/>
                <a:cs typeface="Arial"/>
              </a:rPr>
              <a:t>output </a:t>
            </a:r>
            <a:r>
              <a:rPr sz="2001" spc="-54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21" dirty="0">
                <a:solidFill>
                  <a:prstClr val="black"/>
                </a:solidFill>
                <a:latin typeface="Arial"/>
                <a:cs typeface="Arial"/>
              </a:rPr>
              <a:t>probability</a:t>
            </a:r>
            <a:r>
              <a:rPr sz="2001" spc="-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21" dirty="0">
                <a:solidFill>
                  <a:prstClr val="black"/>
                </a:solidFill>
                <a:latin typeface="Arial"/>
                <a:cs typeface="Arial"/>
              </a:rPr>
              <a:t>distributions.</a:t>
            </a:r>
            <a:endParaRPr sz="2001">
              <a:solidFill>
                <a:prstClr val="black"/>
              </a:solidFill>
              <a:latin typeface="Arial"/>
              <a:cs typeface="Arial"/>
            </a:endParaRPr>
          </a:p>
          <a:p>
            <a:pPr marR="2177537" algn="ctr" defTabSz="554492">
              <a:spcBef>
                <a:spcPts val="1716"/>
              </a:spcBef>
            </a:pPr>
            <a:r>
              <a:rPr sz="1577" spc="-58" dirty="0">
                <a:solidFill>
                  <a:prstClr val="black"/>
                </a:solidFill>
                <a:latin typeface="Arial"/>
                <a:cs typeface="Arial"/>
              </a:rPr>
              <a:t>Teacher</a:t>
            </a:r>
            <a:r>
              <a:rPr sz="1577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77" spc="-12" dirty="0">
                <a:solidFill>
                  <a:prstClr val="black"/>
                </a:solidFill>
                <a:latin typeface="Arial"/>
                <a:cs typeface="Arial"/>
              </a:rPr>
              <a:t>Model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2228" y="2505673"/>
            <a:ext cx="6431097" cy="375274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345043" y="3730053"/>
            <a:ext cx="45553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spc="-9" dirty="0">
                <a:solidFill>
                  <a:prstClr val="black"/>
                </a:solidFill>
                <a:latin typeface="Arial"/>
                <a:cs typeface="Arial"/>
              </a:rPr>
              <a:t>Input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47045" y="6600996"/>
            <a:ext cx="4791358" cy="218563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 defTabSz="554492">
              <a:spcBef>
                <a:spcPts val="30"/>
              </a:spcBef>
            </a:pPr>
            <a:r>
              <a:rPr sz="1395" b="1" spc="45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r>
              <a:rPr sz="1395" b="1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dirty="0">
                <a:solidFill>
                  <a:srgbClr val="FFFFFF"/>
                </a:solidFill>
                <a:latin typeface="Arial"/>
                <a:cs typeface="Arial"/>
              </a:rPr>
              <a:t>6.5940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TinyML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Eﬃcient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-6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2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139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xfrm>
            <a:off x="5981586" y="4002581"/>
            <a:ext cx="1039864" cy="433237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 defTabSz="554492">
              <a:spcBef>
                <a:spcPts val="30"/>
              </a:spcBef>
            </a:pPr>
            <a:r>
              <a:rPr spc="24" dirty="0">
                <a:solidFill>
                  <a:prstClr val="white"/>
                </a:solidFill>
              </a:rPr>
              <a:t>https://e</a:t>
            </a:r>
            <a:r>
              <a:rPr spc="-30" dirty="0">
                <a:solidFill>
                  <a:prstClr val="white"/>
                </a:solidFill>
              </a:rPr>
              <a:t>ﬃ</a:t>
            </a:r>
            <a:r>
              <a:rPr spc="3" dirty="0">
                <a:solidFill>
                  <a:prstClr val="white"/>
                </a:solidFill>
              </a:rPr>
              <a:t>cientml.ai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xfrm>
            <a:off x="7127439" y="4016539"/>
            <a:ext cx="135675" cy="366150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marL="23104" defTabSz="554492">
              <a:spcBef>
                <a:spcPts val="18"/>
              </a:spcBef>
            </a:pPr>
            <a:fld id="{81D60167-4931-47E6-BA6A-407CBD079E47}" type="slidenum">
              <a:rPr spc="9" dirty="0">
                <a:solidFill>
                  <a:prstClr val="white"/>
                </a:solidFill>
              </a:rPr>
              <a:pPr marL="23104" defTabSz="554492">
                <a:spcBef>
                  <a:spcPts val="18"/>
                </a:spcBef>
              </a:pPr>
              <a:t>12</a:t>
            </a:fld>
            <a:endParaRPr spc="9" dirty="0">
              <a:solidFill>
                <a:prstClr val="white"/>
              </a:solidFill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642171" y="2668799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90222" marR="3081" indent="-182905" defTabSz="554492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solidFill>
                  <a:prstClr val="black"/>
                </a:solidFill>
                <a:latin typeface="Arial"/>
                <a:cs typeface="Arial"/>
              </a:rPr>
              <a:t>Layer  </a:t>
            </a:r>
            <a:r>
              <a:rPr sz="1577" spc="12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155531" y="2770159"/>
            <a:ext cx="54602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spc="-6" dirty="0">
                <a:solidFill>
                  <a:prstClr val="black"/>
                </a:solidFill>
                <a:latin typeface="Arial"/>
                <a:cs typeface="Arial"/>
              </a:rPr>
              <a:t>Logits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711200" y="5670365"/>
            <a:ext cx="6769820" cy="890213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4508329" marR="1477491" indent="-361575" defTabSz="554492">
              <a:lnSpc>
                <a:spcPct val="103099"/>
              </a:lnSpc>
              <a:spcBef>
                <a:spcPts val="24"/>
              </a:spcBef>
            </a:pPr>
            <a:r>
              <a:rPr sz="1577" spc="-36" dirty="0">
                <a:solidFill>
                  <a:prstClr val="black"/>
                </a:solidFill>
                <a:latin typeface="Arial"/>
                <a:cs typeface="Arial"/>
              </a:rPr>
              <a:t>Classi</a:t>
            </a:r>
            <a:r>
              <a:rPr sz="1577" spc="-39" dirty="0">
                <a:solidFill>
                  <a:prstClr val="black"/>
                </a:solidFill>
                <a:latin typeface="Arial"/>
                <a:cs typeface="Arial"/>
              </a:rPr>
              <a:t>fi</a:t>
            </a:r>
            <a:r>
              <a:rPr sz="1577" spc="-6" dirty="0">
                <a:solidFill>
                  <a:prstClr val="black"/>
                </a:solidFill>
                <a:latin typeface="Arial"/>
                <a:cs typeface="Arial"/>
              </a:rPr>
              <a:t>cation  </a:t>
            </a:r>
            <a:r>
              <a:rPr sz="1577" spc="-12" dirty="0">
                <a:solidFill>
                  <a:prstClr val="black"/>
                </a:solidFill>
                <a:latin typeface="Arial"/>
                <a:cs typeface="Arial"/>
              </a:rPr>
              <a:t>Loss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1601"/>
              </a:spcBef>
            </a:pP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Like 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What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6" dirty="0">
                <a:solidFill>
                  <a:srgbClr val="5E5E5E"/>
                </a:solidFill>
                <a:latin typeface="Arial"/>
                <a:cs typeface="Arial"/>
              </a:rPr>
              <a:t>You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Like: 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Knowledge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Distill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" dirty="0">
                <a:solidFill>
                  <a:srgbClr val="5E5E5E"/>
                </a:solidFill>
                <a:latin typeface="Arial"/>
                <a:cs typeface="Arial"/>
              </a:rPr>
              <a:t>via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Neuron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Selectivity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15" dirty="0">
                <a:solidFill>
                  <a:srgbClr val="5E5E5E"/>
                </a:solidFill>
                <a:latin typeface="Arial"/>
                <a:cs typeface="Arial"/>
              </a:rPr>
              <a:t>Transfer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[Huang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and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Wang,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12" dirty="0">
                <a:solidFill>
                  <a:srgbClr val="5E5E5E"/>
                </a:solidFill>
                <a:latin typeface="Arial"/>
                <a:cs typeface="Arial"/>
              </a:rPr>
              <a:t>arXiv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2017]</a:t>
            </a:r>
            <a:endParaRPr sz="118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56194" y="2668356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90222" marR="3081" indent="-182905" defTabSz="554492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solidFill>
                  <a:prstClr val="black"/>
                </a:solidFill>
                <a:latin typeface="Arial"/>
                <a:cs typeface="Arial"/>
              </a:rPr>
              <a:t>Layer  </a:t>
            </a:r>
            <a:r>
              <a:rPr sz="1577" spc="12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70215" y="2668356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75204" marR="3081" indent="-167888" defTabSz="554492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solidFill>
                  <a:prstClr val="black"/>
                </a:solidFill>
                <a:latin typeface="Arial"/>
                <a:cs typeface="Arial"/>
              </a:rPr>
              <a:t>Layer  </a:t>
            </a:r>
            <a:r>
              <a:rPr sz="1577" spc="-15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20072" y="2645178"/>
            <a:ext cx="16788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spc="15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sz="118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42171" y="4572642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90222" marR="3081" indent="-182905" defTabSz="554492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solidFill>
                  <a:prstClr val="black"/>
                </a:solidFill>
                <a:latin typeface="Arial"/>
                <a:cs typeface="Arial"/>
              </a:rPr>
              <a:t>Layer  </a:t>
            </a:r>
            <a:r>
              <a:rPr sz="1577" spc="12" dirty="0">
                <a:solidFill>
                  <a:prstClr val="black"/>
                </a:solidFill>
                <a:latin typeface="Arial"/>
                <a:cs typeface="Arial"/>
              </a:rPr>
              <a:t>1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56194" y="4572199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90222" marR="3081" indent="-182905" defTabSz="554492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solidFill>
                  <a:prstClr val="black"/>
                </a:solidFill>
                <a:latin typeface="Arial"/>
                <a:cs typeface="Arial"/>
              </a:rPr>
              <a:t>Layer  </a:t>
            </a:r>
            <a:r>
              <a:rPr sz="1577" spc="12" dirty="0">
                <a:solidFill>
                  <a:prstClr val="black"/>
                </a:solidFill>
                <a:latin typeface="Arial"/>
                <a:cs typeface="Arial"/>
              </a:rPr>
              <a:t>2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70215" y="4572199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75204" marR="3081" indent="-167888" defTabSz="554492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solidFill>
                  <a:prstClr val="black"/>
                </a:solidFill>
                <a:latin typeface="Arial"/>
                <a:cs typeface="Arial"/>
              </a:rPr>
              <a:t>Layer  </a:t>
            </a:r>
            <a:r>
              <a:rPr sz="1577" spc="-15" dirty="0">
                <a:solidFill>
                  <a:prstClr val="black"/>
                </a:solidFill>
                <a:latin typeface="Arial"/>
                <a:cs typeface="Arial"/>
              </a:rPr>
              <a:t>N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20072" y="4772268"/>
            <a:ext cx="16788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b="1" spc="15" dirty="0">
                <a:solidFill>
                  <a:prstClr val="black"/>
                </a:solidFill>
                <a:latin typeface="Arial"/>
                <a:cs typeface="Arial"/>
              </a:rPr>
              <a:t>…</a:t>
            </a:r>
            <a:endParaRPr sz="118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45581" y="4674002"/>
            <a:ext cx="54602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spc="-6" dirty="0">
                <a:solidFill>
                  <a:prstClr val="black"/>
                </a:solidFill>
                <a:latin typeface="Arial"/>
                <a:cs typeface="Arial"/>
              </a:rPr>
              <a:t>Logits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53006" y="5280618"/>
            <a:ext cx="129997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spc="-3" dirty="0">
                <a:solidFill>
                  <a:prstClr val="black"/>
                </a:solidFill>
                <a:latin typeface="Arial"/>
                <a:cs typeface="Arial"/>
              </a:rPr>
              <a:t>Student</a:t>
            </a:r>
            <a:r>
              <a:rPr sz="1577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77" spc="-12" dirty="0">
                <a:solidFill>
                  <a:prstClr val="black"/>
                </a:solidFill>
                <a:latin typeface="Arial"/>
                <a:cs typeface="Arial"/>
              </a:rPr>
              <a:t>Model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32409" y="3608172"/>
            <a:ext cx="433198" cy="50871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80863" defTabSz="554492">
              <a:spcBef>
                <a:spcPts val="82"/>
              </a:spcBef>
            </a:pPr>
            <a:r>
              <a:rPr sz="1577" spc="-30" dirty="0">
                <a:solidFill>
                  <a:srgbClr val="A22034"/>
                </a:solidFill>
                <a:latin typeface="Arial"/>
                <a:cs typeface="Arial"/>
              </a:rPr>
              <a:t>KD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58"/>
              </a:spcBef>
            </a:pPr>
            <a:r>
              <a:rPr sz="1577" spc="-12" dirty="0">
                <a:solidFill>
                  <a:srgbClr val="A22034"/>
                </a:solidFill>
                <a:latin typeface="Arial"/>
                <a:cs typeface="Arial"/>
              </a:rPr>
              <a:t>Loss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68473" y="3608172"/>
            <a:ext cx="433198" cy="50871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80863" defTabSz="554492">
              <a:spcBef>
                <a:spcPts val="82"/>
              </a:spcBef>
            </a:pPr>
            <a:r>
              <a:rPr sz="1577" spc="-30" dirty="0">
                <a:solidFill>
                  <a:srgbClr val="A22034"/>
                </a:solidFill>
                <a:latin typeface="Arial"/>
                <a:cs typeface="Arial"/>
              </a:rPr>
              <a:t>KD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58"/>
              </a:spcBef>
            </a:pPr>
            <a:r>
              <a:rPr sz="1577" spc="-12" dirty="0">
                <a:solidFill>
                  <a:srgbClr val="A22034"/>
                </a:solidFill>
                <a:latin typeface="Arial"/>
                <a:cs typeface="Arial"/>
              </a:rPr>
              <a:t>Loss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2886" y="3703509"/>
            <a:ext cx="3171777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dirty="0">
                <a:solidFill>
                  <a:srgbClr val="A22034"/>
                </a:solidFill>
                <a:latin typeface="Arial"/>
                <a:cs typeface="Arial"/>
              </a:rPr>
              <a:t>Match</a:t>
            </a:r>
            <a:r>
              <a:rPr sz="1698" spc="-18" dirty="0">
                <a:solidFill>
                  <a:srgbClr val="A22034"/>
                </a:solidFill>
                <a:latin typeface="Arial"/>
                <a:cs typeface="Arial"/>
              </a:rPr>
              <a:t> </a:t>
            </a:r>
            <a:r>
              <a:rPr sz="1698" dirty="0">
                <a:solidFill>
                  <a:srgbClr val="A22034"/>
                </a:solidFill>
                <a:latin typeface="Arial"/>
                <a:cs typeface="Arial"/>
              </a:rPr>
              <a:t>intermediate</a:t>
            </a:r>
            <a:r>
              <a:rPr sz="1698" spc="-15" dirty="0">
                <a:solidFill>
                  <a:srgbClr val="A22034"/>
                </a:solidFill>
                <a:latin typeface="Arial"/>
                <a:cs typeface="Arial"/>
              </a:rPr>
              <a:t> </a:t>
            </a:r>
            <a:r>
              <a:rPr sz="1698" dirty="0">
                <a:solidFill>
                  <a:srgbClr val="A22034"/>
                </a:solidFill>
                <a:latin typeface="Arial"/>
                <a:cs typeface="Arial"/>
              </a:rPr>
              <a:t>feature</a:t>
            </a:r>
            <a:r>
              <a:rPr sz="1698" spc="-15" dirty="0">
                <a:solidFill>
                  <a:srgbClr val="A22034"/>
                </a:solidFill>
                <a:latin typeface="Arial"/>
                <a:cs typeface="Arial"/>
              </a:rPr>
              <a:t> </a:t>
            </a:r>
            <a:r>
              <a:rPr sz="1698" dirty="0">
                <a:solidFill>
                  <a:srgbClr val="A22034"/>
                </a:solidFill>
                <a:latin typeface="Arial"/>
                <a:cs typeface="Arial"/>
              </a:rPr>
              <a:t>maps</a:t>
            </a:r>
            <a:endParaRPr sz="1698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097" y="189705"/>
            <a:ext cx="7010486" cy="661421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pc="-42" dirty="0"/>
              <a:t>Intermediate</a:t>
            </a:r>
            <a:r>
              <a:rPr spc="-176" dirty="0"/>
              <a:t> </a:t>
            </a:r>
            <a:r>
              <a:rPr spc="-61" dirty="0"/>
              <a:t>attention</a:t>
            </a:r>
            <a:r>
              <a:rPr spc="-176" dirty="0"/>
              <a:t> </a:t>
            </a:r>
            <a:r>
              <a:rPr spc="-69" dirty="0"/>
              <a:t>maps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558" y="873565"/>
            <a:ext cx="10377875" cy="376727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2395" b="1" spc="-6" dirty="0">
                <a:solidFill>
                  <a:prstClr val="black"/>
                </a:solidFill>
                <a:latin typeface="Arial"/>
                <a:cs typeface="Arial"/>
              </a:rPr>
              <a:t>Gradients</a:t>
            </a:r>
            <a:r>
              <a:rPr sz="2395" b="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95" b="1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395" b="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95" b="1" spc="12" dirty="0">
                <a:solidFill>
                  <a:prstClr val="black"/>
                </a:solidFill>
                <a:latin typeface="Arial"/>
                <a:cs typeface="Arial"/>
              </a:rPr>
              <a:t>feature</a:t>
            </a:r>
            <a:r>
              <a:rPr sz="2395" b="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95" b="1" spc="12" dirty="0">
                <a:solidFill>
                  <a:prstClr val="black"/>
                </a:solidFill>
                <a:latin typeface="Arial"/>
                <a:cs typeface="Arial"/>
              </a:rPr>
              <a:t>maps</a:t>
            </a:r>
            <a:r>
              <a:rPr sz="2395" b="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95" b="1" spc="15" dirty="0">
                <a:solidFill>
                  <a:prstClr val="black"/>
                </a:solidFill>
                <a:latin typeface="Arial"/>
                <a:cs typeface="Arial"/>
              </a:rPr>
              <a:t>are</a:t>
            </a:r>
            <a:r>
              <a:rPr sz="2395" b="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95" b="1" spc="-9" dirty="0">
                <a:solidFill>
                  <a:prstClr val="black"/>
                </a:solidFill>
                <a:latin typeface="Arial"/>
                <a:cs typeface="Arial"/>
              </a:rPr>
              <a:t>used</a:t>
            </a:r>
            <a:r>
              <a:rPr sz="2395" b="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95" b="1" spc="24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395" b="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95" b="1" spc="21" dirty="0">
                <a:solidFill>
                  <a:prstClr val="black"/>
                </a:solidFill>
                <a:latin typeface="Arial"/>
                <a:cs typeface="Arial"/>
              </a:rPr>
              <a:t>characterize</a:t>
            </a:r>
            <a:r>
              <a:rPr sz="2395" b="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95" b="1" spc="-6" dirty="0">
                <a:solidFill>
                  <a:prstClr val="black"/>
                </a:solidFill>
                <a:latin typeface="Arial"/>
                <a:cs typeface="Arial"/>
              </a:rPr>
              <a:t>“attention”</a:t>
            </a:r>
            <a:r>
              <a:rPr sz="2395" b="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95" b="1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395" b="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95" b="1" spc="24" dirty="0">
                <a:solidFill>
                  <a:prstClr val="black"/>
                </a:solidFill>
                <a:latin typeface="Arial"/>
                <a:cs typeface="Arial"/>
              </a:rPr>
              <a:t>DNNs</a:t>
            </a:r>
            <a:endParaRPr sz="239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098" y="1540811"/>
            <a:ext cx="4361626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312286" indent="-304971" defTabSz="554492">
              <a:spcBef>
                <a:spcPts val="58"/>
              </a:spcBef>
              <a:buSzPct val="122727"/>
              <a:buFontTx/>
              <a:buChar char="•"/>
              <a:tabLst>
                <a:tab pos="312286" algn="l"/>
                <a:tab pos="312672" algn="l"/>
              </a:tabLst>
            </a:pPr>
            <a:r>
              <a:rPr sz="2001" spc="-39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001" spc="-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18" dirty="0">
                <a:solidFill>
                  <a:prstClr val="black"/>
                </a:solidFill>
                <a:latin typeface="Arial"/>
                <a:cs typeface="Arial"/>
              </a:rPr>
              <a:t>attention</a:t>
            </a:r>
            <a:r>
              <a:rPr sz="2001" spc="-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33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001" spc="-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-39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001" spc="-3" dirty="0">
                <a:solidFill>
                  <a:prstClr val="black"/>
                </a:solidFill>
                <a:latin typeface="Arial"/>
                <a:cs typeface="Arial"/>
              </a:rPr>
              <a:t> CNN </a:t>
            </a:r>
            <a:r>
              <a:rPr sz="2001" spc="-9" dirty="0">
                <a:solidFill>
                  <a:prstClr val="black"/>
                </a:solidFill>
                <a:latin typeface="Arial"/>
                <a:cs typeface="Arial"/>
              </a:rPr>
              <a:t>feature</a:t>
            </a:r>
            <a:r>
              <a:rPr sz="2001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24" dirty="0">
                <a:solidFill>
                  <a:prstClr val="black"/>
                </a:solidFill>
                <a:latin typeface="Arial"/>
                <a:cs typeface="Arial"/>
              </a:rPr>
              <a:t>map</a:t>
            </a:r>
            <a:endParaRPr sz="200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007016" y="1487997"/>
            <a:ext cx="2755907" cy="378737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23104" defTabSz="554492">
              <a:spcBef>
                <a:spcPts val="79"/>
              </a:spcBef>
            </a:pPr>
            <a:r>
              <a:rPr sz="2001" spc="-3" dirty="0">
                <a:solidFill>
                  <a:prstClr val="black"/>
                </a:solidFill>
                <a:latin typeface="Arial"/>
                <a:cs typeface="Arial"/>
              </a:rPr>
              <a:t>is </a:t>
            </a:r>
            <a:r>
              <a:rPr sz="2001" spc="15" dirty="0">
                <a:solidFill>
                  <a:prstClr val="black"/>
                </a:solidFill>
                <a:latin typeface="Arial"/>
                <a:cs typeface="Arial"/>
              </a:rPr>
              <a:t>defi</a:t>
            </a:r>
            <a:r>
              <a:rPr sz="2001" spc="9" dirty="0">
                <a:solidFill>
                  <a:prstClr val="black"/>
                </a:solidFill>
                <a:latin typeface="Arial"/>
                <a:cs typeface="Arial"/>
              </a:rPr>
              <a:t>ned </a:t>
            </a:r>
            <a:r>
              <a:rPr sz="2001" spc="-21" dirty="0">
                <a:solidFill>
                  <a:prstClr val="black"/>
                </a:solidFill>
                <a:latin typeface="Arial"/>
                <a:cs typeface="Arial"/>
              </a:rPr>
              <a:t>as</a:t>
            </a:r>
            <a:r>
              <a:rPr sz="2001" spc="24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3593" u="heavy" spc="-254" baseline="39381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∂</a:t>
            </a:r>
            <a:r>
              <a:rPr sz="3593" i="1" u="heavy" spc="13" baseline="39381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3593" i="1" spc="-537" baseline="39381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1" dirty="0">
                <a:solidFill>
                  <a:prstClr val="black"/>
                </a:solidFill>
                <a:latin typeface="Arial"/>
                <a:cs typeface="Arial"/>
              </a:rPr>
              <a:t>, 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whe</a:t>
            </a:r>
            <a:r>
              <a:rPr sz="2001" spc="-33" dirty="0">
                <a:solidFill>
                  <a:prstClr val="black"/>
                </a:solidFill>
                <a:latin typeface="Arial"/>
                <a:cs typeface="Arial"/>
              </a:rPr>
              <a:t>r</a:t>
            </a:r>
            <a:r>
              <a:rPr sz="2001" spc="-39" dirty="0">
                <a:solidFill>
                  <a:prstClr val="black"/>
                </a:solidFill>
                <a:latin typeface="Arial"/>
                <a:cs typeface="Arial"/>
              </a:rPr>
              <a:t>e</a:t>
            </a:r>
            <a:endParaRPr sz="200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43732" y="1540811"/>
            <a:ext cx="2767074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2001" spc="-3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001" spc="-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9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001" spc="-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-3" dirty="0">
                <a:solidFill>
                  <a:prstClr val="black"/>
                </a:solidFill>
                <a:latin typeface="Arial"/>
                <a:cs typeface="Arial"/>
              </a:rPr>
              <a:t>learning </a:t>
            </a:r>
            <a:r>
              <a:rPr sz="2001" spc="15" dirty="0">
                <a:solidFill>
                  <a:prstClr val="black"/>
                </a:solidFill>
                <a:latin typeface="Arial"/>
                <a:cs typeface="Arial"/>
              </a:rPr>
              <a:t>objective.</a:t>
            </a:r>
            <a:endParaRPr sz="200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098" y="2356715"/>
            <a:ext cx="124761" cy="38608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 defTabSz="554492">
              <a:spcBef>
                <a:spcPts val="64"/>
              </a:spcBef>
            </a:pPr>
            <a:r>
              <a:rPr sz="2456" dirty="0">
                <a:solidFill>
                  <a:prstClr val="black"/>
                </a:solidFill>
                <a:latin typeface="Arial"/>
                <a:cs typeface="Arial"/>
              </a:rPr>
              <a:t>•</a:t>
            </a:r>
            <a:endParaRPr sz="2456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03877" y="2249314"/>
            <a:ext cx="1205637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2001" spc="12" dirty="0">
                <a:solidFill>
                  <a:prstClr val="black"/>
                </a:solidFill>
                <a:latin typeface="Arial"/>
                <a:cs typeface="Arial"/>
              </a:rPr>
              <a:t>Intuition:</a:t>
            </a:r>
            <a:r>
              <a:rPr sz="2001" spc="-3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-3" dirty="0">
                <a:solidFill>
                  <a:prstClr val="black"/>
                </a:solidFill>
                <a:latin typeface="Arial"/>
                <a:cs typeface="Arial"/>
              </a:rPr>
              <a:t>If</a:t>
            </a:r>
            <a:endParaRPr sz="200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55767" y="2196500"/>
            <a:ext cx="8976625" cy="378672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defTabSz="554492">
              <a:spcBef>
                <a:spcPts val="79"/>
              </a:spcBef>
            </a:pPr>
            <a:r>
              <a:rPr sz="2001" spc="-3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-18" dirty="0">
                <a:solidFill>
                  <a:prstClr val="black"/>
                </a:solidFill>
                <a:latin typeface="Arial"/>
                <a:cs typeface="Arial"/>
              </a:rPr>
              <a:t>large,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-39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-3" dirty="0">
                <a:solidFill>
                  <a:prstClr val="black"/>
                </a:solidFill>
                <a:latin typeface="Arial"/>
                <a:cs typeface="Arial"/>
              </a:rPr>
              <a:t>small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18" dirty="0">
                <a:solidFill>
                  <a:prstClr val="black"/>
                </a:solidFill>
                <a:latin typeface="Arial"/>
                <a:cs typeface="Arial"/>
              </a:rPr>
              <a:t>perturbation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15" dirty="0">
                <a:solidFill>
                  <a:prstClr val="black"/>
                </a:solidFill>
                <a:latin typeface="Arial"/>
                <a:cs typeface="Arial"/>
              </a:rPr>
              <a:t>at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95" i="1" spc="58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395" spc="58" dirty="0">
                <a:solidFill>
                  <a:prstClr val="black"/>
                </a:solidFill>
                <a:latin typeface="Cambria"/>
                <a:cs typeface="Cambria"/>
              </a:rPr>
              <a:t>,</a:t>
            </a:r>
            <a:r>
              <a:rPr sz="2395" spc="-1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395" i="1" spc="6" dirty="0">
                <a:solidFill>
                  <a:prstClr val="black"/>
                </a:solidFill>
                <a:latin typeface="Times New Roman"/>
                <a:cs typeface="Times New Roman"/>
              </a:rPr>
              <a:t>j</a:t>
            </a:r>
            <a:r>
              <a:rPr sz="2395" i="1" spc="-42" dirty="0">
                <a:solidFill>
                  <a:prstClr val="black"/>
                </a:solidFill>
                <a:latin typeface="Times New Roman"/>
                <a:cs typeface="Times New Roman"/>
              </a:rPr>
              <a:t> </a:t>
            </a:r>
            <a:r>
              <a:rPr sz="2001" spc="15" dirty="0">
                <a:solidFill>
                  <a:prstClr val="black"/>
                </a:solidFill>
                <a:latin typeface="Arial"/>
                <a:cs typeface="Arial"/>
              </a:rPr>
              <a:t>will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12" dirty="0">
                <a:solidFill>
                  <a:prstClr val="black"/>
                </a:solidFill>
                <a:latin typeface="Arial"/>
                <a:cs typeface="Arial"/>
              </a:rPr>
              <a:t>significantly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36" dirty="0">
                <a:solidFill>
                  <a:prstClr val="black"/>
                </a:solidFill>
                <a:latin typeface="Arial"/>
                <a:cs typeface="Arial"/>
              </a:rPr>
              <a:t>impact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9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-3" dirty="0">
                <a:solidFill>
                  <a:prstClr val="black"/>
                </a:solidFill>
                <a:latin typeface="Arial"/>
                <a:cs typeface="Arial"/>
              </a:rPr>
              <a:t>final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33" dirty="0">
                <a:solidFill>
                  <a:prstClr val="black"/>
                </a:solidFill>
                <a:latin typeface="Arial"/>
                <a:cs typeface="Arial"/>
              </a:rPr>
              <a:t>output.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-21" dirty="0">
                <a:solidFill>
                  <a:prstClr val="black"/>
                </a:solidFill>
                <a:latin typeface="Arial"/>
                <a:cs typeface="Arial"/>
              </a:rPr>
              <a:t>As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-39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endParaRPr sz="200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75630" y="1718095"/>
            <a:ext cx="296500" cy="378672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defTabSz="554492">
              <a:spcBef>
                <a:spcPts val="79"/>
              </a:spcBef>
            </a:pPr>
            <a:r>
              <a:rPr sz="2395" spc="-170" dirty="0">
                <a:solidFill>
                  <a:prstClr val="black"/>
                </a:solidFill>
                <a:latin typeface="Cambria"/>
                <a:cs typeface="Cambria"/>
              </a:rPr>
              <a:t>∂</a:t>
            </a:r>
            <a:r>
              <a:rPr sz="2395" i="1" spc="9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endParaRPr sz="2395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64644" y="1980208"/>
            <a:ext cx="536009" cy="378672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defTabSz="554492">
              <a:spcBef>
                <a:spcPts val="79"/>
              </a:spcBef>
            </a:pPr>
            <a:r>
              <a:rPr sz="2395" u="heavy" spc="206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2395" u="heavy" spc="-79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∂</a:t>
            </a:r>
            <a:r>
              <a:rPr sz="2395" i="1" u="heavy" spc="-79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L</a:t>
            </a:r>
            <a:r>
              <a:rPr sz="2395" i="1" u="heavy" spc="209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</a:t>
            </a:r>
            <a:endParaRPr sz="2395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95323" y="2426598"/>
            <a:ext cx="296500" cy="378672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defTabSz="554492">
              <a:spcBef>
                <a:spcPts val="79"/>
              </a:spcBef>
            </a:pPr>
            <a:r>
              <a:rPr sz="2395" spc="-170" dirty="0">
                <a:solidFill>
                  <a:prstClr val="black"/>
                </a:solidFill>
                <a:latin typeface="Cambria"/>
                <a:cs typeface="Cambria"/>
              </a:rPr>
              <a:t>∂</a:t>
            </a:r>
            <a:r>
              <a:rPr sz="2395" i="1" spc="9" dirty="0">
                <a:solidFill>
                  <a:prstClr val="black"/>
                </a:solidFill>
                <a:latin typeface="Times New Roman"/>
                <a:cs typeface="Times New Roman"/>
              </a:rPr>
              <a:t>x</a:t>
            </a:r>
            <a:endParaRPr sz="2395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266557" y="2583063"/>
            <a:ext cx="203699" cy="271011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698" i="1" spc="3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1698" spc="176" dirty="0">
                <a:solidFill>
                  <a:prstClr val="black"/>
                </a:solidFill>
                <a:latin typeface="Cambria"/>
                <a:cs typeface="Cambria"/>
              </a:rPr>
              <a:t>,</a:t>
            </a:r>
            <a:r>
              <a:rPr sz="1698" i="1" spc="3" dirty="0">
                <a:solidFill>
                  <a:prstClr val="black"/>
                </a:solidFill>
                <a:latin typeface="Times New Roman"/>
                <a:cs typeface="Times New Roman"/>
              </a:rPr>
              <a:t>j</a:t>
            </a:r>
            <a:endParaRPr sz="1698">
              <a:solidFill>
                <a:prstClr val="black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3877" y="2842657"/>
            <a:ext cx="6726693" cy="378672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 defTabSz="554492">
              <a:spcBef>
                <a:spcPts val="79"/>
              </a:spcBef>
            </a:pPr>
            <a:r>
              <a:rPr sz="2001" spc="-3" dirty="0">
                <a:solidFill>
                  <a:prstClr val="black"/>
                </a:solidFill>
                <a:latin typeface="Arial"/>
                <a:cs typeface="Arial"/>
              </a:rPr>
              <a:t>result,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9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24" dirty="0">
                <a:solidFill>
                  <a:prstClr val="black"/>
                </a:solidFill>
                <a:latin typeface="Arial"/>
                <a:cs typeface="Arial"/>
              </a:rPr>
              <a:t>network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-3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33" dirty="0">
                <a:solidFill>
                  <a:prstClr val="black"/>
                </a:solidFill>
                <a:latin typeface="Arial"/>
                <a:cs typeface="Arial"/>
              </a:rPr>
              <a:t>putting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-3" dirty="0">
                <a:solidFill>
                  <a:prstClr val="black"/>
                </a:solidFill>
                <a:latin typeface="Arial"/>
                <a:cs typeface="Arial"/>
              </a:rPr>
              <a:t>more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18" dirty="0">
                <a:solidFill>
                  <a:prstClr val="black"/>
                </a:solidFill>
                <a:latin typeface="Arial"/>
                <a:cs typeface="Arial"/>
              </a:rPr>
              <a:t>attention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15" dirty="0">
                <a:solidFill>
                  <a:prstClr val="black"/>
                </a:solidFill>
                <a:latin typeface="Arial"/>
                <a:cs typeface="Arial"/>
              </a:rPr>
              <a:t>on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24" dirty="0">
                <a:solidFill>
                  <a:prstClr val="black"/>
                </a:solidFill>
                <a:latin typeface="Arial"/>
                <a:cs typeface="Arial"/>
              </a:rPr>
              <a:t>position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95" i="1" spc="58" dirty="0">
                <a:solidFill>
                  <a:prstClr val="black"/>
                </a:solidFill>
                <a:latin typeface="Times New Roman"/>
                <a:cs typeface="Times New Roman"/>
              </a:rPr>
              <a:t>i</a:t>
            </a:r>
            <a:r>
              <a:rPr sz="2395" spc="58" dirty="0">
                <a:solidFill>
                  <a:prstClr val="black"/>
                </a:solidFill>
                <a:latin typeface="Cambria"/>
                <a:cs typeface="Cambria"/>
              </a:rPr>
              <a:t>,</a:t>
            </a:r>
            <a:r>
              <a:rPr sz="2395" spc="-124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2395" i="1" spc="3" dirty="0">
                <a:solidFill>
                  <a:prstClr val="black"/>
                </a:solidFill>
                <a:latin typeface="Times New Roman"/>
                <a:cs typeface="Times New Roman"/>
              </a:rPr>
              <a:t>j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.</a:t>
            </a:r>
            <a:endParaRPr sz="2001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1211" y="3768563"/>
            <a:ext cx="2961589" cy="2016416"/>
          </a:xfrm>
          <a:prstGeom prst="rect">
            <a:avLst/>
          </a:prstGeom>
        </p:spPr>
      </p:pic>
      <p:sp>
        <p:nvSpPr>
          <p:cNvPr id="16" name="object 16"/>
          <p:cNvSpPr/>
          <p:nvPr/>
        </p:nvSpPr>
        <p:spPr>
          <a:xfrm>
            <a:off x="3650131" y="3502798"/>
            <a:ext cx="21179" cy="168273"/>
          </a:xfrm>
          <a:custGeom>
            <a:avLst/>
            <a:gdLst/>
            <a:ahLst/>
            <a:cxnLst/>
            <a:rect l="l" t="t" r="r" b="b"/>
            <a:pathLst>
              <a:path w="34925" h="277495">
                <a:moveTo>
                  <a:pt x="34785" y="65811"/>
                </a:moveTo>
                <a:lnTo>
                  <a:pt x="0" y="65811"/>
                </a:lnTo>
                <a:lnTo>
                  <a:pt x="0" y="277228"/>
                </a:lnTo>
                <a:lnTo>
                  <a:pt x="34785" y="277228"/>
                </a:lnTo>
                <a:lnTo>
                  <a:pt x="34785" y="65811"/>
                </a:lnTo>
                <a:close/>
              </a:path>
              <a:path w="34925" h="277495">
                <a:moveTo>
                  <a:pt x="34785" y="0"/>
                </a:moveTo>
                <a:lnTo>
                  <a:pt x="0" y="0"/>
                </a:lnTo>
                <a:lnTo>
                  <a:pt x="0" y="27546"/>
                </a:lnTo>
                <a:lnTo>
                  <a:pt x="34785" y="27546"/>
                </a:lnTo>
                <a:lnTo>
                  <a:pt x="34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714553" y="3539654"/>
            <a:ext cx="107343" cy="131253"/>
          </a:xfrm>
          <a:prstGeom prst="rect">
            <a:avLst/>
          </a:prstGeom>
        </p:spPr>
      </p:pic>
      <p:sp>
        <p:nvSpPr>
          <p:cNvPr id="18" name="object 18"/>
          <p:cNvSpPr/>
          <p:nvPr/>
        </p:nvSpPr>
        <p:spPr>
          <a:xfrm>
            <a:off x="3863099" y="3539655"/>
            <a:ext cx="114749" cy="179825"/>
          </a:xfrm>
          <a:custGeom>
            <a:avLst/>
            <a:gdLst/>
            <a:ahLst/>
            <a:cxnLst/>
            <a:rect l="l" t="t" r="r" b="b"/>
            <a:pathLst>
              <a:path w="189229" h="296545">
                <a:moveTo>
                  <a:pt x="34785" y="5024"/>
                </a:moveTo>
                <a:lnTo>
                  <a:pt x="0" y="5024"/>
                </a:lnTo>
                <a:lnTo>
                  <a:pt x="0" y="296453"/>
                </a:lnTo>
                <a:lnTo>
                  <a:pt x="34785" y="296453"/>
                </a:lnTo>
                <a:lnTo>
                  <a:pt x="34785" y="184752"/>
                </a:lnTo>
                <a:lnTo>
                  <a:pt x="65065" y="184752"/>
                </a:lnTo>
                <a:lnTo>
                  <a:pt x="38650" y="145135"/>
                </a:lnTo>
                <a:lnTo>
                  <a:pt x="34785" y="110928"/>
                </a:lnTo>
                <a:lnTo>
                  <a:pt x="35739" y="92871"/>
                </a:lnTo>
                <a:lnTo>
                  <a:pt x="50633" y="51019"/>
                </a:lnTo>
                <a:lnTo>
                  <a:pt x="65426" y="37105"/>
                </a:lnTo>
                <a:lnTo>
                  <a:pt x="34785" y="37105"/>
                </a:lnTo>
                <a:lnTo>
                  <a:pt x="34785" y="5024"/>
                </a:lnTo>
                <a:close/>
              </a:path>
              <a:path w="189229" h="296545">
                <a:moveTo>
                  <a:pt x="65065" y="184752"/>
                </a:moveTo>
                <a:lnTo>
                  <a:pt x="34785" y="184752"/>
                </a:lnTo>
                <a:lnTo>
                  <a:pt x="40432" y="193666"/>
                </a:lnTo>
                <a:lnTo>
                  <a:pt x="71063" y="216415"/>
                </a:lnTo>
                <a:lnTo>
                  <a:pt x="102425" y="221470"/>
                </a:lnTo>
                <a:lnTo>
                  <a:pt x="120687" y="219586"/>
                </a:lnTo>
                <a:lnTo>
                  <a:pt x="137210" y="213933"/>
                </a:lnTo>
                <a:lnTo>
                  <a:pt x="151994" y="204512"/>
                </a:lnTo>
                <a:lnTo>
                  <a:pt x="163510" y="192869"/>
                </a:lnTo>
                <a:lnTo>
                  <a:pt x="93921" y="192869"/>
                </a:lnTo>
                <a:lnTo>
                  <a:pt x="80798" y="191552"/>
                </a:lnTo>
                <a:lnTo>
                  <a:pt x="69233" y="187554"/>
                </a:lnTo>
                <a:lnTo>
                  <a:pt x="65065" y="184752"/>
                </a:lnTo>
                <a:close/>
              </a:path>
              <a:path w="189229" h="296545">
                <a:moveTo>
                  <a:pt x="163518" y="28988"/>
                </a:moveTo>
                <a:lnTo>
                  <a:pt x="93921" y="28988"/>
                </a:lnTo>
                <a:lnTo>
                  <a:pt x="106827" y="30365"/>
                </a:lnTo>
                <a:lnTo>
                  <a:pt x="118320" y="34496"/>
                </a:lnTo>
                <a:lnTo>
                  <a:pt x="144089" y="62989"/>
                </a:lnTo>
                <a:lnTo>
                  <a:pt x="153058" y="110928"/>
                </a:lnTo>
                <a:lnTo>
                  <a:pt x="152049" y="129046"/>
                </a:lnTo>
                <a:lnTo>
                  <a:pt x="137211" y="171224"/>
                </a:lnTo>
                <a:lnTo>
                  <a:pt x="93921" y="192869"/>
                </a:lnTo>
                <a:lnTo>
                  <a:pt x="163510" y="192869"/>
                </a:lnTo>
                <a:lnTo>
                  <a:pt x="182964" y="156053"/>
                </a:lnTo>
                <a:lnTo>
                  <a:pt x="189003" y="110928"/>
                </a:lnTo>
                <a:lnTo>
                  <a:pt x="187487" y="87224"/>
                </a:lnTo>
                <a:lnTo>
                  <a:pt x="182964" y="65948"/>
                </a:lnTo>
                <a:lnTo>
                  <a:pt x="175469" y="47063"/>
                </a:lnTo>
                <a:lnTo>
                  <a:pt x="165040" y="30534"/>
                </a:lnTo>
                <a:lnTo>
                  <a:pt x="163518" y="28988"/>
                </a:lnTo>
                <a:close/>
              </a:path>
              <a:path w="189229" h="296545">
                <a:moveTo>
                  <a:pt x="102425" y="0"/>
                </a:moveTo>
                <a:lnTo>
                  <a:pt x="62227" y="9276"/>
                </a:lnTo>
                <a:lnTo>
                  <a:pt x="34785" y="37105"/>
                </a:lnTo>
                <a:lnTo>
                  <a:pt x="65426" y="37105"/>
                </a:lnTo>
                <a:lnTo>
                  <a:pt x="69233" y="34496"/>
                </a:lnTo>
                <a:lnTo>
                  <a:pt x="80798" y="30365"/>
                </a:lnTo>
                <a:lnTo>
                  <a:pt x="93921" y="28988"/>
                </a:lnTo>
                <a:lnTo>
                  <a:pt x="163518" y="28988"/>
                </a:lnTo>
                <a:lnTo>
                  <a:pt x="151994" y="17284"/>
                </a:lnTo>
                <a:lnTo>
                  <a:pt x="137210" y="7730"/>
                </a:lnTo>
                <a:lnTo>
                  <a:pt x="120687" y="1944"/>
                </a:lnTo>
                <a:lnTo>
                  <a:pt x="10242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19" name="object 1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10469" y="3542702"/>
            <a:ext cx="107346" cy="131252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4145423" y="3506372"/>
            <a:ext cx="80093" cy="164808"/>
          </a:xfrm>
          <a:custGeom>
            <a:avLst/>
            <a:gdLst/>
            <a:ahLst/>
            <a:cxnLst/>
            <a:rect l="l" t="t" r="r" b="b"/>
            <a:pathLst>
              <a:path w="132079" h="271779">
                <a:moveTo>
                  <a:pt x="60295" y="0"/>
                </a:moveTo>
                <a:lnTo>
                  <a:pt x="25509" y="0"/>
                </a:lnTo>
                <a:lnTo>
                  <a:pt x="25509" y="59909"/>
                </a:lnTo>
                <a:lnTo>
                  <a:pt x="0" y="59909"/>
                </a:lnTo>
                <a:lnTo>
                  <a:pt x="0" y="86964"/>
                </a:lnTo>
                <a:lnTo>
                  <a:pt x="25509" y="86964"/>
                </a:lnTo>
                <a:lnTo>
                  <a:pt x="25509" y="201758"/>
                </a:lnTo>
                <a:lnTo>
                  <a:pt x="33988" y="247197"/>
                </a:lnTo>
                <a:lnTo>
                  <a:pt x="77543" y="270388"/>
                </a:lnTo>
                <a:lnTo>
                  <a:pt x="96241" y="271331"/>
                </a:lnTo>
                <a:lnTo>
                  <a:pt x="131800" y="271331"/>
                </a:lnTo>
                <a:lnTo>
                  <a:pt x="131800" y="242342"/>
                </a:lnTo>
                <a:lnTo>
                  <a:pt x="96241" y="242342"/>
                </a:lnTo>
                <a:lnTo>
                  <a:pt x="86167" y="241901"/>
                </a:lnTo>
                <a:lnTo>
                  <a:pt x="60295" y="201758"/>
                </a:lnTo>
                <a:lnTo>
                  <a:pt x="60295" y="86964"/>
                </a:lnTo>
                <a:lnTo>
                  <a:pt x="131800" y="86964"/>
                </a:lnTo>
                <a:lnTo>
                  <a:pt x="131800" y="59909"/>
                </a:lnTo>
                <a:lnTo>
                  <a:pt x="60295" y="59909"/>
                </a:lnTo>
                <a:lnTo>
                  <a:pt x="602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327522" y="3502798"/>
            <a:ext cx="21179" cy="168273"/>
          </a:xfrm>
          <a:custGeom>
            <a:avLst/>
            <a:gdLst/>
            <a:ahLst/>
            <a:cxnLst/>
            <a:rect l="l" t="t" r="r" b="b"/>
            <a:pathLst>
              <a:path w="34925" h="277495">
                <a:moveTo>
                  <a:pt x="34785" y="65811"/>
                </a:moveTo>
                <a:lnTo>
                  <a:pt x="0" y="65811"/>
                </a:lnTo>
                <a:lnTo>
                  <a:pt x="0" y="277228"/>
                </a:lnTo>
                <a:lnTo>
                  <a:pt x="34785" y="277228"/>
                </a:lnTo>
                <a:lnTo>
                  <a:pt x="34785" y="65811"/>
                </a:lnTo>
                <a:close/>
              </a:path>
              <a:path w="34925" h="277495">
                <a:moveTo>
                  <a:pt x="34785" y="0"/>
                </a:moveTo>
                <a:lnTo>
                  <a:pt x="0" y="0"/>
                </a:lnTo>
                <a:lnTo>
                  <a:pt x="0" y="27546"/>
                </a:lnTo>
                <a:lnTo>
                  <a:pt x="34785" y="27546"/>
                </a:lnTo>
                <a:lnTo>
                  <a:pt x="3478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391943" y="3539655"/>
            <a:ext cx="187141" cy="131307"/>
          </a:xfrm>
          <a:custGeom>
            <a:avLst/>
            <a:gdLst/>
            <a:ahLst/>
            <a:cxnLst/>
            <a:rect l="l" t="t" r="r" b="b"/>
            <a:pathLst>
              <a:path w="308609" h="216535">
                <a:moveTo>
                  <a:pt x="239636" y="0"/>
                </a:moveTo>
                <a:lnTo>
                  <a:pt x="196734" y="11209"/>
                </a:lnTo>
                <a:lnTo>
                  <a:pt x="165812" y="45608"/>
                </a:lnTo>
                <a:lnTo>
                  <a:pt x="161307" y="35184"/>
                </a:lnTo>
                <a:lnTo>
                  <a:pt x="133358" y="6522"/>
                </a:lnTo>
                <a:lnTo>
                  <a:pt x="102811" y="0"/>
                </a:lnTo>
                <a:lnTo>
                  <a:pt x="91651" y="579"/>
                </a:lnTo>
                <a:lnTo>
                  <a:pt x="55276" y="14560"/>
                </a:lnTo>
                <a:lnTo>
                  <a:pt x="34785" y="37878"/>
                </a:lnTo>
                <a:lnTo>
                  <a:pt x="34785" y="5024"/>
                </a:lnTo>
                <a:lnTo>
                  <a:pt x="0" y="5024"/>
                </a:lnTo>
                <a:lnTo>
                  <a:pt x="0" y="216446"/>
                </a:lnTo>
                <a:lnTo>
                  <a:pt x="34785" y="216446"/>
                </a:lnTo>
                <a:lnTo>
                  <a:pt x="34785" y="97014"/>
                </a:lnTo>
                <a:lnTo>
                  <a:pt x="35733" y="82448"/>
                </a:lnTo>
                <a:lnTo>
                  <a:pt x="58791" y="40420"/>
                </a:lnTo>
                <a:lnTo>
                  <a:pt x="92762" y="30147"/>
                </a:lnTo>
                <a:lnTo>
                  <a:pt x="103119" y="31083"/>
                </a:lnTo>
                <a:lnTo>
                  <a:pt x="134022" y="63677"/>
                </a:lnTo>
                <a:lnTo>
                  <a:pt x="136825" y="90056"/>
                </a:lnTo>
                <a:lnTo>
                  <a:pt x="136825" y="216446"/>
                </a:lnTo>
                <a:lnTo>
                  <a:pt x="171610" y="216446"/>
                </a:lnTo>
                <a:lnTo>
                  <a:pt x="171610" y="97014"/>
                </a:lnTo>
                <a:lnTo>
                  <a:pt x="172558" y="82448"/>
                </a:lnTo>
                <a:lnTo>
                  <a:pt x="195622" y="40420"/>
                </a:lnTo>
                <a:lnTo>
                  <a:pt x="229979" y="30147"/>
                </a:lnTo>
                <a:lnTo>
                  <a:pt x="240273" y="31083"/>
                </a:lnTo>
                <a:lnTo>
                  <a:pt x="270847" y="63677"/>
                </a:lnTo>
                <a:lnTo>
                  <a:pt x="273649" y="90056"/>
                </a:lnTo>
                <a:lnTo>
                  <a:pt x="273649" y="216446"/>
                </a:lnTo>
                <a:lnTo>
                  <a:pt x="308435" y="216446"/>
                </a:lnTo>
                <a:lnTo>
                  <a:pt x="308435" y="88897"/>
                </a:lnTo>
                <a:lnTo>
                  <a:pt x="307282" y="68901"/>
                </a:lnTo>
                <a:lnTo>
                  <a:pt x="290269" y="23190"/>
                </a:lnTo>
                <a:lnTo>
                  <a:pt x="254995" y="1449"/>
                </a:lnTo>
                <a:lnTo>
                  <a:pt x="239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3" name="object 2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12999" y="3539654"/>
            <a:ext cx="108284" cy="134300"/>
          </a:xfrm>
          <a:prstGeom prst="rect">
            <a:avLst/>
          </a:prstGeom>
        </p:spPr>
      </p:pic>
      <p:sp>
        <p:nvSpPr>
          <p:cNvPr id="24" name="object 24"/>
          <p:cNvSpPr/>
          <p:nvPr/>
        </p:nvSpPr>
        <p:spPr>
          <a:xfrm>
            <a:off x="4755454" y="3539655"/>
            <a:ext cx="114749" cy="179825"/>
          </a:xfrm>
          <a:custGeom>
            <a:avLst/>
            <a:gdLst/>
            <a:ahLst/>
            <a:cxnLst/>
            <a:rect l="l" t="t" r="r" b="b"/>
            <a:pathLst>
              <a:path w="189229" h="296545">
                <a:moveTo>
                  <a:pt x="25510" y="251618"/>
                </a:moveTo>
                <a:lnTo>
                  <a:pt x="25510" y="285245"/>
                </a:lnTo>
                <a:lnTo>
                  <a:pt x="33179" y="287933"/>
                </a:lnTo>
                <a:lnTo>
                  <a:pt x="73823" y="295680"/>
                </a:lnTo>
                <a:lnTo>
                  <a:pt x="91603" y="296453"/>
                </a:lnTo>
                <a:lnTo>
                  <a:pt x="114655" y="294793"/>
                </a:lnTo>
                <a:lnTo>
                  <a:pt x="134554" y="289834"/>
                </a:lnTo>
                <a:lnTo>
                  <a:pt x="151337" y="281615"/>
                </a:lnTo>
                <a:lnTo>
                  <a:pt x="165040" y="270171"/>
                </a:lnTo>
                <a:lnTo>
                  <a:pt x="166652" y="267852"/>
                </a:lnTo>
                <a:lnTo>
                  <a:pt x="86192" y="267852"/>
                </a:lnTo>
                <a:lnTo>
                  <a:pt x="78431" y="267568"/>
                </a:lnTo>
                <a:lnTo>
                  <a:pt x="40583" y="258624"/>
                </a:lnTo>
                <a:lnTo>
                  <a:pt x="33046" y="255393"/>
                </a:lnTo>
                <a:lnTo>
                  <a:pt x="25510" y="251618"/>
                </a:lnTo>
                <a:close/>
              </a:path>
              <a:path w="189229" h="296545">
                <a:moveTo>
                  <a:pt x="189003" y="179341"/>
                </a:moveTo>
                <a:lnTo>
                  <a:pt x="154218" y="179341"/>
                </a:lnTo>
                <a:lnTo>
                  <a:pt x="154218" y="196347"/>
                </a:lnTo>
                <a:lnTo>
                  <a:pt x="153137" y="213167"/>
                </a:lnTo>
                <a:lnTo>
                  <a:pt x="137211" y="250073"/>
                </a:lnTo>
                <a:lnTo>
                  <a:pt x="101990" y="266705"/>
                </a:lnTo>
                <a:lnTo>
                  <a:pt x="86192" y="267852"/>
                </a:lnTo>
                <a:lnTo>
                  <a:pt x="166652" y="267852"/>
                </a:lnTo>
                <a:lnTo>
                  <a:pt x="175470" y="255170"/>
                </a:lnTo>
                <a:lnTo>
                  <a:pt x="182964" y="236835"/>
                </a:lnTo>
                <a:lnTo>
                  <a:pt x="187487" y="215166"/>
                </a:lnTo>
                <a:lnTo>
                  <a:pt x="189003" y="190163"/>
                </a:lnTo>
                <a:lnTo>
                  <a:pt x="189003" y="179341"/>
                </a:lnTo>
                <a:close/>
              </a:path>
              <a:path w="189229" h="296545">
                <a:moveTo>
                  <a:pt x="86578" y="0"/>
                </a:moveTo>
                <a:lnTo>
                  <a:pt x="36410" y="16794"/>
                </a:lnTo>
                <a:lnTo>
                  <a:pt x="5846" y="64209"/>
                </a:lnTo>
                <a:lnTo>
                  <a:pt x="0" y="108222"/>
                </a:lnTo>
                <a:lnTo>
                  <a:pt x="1455" y="131631"/>
                </a:lnTo>
                <a:lnTo>
                  <a:pt x="13208" y="171055"/>
                </a:lnTo>
                <a:lnTo>
                  <a:pt x="51164" y="209151"/>
                </a:lnTo>
                <a:lnTo>
                  <a:pt x="86578" y="216446"/>
                </a:lnTo>
                <a:lnTo>
                  <a:pt x="97745" y="215867"/>
                </a:lnTo>
                <a:lnTo>
                  <a:pt x="134433" y="201951"/>
                </a:lnTo>
                <a:lnTo>
                  <a:pt x="148738" y="187458"/>
                </a:lnTo>
                <a:lnTo>
                  <a:pt x="95081" y="187458"/>
                </a:lnTo>
                <a:lnTo>
                  <a:pt x="81898" y="186153"/>
                </a:lnTo>
                <a:lnTo>
                  <a:pt x="44587" y="155129"/>
                </a:lnTo>
                <a:lnTo>
                  <a:pt x="35945" y="108222"/>
                </a:lnTo>
                <a:lnTo>
                  <a:pt x="36893" y="90624"/>
                </a:lnTo>
                <a:lnTo>
                  <a:pt x="51405" y="49860"/>
                </a:lnTo>
                <a:lnTo>
                  <a:pt x="95081" y="28988"/>
                </a:lnTo>
                <a:lnTo>
                  <a:pt x="148739" y="28988"/>
                </a:lnTo>
                <a:lnTo>
                  <a:pt x="148347" y="28408"/>
                </a:lnTo>
                <a:lnTo>
                  <a:pt x="117614" y="5217"/>
                </a:lnTo>
                <a:lnTo>
                  <a:pt x="97745" y="579"/>
                </a:lnTo>
                <a:lnTo>
                  <a:pt x="86578" y="0"/>
                </a:lnTo>
                <a:close/>
              </a:path>
              <a:path w="189229" h="296545">
                <a:moveTo>
                  <a:pt x="148739" y="28988"/>
                </a:moveTo>
                <a:lnTo>
                  <a:pt x="95081" y="28988"/>
                </a:lnTo>
                <a:lnTo>
                  <a:pt x="108266" y="30293"/>
                </a:lnTo>
                <a:lnTo>
                  <a:pt x="119966" y="34206"/>
                </a:lnTo>
                <a:lnTo>
                  <a:pt x="150257" y="74983"/>
                </a:lnTo>
                <a:lnTo>
                  <a:pt x="154218" y="108222"/>
                </a:lnTo>
                <a:lnTo>
                  <a:pt x="153215" y="125984"/>
                </a:lnTo>
                <a:lnTo>
                  <a:pt x="138763" y="166586"/>
                </a:lnTo>
                <a:lnTo>
                  <a:pt x="95081" y="187458"/>
                </a:lnTo>
                <a:lnTo>
                  <a:pt x="148738" y="187458"/>
                </a:lnTo>
                <a:lnTo>
                  <a:pt x="154218" y="179341"/>
                </a:lnTo>
                <a:lnTo>
                  <a:pt x="189003" y="179341"/>
                </a:lnTo>
                <a:lnTo>
                  <a:pt x="189003" y="37105"/>
                </a:lnTo>
                <a:lnTo>
                  <a:pt x="154218" y="37105"/>
                </a:lnTo>
                <a:lnTo>
                  <a:pt x="148739" y="28988"/>
                </a:lnTo>
                <a:close/>
              </a:path>
              <a:path w="189229" h="296545">
                <a:moveTo>
                  <a:pt x="189003" y="5024"/>
                </a:moveTo>
                <a:lnTo>
                  <a:pt x="154218" y="5024"/>
                </a:lnTo>
                <a:lnTo>
                  <a:pt x="154218" y="37105"/>
                </a:lnTo>
                <a:lnTo>
                  <a:pt x="189003" y="37105"/>
                </a:lnTo>
                <a:lnTo>
                  <a:pt x="189003" y="50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25" name="object 25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04233" y="3539654"/>
            <a:ext cx="118831" cy="134300"/>
          </a:xfrm>
          <a:prstGeom prst="rect">
            <a:avLst/>
          </a:prstGeom>
        </p:spPr>
      </p:pic>
      <p:pic>
        <p:nvPicPr>
          <p:cNvPr id="26" name="object 2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405141" y="3768429"/>
            <a:ext cx="2955112" cy="2016556"/>
          </a:xfrm>
          <a:prstGeom prst="rect">
            <a:avLst/>
          </a:prstGeom>
        </p:spPr>
      </p:pic>
      <p:pic>
        <p:nvPicPr>
          <p:cNvPr id="27" name="object 2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7067621" y="3539654"/>
            <a:ext cx="108285" cy="134300"/>
          </a:xfrm>
          <a:prstGeom prst="rect">
            <a:avLst/>
          </a:prstGeom>
        </p:spPr>
      </p:pic>
      <p:grpSp>
        <p:nvGrpSpPr>
          <p:cNvPr id="28" name="object 28"/>
          <p:cNvGrpSpPr/>
          <p:nvPr/>
        </p:nvGrpSpPr>
        <p:grpSpPr>
          <a:xfrm>
            <a:off x="7203514" y="3506372"/>
            <a:ext cx="309207" cy="167888"/>
            <a:chOff x="11878423" y="5782267"/>
            <a:chExt cx="509905" cy="276860"/>
          </a:xfrm>
        </p:grpSpPr>
        <p:sp>
          <p:nvSpPr>
            <p:cNvPr id="29" name="object 29"/>
            <p:cNvSpPr/>
            <p:nvPr/>
          </p:nvSpPr>
          <p:spPr>
            <a:xfrm>
              <a:off x="11878412" y="5782278"/>
              <a:ext cx="283845" cy="271780"/>
            </a:xfrm>
            <a:custGeom>
              <a:avLst/>
              <a:gdLst/>
              <a:ahLst/>
              <a:cxnLst/>
              <a:rect l="l" t="t" r="r" b="b"/>
              <a:pathLst>
                <a:path w="283845" h="271779">
                  <a:moveTo>
                    <a:pt x="131800" y="59905"/>
                  </a:moveTo>
                  <a:lnTo>
                    <a:pt x="60299" y="59905"/>
                  </a:lnTo>
                  <a:lnTo>
                    <a:pt x="60299" y="0"/>
                  </a:lnTo>
                  <a:lnTo>
                    <a:pt x="25514" y="0"/>
                  </a:lnTo>
                  <a:lnTo>
                    <a:pt x="25514" y="59905"/>
                  </a:lnTo>
                  <a:lnTo>
                    <a:pt x="0" y="59905"/>
                  </a:lnTo>
                  <a:lnTo>
                    <a:pt x="0" y="86956"/>
                  </a:lnTo>
                  <a:lnTo>
                    <a:pt x="25514" y="86956"/>
                  </a:lnTo>
                  <a:lnTo>
                    <a:pt x="25514" y="201752"/>
                  </a:lnTo>
                  <a:lnTo>
                    <a:pt x="26454" y="219938"/>
                  </a:lnTo>
                  <a:lnTo>
                    <a:pt x="40576" y="256247"/>
                  </a:lnTo>
                  <a:lnTo>
                    <a:pt x="77546" y="270383"/>
                  </a:lnTo>
                  <a:lnTo>
                    <a:pt x="96240" y="271322"/>
                  </a:lnTo>
                  <a:lnTo>
                    <a:pt x="131800" y="271322"/>
                  </a:lnTo>
                  <a:lnTo>
                    <a:pt x="131800" y="242341"/>
                  </a:lnTo>
                  <a:lnTo>
                    <a:pt x="96240" y="242341"/>
                  </a:lnTo>
                  <a:lnTo>
                    <a:pt x="86169" y="241896"/>
                  </a:lnTo>
                  <a:lnTo>
                    <a:pt x="60299" y="201752"/>
                  </a:lnTo>
                  <a:lnTo>
                    <a:pt x="60299" y="86956"/>
                  </a:lnTo>
                  <a:lnTo>
                    <a:pt x="131800" y="86956"/>
                  </a:lnTo>
                  <a:lnTo>
                    <a:pt x="131800" y="59905"/>
                  </a:lnTo>
                  <a:close/>
                </a:path>
                <a:path w="283845" h="271779">
                  <a:moveTo>
                    <a:pt x="283349" y="59905"/>
                  </a:moveTo>
                  <a:lnTo>
                    <a:pt x="211848" y="59905"/>
                  </a:lnTo>
                  <a:lnTo>
                    <a:pt x="211848" y="0"/>
                  </a:lnTo>
                  <a:lnTo>
                    <a:pt x="177063" y="0"/>
                  </a:lnTo>
                  <a:lnTo>
                    <a:pt x="177063" y="59905"/>
                  </a:lnTo>
                  <a:lnTo>
                    <a:pt x="151549" y="59905"/>
                  </a:lnTo>
                  <a:lnTo>
                    <a:pt x="151549" y="86956"/>
                  </a:lnTo>
                  <a:lnTo>
                    <a:pt x="177063" y="86956"/>
                  </a:lnTo>
                  <a:lnTo>
                    <a:pt x="177063" y="201752"/>
                  </a:lnTo>
                  <a:lnTo>
                    <a:pt x="178003" y="219938"/>
                  </a:lnTo>
                  <a:lnTo>
                    <a:pt x="192138" y="256247"/>
                  </a:lnTo>
                  <a:lnTo>
                    <a:pt x="229095" y="270383"/>
                  </a:lnTo>
                  <a:lnTo>
                    <a:pt x="247789" y="271322"/>
                  </a:lnTo>
                  <a:lnTo>
                    <a:pt x="283349" y="271322"/>
                  </a:lnTo>
                  <a:lnTo>
                    <a:pt x="283349" y="242341"/>
                  </a:lnTo>
                  <a:lnTo>
                    <a:pt x="247789" y="242341"/>
                  </a:lnTo>
                  <a:lnTo>
                    <a:pt x="237718" y="241896"/>
                  </a:lnTo>
                  <a:lnTo>
                    <a:pt x="211848" y="201752"/>
                  </a:lnTo>
                  <a:lnTo>
                    <a:pt x="211848" y="86956"/>
                  </a:lnTo>
                  <a:lnTo>
                    <a:pt x="283349" y="86956"/>
                  </a:lnTo>
                  <a:lnTo>
                    <a:pt x="283349" y="599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0" name="object 30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2192340" y="5837152"/>
              <a:ext cx="195952" cy="221470"/>
            </a:xfrm>
            <a:prstGeom prst="rect">
              <a:avLst/>
            </a:prstGeom>
          </p:spPr>
        </p:pic>
      </p:grpSp>
      <p:grpSp>
        <p:nvGrpSpPr>
          <p:cNvPr id="31" name="object 31"/>
          <p:cNvGrpSpPr/>
          <p:nvPr/>
        </p:nvGrpSpPr>
        <p:grpSpPr>
          <a:xfrm>
            <a:off x="7546511" y="3506372"/>
            <a:ext cx="213711" cy="164808"/>
            <a:chOff x="12444050" y="5782267"/>
            <a:chExt cx="352425" cy="271780"/>
          </a:xfrm>
        </p:grpSpPr>
        <p:pic>
          <p:nvPicPr>
            <p:cNvPr id="32" name="object 32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12444050" y="5837152"/>
              <a:ext cx="177020" cy="216446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12664274" y="5782267"/>
              <a:ext cx="132080" cy="271780"/>
            </a:xfrm>
            <a:custGeom>
              <a:avLst/>
              <a:gdLst/>
              <a:ahLst/>
              <a:cxnLst/>
              <a:rect l="l" t="t" r="r" b="b"/>
              <a:pathLst>
                <a:path w="132079" h="271779">
                  <a:moveTo>
                    <a:pt x="60301" y="0"/>
                  </a:moveTo>
                  <a:lnTo>
                    <a:pt x="25517" y="0"/>
                  </a:lnTo>
                  <a:lnTo>
                    <a:pt x="25517" y="59909"/>
                  </a:lnTo>
                  <a:lnTo>
                    <a:pt x="0" y="59909"/>
                  </a:lnTo>
                  <a:lnTo>
                    <a:pt x="0" y="86964"/>
                  </a:lnTo>
                  <a:lnTo>
                    <a:pt x="25517" y="86964"/>
                  </a:lnTo>
                  <a:lnTo>
                    <a:pt x="25517" y="201758"/>
                  </a:lnTo>
                  <a:lnTo>
                    <a:pt x="33990" y="247197"/>
                  </a:lnTo>
                  <a:lnTo>
                    <a:pt x="77549" y="270388"/>
                  </a:lnTo>
                  <a:lnTo>
                    <a:pt x="96248" y="271331"/>
                  </a:lnTo>
                  <a:lnTo>
                    <a:pt x="131807" y="271331"/>
                  </a:lnTo>
                  <a:lnTo>
                    <a:pt x="131807" y="242342"/>
                  </a:lnTo>
                  <a:lnTo>
                    <a:pt x="96248" y="242342"/>
                  </a:lnTo>
                  <a:lnTo>
                    <a:pt x="86172" y="241901"/>
                  </a:lnTo>
                  <a:lnTo>
                    <a:pt x="60301" y="201758"/>
                  </a:lnTo>
                  <a:lnTo>
                    <a:pt x="60301" y="86964"/>
                  </a:lnTo>
                  <a:lnTo>
                    <a:pt x="131807" y="86964"/>
                  </a:lnTo>
                  <a:lnTo>
                    <a:pt x="131807" y="59909"/>
                  </a:lnTo>
                  <a:lnTo>
                    <a:pt x="60301" y="59909"/>
                  </a:lnTo>
                  <a:lnTo>
                    <a:pt x="6030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4" name="object 34"/>
          <p:cNvSpPr/>
          <p:nvPr/>
        </p:nvSpPr>
        <p:spPr>
          <a:xfrm>
            <a:off x="7787650" y="3502798"/>
            <a:ext cx="21179" cy="168273"/>
          </a:xfrm>
          <a:custGeom>
            <a:avLst/>
            <a:gdLst/>
            <a:ahLst/>
            <a:cxnLst/>
            <a:rect l="l" t="t" r="r" b="b"/>
            <a:pathLst>
              <a:path w="34925" h="277495">
                <a:moveTo>
                  <a:pt x="34798" y="65811"/>
                </a:moveTo>
                <a:lnTo>
                  <a:pt x="0" y="65811"/>
                </a:lnTo>
                <a:lnTo>
                  <a:pt x="0" y="277228"/>
                </a:lnTo>
                <a:lnTo>
                  <a:pt x="34798" y="277228"/>
                </a:lnTo>
                <a:lnTo>
                  <a:pt x="34798" y="65811"/>
                </a:lnTo>
                <a:close/>
              </a:path>
              <a:path w="34925" h="277495">
                <a:moveTo>
                  <a:pt x="34798" y="0"/>
                </a:moveTo>
                <a:lnTo>
                  <a:pt x="0" y="0"/>
                </a:lnTo>
                <a:lnTo>
                  <a:pt x="0" y="27546"/>
                </a:lnTo>
                <a:lnTo>
                  <a:pt x="34798" y="27546"/>
                </a:lnTo>
                <a:lnTo>
                  <a:pt x="347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5" name="object 35"/>
          <p:cNvPicPr/>
          <p:nvPr/>
        </p:nvPicPr>
        <p:blipFill>
          <a:blip r:embed="rId11" cstate="print"/>
          <a:stretch>
            <a:fillRect/>
          </a:stretch>
        </p:blipFill>
        <p:spPr>
          <a:xfrm>
            <a:off x="7843633" y="3539654"/>
            <a:ext cx="117663" cy="134300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12" cstate="print"/>
          <a:stretch>
            <a:fillRect/>
          </a:stretch>
        </p:blipFill>
        <p:spPr>
          <a:xfrm>
            <a:off x="7995469" y="3539654"/>
            <a:ext cx="107352" cy="131253"/>
          </a:xfrm>
          <a:prstGeom prst="rect">
            <a:avLst/>
          </a:prstGeom>
        </p:spPr>
      </p:pic>
      <p:sp>
        <p:nvSpPr>
          <p:cNvPr id="37" name="object 37"/>
          <p:cNvSpPr/>
          <p:nvPr/>
        </p:nvSpPr>
        <p:spPr>
          <a:xfrm>
            <a:off x="8218523" y="3539655"/>
            <a:ext cx="187141" cy="131307"/>
          </a:xfrm>
          <a:custGeom>
            <a:avLst/>
            <a:gdLst/>
            <a:ahLst/>
            <a:cxnLst/>
            <a:rect l="l" t="t" r="r" b="b"/>
            <a:pathLst>
              <a:path w="308609" h="216535">
                <a:moveTo>
                  <a:pt x="239636" y="0"/>
                </a:moveTo>
                <a:lnTo>
                  <a:pt x="196726" y="11209"/>
                </a:lnTo>
                <a:lnTo>
                  <a:pt x="165806" y="45608"/>
                </a:lnTo>
                <a:lnTo>
                  <a:pt x="161304" y="35184"/>
                </a:lnTo>
                <a:lnTo>
                  <a:pt x="133355" y="6522"/>
                </a:lnTo>
                <a:lnTo>
                  <a:pt x="102813" y="0"/>
                </a:lnTo>
                <a:lnTo>
                  <a:pt x="91650" y="579"/>
                </a:lnTo>
                <a:lnTo>
                  <a:pt x="55272" y="14560"/>
                </a:lnTo>
                <a:lnTo>
                  <a:pt x="34784" y="37878"/>
                </a:lnTo>
                <a:lnTo>
                  <a:pt x="34784" y="5024"/>
                </a:lnTo>
                <a:lnTo>
                  <a:pt x="0" y="5024"/>
                </a:lnTo>
                <a:lnTo>
                  <a:pt x="0" y="216446"/>
                </a:lnTo>
                <a:lnTo>
                  <a:pt x="34784" y="216446"/>
                </a:lnTo>
                <a:lnTo>
                  <a:pt x="34784" y="97014"/>
                </a:lnTo>
                <a:lnTo>
                  <a:pt x="35732" y="82448"/>
                </a:lnTo>
                <a:lnTo>
                  <a:pt x="58787" y="40420"/>
                </a:lnTo>
                <a:lnTo>
                  <a:pt x="92761" y="30147"/>
                </a:lnTo>
                <a:lnTo>
                  <a:pt x="103115" y="31083"/>
                </a:lnTo>
                <a:lnTo>
                  <a:pt x="134020" y="63677"/>
                </a:lnTo>
                <a:lnTo>
                  <a:pt x="136823" y="90056"/>
                </a:lnTo>
                <a:lnTo>
                  <a:pt x="136823" y="216446"/>
                </a:lnTo>
                <a:lnTo>
                  <a:pt x="171607" y="216446"/>
                </a:lnTo>
                <a:lnTo>
                  <a:pt x="171607" y="97014"/>
                </a:lnTo>
                <a:lnTo>
                  <a:pt x="172555" y="82448"/>
                </a:lnTo>
                <a:lnTo>
                  <a:pt x="195620" y="40420"/>
                </a:lnTo>
                <a:lnTo>
                  <a:pt x="229972" y="30147"/>
                </a:lnTo>
                <a:lnTo>
                  <a:pt x="240269" y="31083"/>
                </a:lnTo>
                <a:lnTo>
                  <a:pt x="270843" y="63677"/>
                </a:lnTo>
                <a:lnTo>
                  <a:pt x="273646" y="90056"/>
                </a:lnTo>
                <a:lnTo>
                  <a:pt x="273646" y="216446"/>
                </a:lnTo>
                <a:lnTo>
                  <a:pt x="308430" y="216446"/>
                </a:lnTo>
                <a:lnTo>
                  <a:pt x="308430" y="88897"/>
                </a:lnTo>
                <a:lnTo>
                  <a:pt x="307277" y="68901"/>
                </a:lnTo>
                <a:lnTo>
                  <a:pt x="290263" y="23190"/>
                </a:lnTo>
                <a:lnTo>
                  <a:pt x="254993" y="1449"/>
                </a:lnTo>
                <a:lnTo>
                  <a:pt x="2396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pic>
        <p:nvPicPr>
          <p:cNvPr id="38" name="object 38"/>
          <p:cNvPicPr/>
          <p:nvPr/>
        </p:nvPicPr>
        <p:blipFill>
          <a:blip r:embed="rId13" cstate="print"/>
          <a:stretch>
            <a:fillRect/>
          </a:stretch>
        </p:blipFill>
        <p:spPr>
          <a:xfrm>
            <a:off x="8439570" y="3539654"/>
            <a:ext cx="108285" cy="134300"/>
          </a:xfrm>
          <a:prstGeom prst="rect">
            <a:avLst/>
          </a:prstGeom>
        </p:spPr>
      </p:pic>
      <p:sp>
        <p:nvSpPr>
          <p:cNvPr id="39" name="object 39"/>
          <p:cNvSpPr/>
          <p:nvPr/>
        </p:nvSpPr>
        <p:spPr>
          <a:xfrm>
            <a:off x="8590461" y="3539655"/>
            <a:ext cx="114749" cy="179825"/>
          </a:xfrm>
          <a:custGeom>
            <a:avLst/>
            <a:gdLst/>
            <a:ahLst/>
            <a:cxnLst/>
            <a:rect l="l" t="t" r="r" b="b"/>
            <a:pathLst>
              <a:path w="189230" h="296545">
                <a:moveTo>
                  <a:pt x="34794" y="5024"/>
                </a:moveTo>
                <a:lnTo>
                  <a:pt x="0" y="5024"/>
                </a:lnTo>
                <a:lnTo>
                  <a:pt x="0" y="296453"/>
                </a:lnTo>
                <a:lnTo>
                  <a:pt x="34794" y="296453"/>
                </a:lnTo>
                <a:lnTo>
                  <a:pt x="34794" y="184752"/>
                </a:lnTo>
                <a:lnTo>
                  <a:pt x="65070" y="184752"/>
                </a:lnTo>
                <a:lnTo>
                  <a:pt x="38655" y="145135"/>
                </a:lnTo>
                <a:lnTo>
                  <a:pt x="34794" y="110928"/>
                </a:lnTo>
                <a:lnTo>
                  <a:pt x="35747" y="92871"/>
                </a:lnTo>
                <a:lnTo>
                  <a:pt x="50637" y="51019"/>
                </a:lnTo>
                <a:lnTo>
                  <a:pt x="65431" y="37105"/>
                </a:lnTo>
                <a:lnTo>
                  <a:pt x="34794" y="37105"/>
                </a:lnTo>
                <a:lnTo>
                  <a:pt x="34794" y="5024"/>
                </a:lnTo>
                <a:close/>
              </a:path>
              <a:path w="189230" h="296545">
                <a:moveTo>
                  <a:pt x="65070" y="184752"/>
                </a:moveTo>
                <a:lnTo>
                  <a:pt x="34794" y="184752"/>
                </a:lnTo>
                <a:lnTo>
                  <a:pt x="40438" y="193666"/>
                </a:lnTo>
                <a:lnTo>
                  <a:pt x="71067" y="216415"/>
                </a:lnTo>
                <a:lnTo>
                  <a:pt x="102426" y="221470"/>
                </a:lnTo>
                <a:lnTo>
                  <a:pt x="120692" y="219586"/>
                </a:lnTo>
                <a:lnTo>
                  <a:pt x="137217" y="213933"/>
                </a:lnTo>
                <a:lnTo>
                  <a:pt x="151999" y="204512"/>
                </a:lnTo>
                <a:lnTo>
                  <a:pt x="163512" y="192869"/>
                </a:lnTo>
                <a:lnTo>
                  <a:pt x="93923" y="192869"/>
                </a:lnTo>
                <a:lnTo>
                  <a:pt x="80800" y="191552"/>
                </a:lnTo>
                <a:lnTo>
                  <a:pt x="69237" y="187554"/>
                </a:lnTo>
                <a:lnTo>
                  <a:pt x="65070" y="184752"/>
                </a:lnTo>
                <a:close/>
              </a:path>
              <a:path w="189230" h="296545">
                <a:moveTo>
                  <a:pt x="163520" y="28988"/>
                </a:moveTo>
                <a:lnTo>
                  <a:pt x="93923" y="28988"/>
                </a:lnTo>
                <a:lnTo>
                  <a:pt x="106830" y="30365"/>
                </a:lnTo>
                <a:lnTo>
                  <a:pt x="118324" y="34496"/>
                </a:lnTo>
                <a:lnTo>
                  <a:pt x="144096" y="62989"/>
                </a:lnTo>
                <a:lnTo>
                  <a:pt x="153063" y="110928"/>
                </a:lnTo>
                <a:lnTo>
                  <a:pt x="152054" y="129046"/>
                </a:lnTo>
                <a:lnTo>
                  <a:pt x="137220" y="171224"/>
                </a:lnTo>
                <a:lnTo>
                  <a:pt x="93923" y="192869"/>
                </a:lnTo>
                <a:lnTo>
                  <a:pt x="163512" y="192869"/>
                </a:lnTo>
                <a:lnTo>
                  <a:pt x="182970" y="156053"/>
                </a:lnTo>
                <a:lnTo>
                  <a:pt x="189009" y="110928"/>
                </a:lnTo>
                <a:lnTo>
                  <a:pt x="187494" y="87224"/>
                </a:lnTo>
                <a:lnTo>
                  <a:pt x="182970" y="65948"/>
                </a:lnTo>
                <a:lnTo>
                  <a:pt x="175475" y="47063"/>
                </a:lnTo>
                <a:lnTo>
                  <a:pt x="165042" y="30534"/>
                </a:lnTo>
                <a:lnTo>
                  <a:pt x="163520" y="28988"/>
                </a:lnTo>
                <a:close/>
              </a:path>
              <a:path w="189230" h="296545">
                <a:moveTo>
                  <a:pt x="102426" y="0"/>
                </a:moveTo>
                <a:lnTo>
                  <a:pt x="62228" y="9276"/>
                </a:lnTo>
                <a:lnTo>
                  <a:pt x="34794" y="37105"/>
                </a:lnTo>
                <a:lnTo>
                  <a:pt x="65431" y="37105"/>
                </a:lnTo>
                <a:lnTo>
                  <a:pt x="69237" y="34496"/>
                </a:lnTo>
                <a:lnTo>
                  <a:pt x="80800" y="30365"/>
                </a:lnTo>
                <a:lnTo>
                  <a:pt x="93923" y="28988"/>
                </a:lnTo>
                <a:lnTo>
                  <a:pt x="163520" y="28988"/>
                </a:lnTo>
                <a:lnTo>
                  <a:pt x="151999" y="17284"/>
                </a:lnTo>
                <a:lnTo>
                  <a:pt x="137217" y="7730"/>
                </a:lnTo>
                <a:lnTo>
                  <a:pt x="120692" y="1944"/>
                </a:lnTo>
                <a:lnTo>
                  <a:pt x="10242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660572" y="6369588"/>
            <a:ext cx="10871143" cy="184242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marL="7701" defTabSz="554492">
              <a:spcBef>
                <a:spcPts val="18"/>
              </a:spcBef>
            </a:pP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Paying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More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Attention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to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Attention: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Improving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the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Performance 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of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Convolutional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Neural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Networks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" dirty="0">
                <a:solidFill>
                  <a:srgbClr val="5E5E5E"/>
                </a:solidFill>
                <a:latin typeface="Arial"/>
                <a:cs typeface="Arial"/>
              </a:rPr>
              <a:t>via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Attention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15" dirty="0">
                <a:solidFill>
                  <a:srgbClr val="5E5E5E"/>
                </a:solidFill>
                <a:latin typeface="Arial"/>
                <a:cs typeface="Arial"/>
              </a:rPr>
              <a:t>Transfer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[Zagoruyko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and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Komodakis,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9" dirty="0">
                <a:solidFill>
                  <a:srgbClr val="5E5E5E"/>
                </a:solidFill>
                <a:latin typeface="Arial"/>
                <a:cs typeface="Arial"/>
              </a:rPr>
              <a:t>ICLR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2017]</a:t>
            </a:r>
            <a:endParaRPr sz="1182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347045" y="6600996"/>
            <a:ext cx="4791358" cy="218563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 defTabSz="554492">
              <a:spcBef>
                <a:spcPts val="30"/>
              </a:spcBef>
            </a:pPr>
            <a:r>
              <a:rPr sz="1395" b="1" spc="45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r>
              <a:rPr sz="1395" b="1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dirty="0">
                <a:solidFill>
                  <a:srgbClr val="FFFFFF"/>
                </a:solidFill>
                <a:latin typeface="Arial"/>
                <a:cs typeface="Arial"/>
              </a:rPr>
              <a:t>6.5940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TinyML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Eﬃcient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-6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2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139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097" y="189705"/>
            <a:ext cx="7010486" cy="661421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pc="-42" dirty="0"/>
              <a:t>Intermediate</a:t>
            </a:r>
            <a:r>
              <a:rPr spc="-176" dirty="0"/>
              <a:t> </a:t>
            </a:r>
            <a:r>
              <a:rPr spc="-61" dirty="0"/>
              <a:t>attention</a:t>
            </a:r>
            <a:r>
              <a:rPr spc="-176" dirty="0"/>
              <a:t> </a:t>
            </a:r>
            <a:r>
              <a:rPr spc="-69" dirty="0"/>
              <a:t>maps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6558" y="813917"/>
            <a:ext cx="11039801" cy="1168221"/>
          </a:xfrm>
          <a:prstGeom prst="rect">
            <a:avLst/>
          </a:prstGeom>
        </p:spPr>
        <p:txBody>
          <a:bodyPr vert="horz" wrap="square" lIns="0" tIns="67771" rIns="0" bIns="0" rtlCol="0">
            <a:spAutoFit/>
          </a:bodyPr>
          <a:lstStyle/>
          <a:p>
            <a:pPr marL="7701">
              <a:spcBef>
                <a:spcPts val="534"/>
              </a:spcBef>
            </a:pPr>
            <a:r>
              <a:rPr sz="2395" b="1" spc="15" dirty="0">
                <a:latin typeface="Arial"/>
                <a:cs typeface="Arial"/>
              </a:rPr>
              <a:t>Performant</a:t>
            </a:r>
            <a:r>
              <a:rPr sz="2395" b="1" spc="-3" dirty="0">
                <a:latin typeface="Arial"/>
                <a:cs typeface="Arial"/>
              </a:rPr>
              <a:t> </a:t>
            </a:r>
            <a:r>
              <a:rPr sz="2395" b="1" dirty="0">
                <a:latin typeface="Arial"/>
                <a:cs typeface="Arial"/>
              </a:rPr>
              <a:t>models </a:t>
            </a:r>
            <a:r>
              <a:rPr sz="2395" b="1" spc="-9" dirty="0">
                <a:latin typeface="Arial"/>
                <a:cs typeface="Arial"/>
              </a:rPr>
              <a:t>have</a:t>
            </a:r>
            <a:r>
              <a:rPr sz="2395" b="1" spc="-3" dirty="0">
                <a:latin typeface="Arial"/>
                <a:cs typeface="Arial"/>
              </a:rPr>
              <a:t> </a:t>
            </a:r>
            <a:r>
              <a:rPr sz="2395" b="1" spc="-15" dirty="0">
                <a:latin typeface="Arial"/>
                <a:cs typeface="Arial"/>
              </a:rPr>
              <a:t>similar</a:t>
            </a:r>
            <a:r>
              <a:rPr sz="2395" b="1" dirty="0">
                <a:latin typeface="Arial"/>
                <a:cs typeface="Arial"/>
              </a:rPr>
              <a:t> </a:t>
            </a:r>
            <a:r>
              <a:rPr sz="2395" b="1" spc="9" dirty="0">
                <a:latin typeface="Arial"/>
                <a:cs typeface="Arial"/>
              </a:rPr>
              <a:t>attention</a:t>
            </a:r>
            <a:r>
              <a:rPr sz="2395" b="1" dirty="0">
                <a:latin typeface="Arial"/>
                <a:cs typeface="Arial"/>
              </a:rPr>
              <a:t> </a:t>
            </a:r>
            <a:r>
              <a:rPr sz="2395" b="1" spc="12" dirty="0">
                <a:latin typeface="Arial"/>
                <a:cs typeface="Arial"/>
              </a:rPr>
              <a:t>maps</a:t>
            </a:r>
            <a:endParaRPr sz="2395">
              <a:latin typeface="Arial"/>
              <a:cs typeface="Arial"/>
            </a:endParaRPr>
          </a:p>
          <a:p>
            <a:pPr marL="314982" marR="3081" indent="-304971">
              <a:spcBef>
                <a:spcPts val="940"/>
              </a:spcBef>
              <a:buSzPct val="122727"/>
              <a:buChar char="•"/>
              <a:tabLst>
                <a:tab pos="314982" algn="l"/>
                <a:tab pos="315367" algn="l"/>
              </a:tabLst>
            </a:pPr>
            <a:r>
              <a:rPr sz="2001" spc="18" dirty="0">
                <a:latin typeface="Arial"/>
                <a:cs typeface="Arial"/>
              </a:rPr>
              <a:t>Attention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15" dirty="0">
                <a:latin typeface="Arial"/>
                <a:cs typeface="Arial"/>
              </a:rPr>
              <a:t>maps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33" dirty="0">
                <a:latin typeface="Arial"/>
                <a:cs typeface="Arial"/>
              </a:rPr>
              <a:t>of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15" dirty="0">
                <a:latin typeface="Arial"/>
                <a:cs typeface="Arial"/>
              </a:rPr>
              <a:t>performant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-3" dirty="0">
                <a:latin typeface="Arial"/>
                <a:cs typeface="Arial"/>
              </a:rPr>
              <a:t>ImageNet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15" dirty="0">
                <a:latin typeface="Arial"/>
                <a:cs typeface="Arial"/>
              </a:rPr>
              <a:t>models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-42" dirty="0">
                <a:latin typeface="Arial"/>
                <a:cs typeface="Arial"/>
              </a:rPr>
              <a:t>(ResNets)</a:t>
            </a:r>
            <a:r>
              <a:rPr sz="2001" spc="9" dirty="0">
                <a:latin typeface="Arial"/>
                <a:cs typeface="Arial"/>
              </a:rPr>
              <a:t> </a:t>
            </a:r>
            <a:r>
              <a:rPr sz="2001" spc="-39" dirty="0">
                <a:latin typeface="Arial"/>
                <a:cs typeface="Arial"/>
              </a:rPr>
              <a:t>are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9" dirty="0">
                <a:latin typeface="Arial"/>
                <a:cs typeface="Arial"/>
              </a:rPr>
              <a:t>indeed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-3" dirty="0">
                <a:latin typeface="Arial"/>
                <a:cs typeface="Arial"/>
              </a:rPr>
              <a:t>similar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52" dirty="0">
                <a:latin typeface="Arial"/>
                <a:cs typeface="Arial"/>
              </a:rPr>
              <a:t>to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-3" dirty="0">
                <a:latin typeface="Arial"/>
                <a:cs typeface="Arial"/>
              </a:rPr>
              <a:t>each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-21" dirty="0">
                <a:latin typeface="Arial"/>
                <a:cs typeface="Arial"/>
              </a:rPr>
              <a:t>other,</a:t>
            </a:r>
            <a:r>
              <a:rPr sz="2001" spc="9" dirty="0">
                <a:latin typeface="Arial"/>
                <a:cs typeface="Arial"/>
              </a:rPr>
              <a:t> </a:t>
            </a:r>
            <a:r>
              <a:rPr sz="2001" spc="49" dirty="0">
                <a:latin typeface="Arial"/>
                <a:cs typeface="Arial"/>
              </a:rPr>
              <a:t>but </a:t>
            </a:r>
            <a:r>
              <a:rPr sz="2001" spc="-552" dirty="0">
                <a:latin typeface="Arial"/>
                <a:cs typeface="Arial"/>
              </a:rPr>
              <a:t> </a:t>
            </a:r>
            <a:r>
              <a:rPr sz="2001" spc="9" dirty="0">
                <a:latin typeface="Arial"/>
                <a:cs typeface="Arial"/>
              </a:rPr>
              <a:t>the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001" spc="-12" dirty="0">
                <a:latin typeface="Arial"/>
                <a:cs typeface="Arial"/>
              </a:rPr>
              <a:t>less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001" spc="15" dirty="0">
                <a:latin typeface="Arial"/>
                <a:cs typeface="Arial"/>
              </a:rPr>
              <a:t>performant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001" spc="21" dirty="0">
                <a:latin typeface="Arial"/>
                <a:cs typeface="Arial"/>
              </a:rPr>
              <a:t>model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001" spc="-69" dirty="0">
                <a:latin typeface="Arial"/>
                <a:cs typeface="Arial"/>
              </a:rPr>
              <a:t>(NIN)</a:t>
            </a:r>
            <a:r>
              <a:rPr sz="2001" spc="3" dirty="0">
                <a:latin typeface="Arial"/>
                <a:cs typeface="Arial"/>
              </a:rPr>
              <a:t> </a:t>
            </a:r>
            <a:r>
              <a:rPr sz="2001" spc="-15" dirty="0">
                <a:latin typeface="Arial"/>
                <a:cs typeface="Arial"/>
              </a:rPr>
              <a:t>has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001" spc="21" dirty="0">
                <a:latin typeface="Arial"/>
                <a:cs typeface="Arial"/>
              </a:rPr>
              <a:t>quite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001" spc="6" dirty="0">
                <a:latin typeface="Arial"/>
                <a:cs typeface="Arial"/>
              </a:rPr>
              <a:t>different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001" spc="18" dirty="0">
                <a:latin typeface="Arial"/>
                <a:cs typeface="Arial"/>
              </a:rPr>
              <a:t>attention</a:t>
            </a:r>
            <a:r>
              <a:rPr sz="2001" spc="3" dirty="0">
                <a:latin typeface="Arial"/>
                <a:cs typeface="Arial"/>
              </a:rPr>
              <a:t> </a:t>
            </a:r>
            <a:r>
              <a:rPr sz="2001" spc="12" dirty="0">
                <a:latin typeface="Arial"/>
                <a:cs typeface="Arial"/>
              </a:rPr>
              <a:t>maps.</a:t>
            </a:r>
            <a:endParaRPr sz="2001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3750841" y="2484442"/>
            <a:ext cx="765893" cy="513291"/>
            <a:chOff x="6184709" y="4097029"/>
            <a:chExt cx="1263015" cy="84645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91125" y="4103433"/>
              <a:ext cx="1249887" cy="833265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6191126" y="4103446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90" y="0"/>
                  </a:lnTo>
                </a:path>
                <a:path w="1250315" h="833754">
                  <a:moveTo>
                    <a:pt x="1249890" y="833252"/>
                  </a:moveTo>
                  <a:lnTo>
                    <a:pt x="1249890" y="0"/>
                  </a:lnTo>
                </a:path>
                <a:path w="1250315" h="833754">
                  <a:moveTo>
                    <a:pt x="0" y="833252"/>
                  </a:moveTo>
                  <a:lnTo>
                    <a:pt x="1249890" y="833252"/>
                  </a:lnTo>
                </a:path>
                <a:path w="1250315" h="833754">
                  <a:moveTo>
                    <a:pt x="0" y="833252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7" name="object 7"/>
          <p:cNvGrpSpPr/>
          <p:nvPr/>
        </p:nvGrpSpPr>
        <p:grpSpPr>
          <a:xfrm>
            <a:off x="4660368" y="2484442"/>
            <a:ext cx="765893" cy="513291"/>
            <a:chOff x="7684586" y="4097029"/>
            <a:chExt cx="1263015" cy="846455"/>
          </a:xfrm>
        </p:grpSpPr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90993" y="4103433"/>
              <a:ext cx="1249887" cy="833265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7691003" y="4103446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78" y="0"/>
                  </a:lnTo>
                </a:path>
                <a:path w="1250315" h="833754">
                  <a:moveTo>
                    <a:pt x="1249878" y="833252"/>
                  </a:moveTo>
                  <a:lnTo>
                    <a:pt x="1249878" y="0"/>
                  </a:lnTo>
                </a:path>
                <a:path w="1250315" h="833754">
                  <a:moveTo>
                    <a:pt x="0" y="833252"/>
                  </a:moveTo>
                  <a:lnTo>
                    <a:pt x="1249878" y="833252"/>
                  </a:lnTo>
                </a:path>
                <a:path w="1250315" h="833754">
                  <a:moveTo>
                    <a:pt x="0" y="833252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5569887" y="2484442"/>
            <a:ext cx="765893" cy="513291"/>
            <a:chOff x="9184450" y="4097029"/>
            <a:chExt cx="1263015" cy="846455"/>
          </a:xfrm>
        </p:grpSpPr>
        <p:pic>
          <p:nvPicPr>
            <p:cNvPr id="11" name="object 11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9190869" y="4103433"/>
              <a:ext cx="1249892" cy="833265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9190867" y="4103446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78" y="0"/>
                  </a:lnTo>
                </a:path>
                <a:path w="1250315" h="833754">
                  <a:moveTo>
                    <a:pt x="1249878" y="833252"/>
                  </a:moveTo>
                  <a:lnTo>
                    <a:pt x="1249878" y="0"/>
                  </a:lnTo>
                </a:path>
                <a:path w="1250315" h="833754">
                  <a:moveTo>
                    <a:pt x="0" y="833252"/>
                  </a:moveTo>
                  <a:lnTo>
                    <a:pt x="1249878" y="833252"/>
                  </a:lnTo>
                </a:path>
                <a:path w="1250315" h="833754">
                  <a:moveTo>
                    <a:pt x="0" y="833252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6479406" y="2484442"/>
            <a:ext cx="765893" cy="513291"/>
            <a:chOff x="10684314" y="4097029"/>
            <a:chExt cx="1263015" cy="846455"/>
          </a:xfrm>
        </p:grpSpPr>
        <p:pic>
          <p:nvPicPr>
            <p:cNvPr id="14" name="object 14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690732" y="4103433"/>
              <a:ext cx="1249887" cy="833265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0690731" y="4103446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78" y="0"/>
                  </a:lnTo>
                </a:path>
                <a:path w="1250315" h="833754">
                  <a:moveTo>
                    <a:pt x="1249878" y="833252"/>
                  </a:moveTo>
                  <a:lnTo>
                    <a:pt x="1249878" y="0"/>
                  </a:lnTo>
                </a:path>
                <a:path w="1250315" h="833754">
                  <a:moveTo>
                    <a:pt x="0" y="833252"/>
                  </a:moveTo>
                  <a:lnTo>
                    <a:pt x="1249878" y="833252"/>
                  </a:lnTo>
                </a:path>
                <a:path w="1250315" h="833754">
                  <a:moveTo>
                    <a:pt x="0" y="833252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7388925" y="2484442"/>
            <a:ext cx="765893" cy="513291"/>
            <a:chOff x="12184178" y="4097029"/>
            <a:chExt cx="1263015" cy="846455"/>
          </a:xfrm>
        </p:grpSpPr>
        <p:pic>
          <p:nvPicPr>
            <p:cNvPr id="17" name="object 17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2190602" y="4103433"/>
              <a:ext cx="1249887" cy="833265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12190595" y="4103446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90" y="0"/>
                  </a:lnTo>
                </a:path>
                <a:path w="1250315" h="833754">
                  <a:moveTo>
                    <a:pt x="1249890" y="833252"/>
                  </a:moveTo>
                  <a:lnTo>
                    <a:pt x="1249890" y="0"/>
                  </a:lnTo>
                </a:path>
                <a:path w="1250315" h="833754">
                  <a:moveTo>
                    <a:pt x="0" y="833252"/>
                  </a:moveTo>
                  <a:lnTo>
                    <a:pt x="1249890" y="833252"/>
                  </a:lnTo>
                </a:path>
                <a:path w="1250315" h="833754">
                  <a:moveTo>
                    <a:pt x="0" y="833252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9" name="object 19"/>
          <p:cNvGrpSpPr/>
          <p:nvPr/>
        </p:nvGrpSpPr>
        <p:grpSpPr>
          <a:xfrm>
            <a:off x="8298444" y="2484442"/>
            <a:ext cx="765893" cy="513291"/>
            <a:chOff x="13684042" y="4097029"/>
            <a:chExt cx="1263015" cy="846455"/>
          </a:xfrm>
        </p:grpSpPr>
        <p:pic>
          <p:nvPicPr>
            <p:cNvPr id="20" name="object 20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3690462" y="4103433"/>
              <a:ext cx="1249887" cy="833265"/>
            </a:xfrm>
            <a:prstGeom prst="rect">
              <a:avLst/>
            </a:prstGeom>
          </p:spPr>
        </p:pic>
        <p:sp>
          <p:nvSpPr>
            <p:cNvPr id="21" name="object 21"/>
            <p:cNvSpPr/>
            <p:nvPr/>
          </p:nvSpPr>
          <p:spPr>
            <a:xfrm>
              <a:off x="13690459" y="4103446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90" y="0"/>
                  </a:lnTo>
                </a:path>
                <a:path w="1250315" h="833754">
                  <a:moveTo>
                    <a:pt x="1249890" y="833252"/>
                  </a:moveTo>
                  <a:lnTo>
                    <a:pt x="1249890" y="0"/>
                  </a:lnTo>
                </a:path>
                <a:path w="1250315" h="833754">
                  <a:moveTo>
                    <a:pt x="0" y="833252"/>
                  </a:moveTo>
                  <a:lnTo>
                    <a:pt x="1249890" y="833252"/>
                  </a:lnTo>
                </a:path>
                <a:path w="1250315" h="833754">
                  <a:moveTo>
                    <a:pt x="0" y="833252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9207963" y="2484442"/>
            <a:ext cx="765893" cy="513291"/>
            <a:chOff x="15183907" y="4097029"/>
            <a:chExt cx="1263015" cy="846455"/>
          </a:xfrm>
        </p:grpSpPr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5190323" y="4103433"/>
              <a:ext cx="1249887" cy="833265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5190324" y="4103446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90" y="0"/>
                  </a:lnTo>
                </a:path>
                <a:path w="1250315" h="833754">
                  <a:moveTo>
                    <a:pt x="1249890" y="833252"/>
                  </a:moveTo>
                  <a:lnTo>
                    <a:pt x="1249890" y="0"/>
                  </a:lnTo>
                </a:path>
                <a:path w="1250315" h="833754">
                  <a:moveTo>
                    <a:pt x="0" y="833252"/>
                  </a:moveTo>
                  <a:lnTo>
                    <a:pt x="1249890" y="833252"/>
                  </a:lnTo>
                </a:path>
                <a:path w="1250315" h="833754">
                  <a:moveTo>
                    <a:pt x="0" y="833252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5" name="object 25"/>
          <p:cNvGrpSpPr/>
          <p:nvPr/>
        </p:nvGrpSpPr>
        <p:grpSpPr>
          <a:xfrm>
            <a:off x="10117481" y="2484442"/>
            <a:ext cx="756652" cy="513291"/>
            <a:chOff x="16683770" y="4097029"/>
            <a:chExt cx="1247775" cy="846455"/>
          </a:xfrm>
        </p:grpSpPr>
        <p:pic>
          <p:nvPicPr>
            <p:cNvPr id="26" name="object 26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6690193" y="4102406"/>
              <a:ext cx="1241042" cy="834292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16690175" y="4097038"/>
              <a:ext cx="1241425" cy="846455"/>
            </a:xfrm>
            <a:custGeom>
              <a:avLst/>
              <a:gdLst/>
              <a:ahLst/>
              <a:cxnLst/>
              <a:rect l="l" t="t" r="r" b="b"/>
              <a:pathLst>
                <a:path w="1241425" h="846454">
                  <a:moveTo>
                    <a:pt x="1241056" y="833247"/>
                  </a:moveTo>
                  <a:lnTo>
                    <a:pt x="0" y="833247"/>
                  </a:lnTo>
                  <a:lnTo>
                    <a:pt x="0" y="846086"/>
                  </a:lnTo>
                  <a:lnTo>
                    <a:pt x="1241056" y="846086"/>
                  </a:lnTo>
                  <a:lnTo>
                    <a:pt x="1241056" y="833247"/>
                  </a:lnTo>
                  <a:close/>
                </a:path>
                <a:path w="1241425" h="846454">
                  <a:moveTo>
                    <a:pt x="1241056" y="0"/>
                  </a:moveTo>
                  <a:lnTo>
                    <a:pt x="0" y="0"/>
                  </a:lnTo>
                  <a:lnTo>
                    <a:pt x="0" y="12827"/>
                  </a:lnTo>
                  <a:lnTo>
                    <a:pt x="1241056" y="12827"/>
                  </a:lnTo>
                  <a:lnTo>
                    <a:pt x="1241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16690187" y="4103446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h="833754">
                  <a:moveTo>
                    <a:pt x="0" y="833252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3750841" y="3191689"/>
            <a:ext cx="765893" cy="513291"/>
            <a:chOff x="6184709" y="5263331"/>
            <a:chExt cx="1263015" cy="846455"/>
          </a:xfrm>
        </p:grpSpPr>
        <p:pic>
          <p:nvPicPr>
            <p:cNvPr id="30" name="object 30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6191125" y="5269748"/>
              <a:ext cx="1249887" cy="833261"/>
            </a:xfrm>
            <a:prstGeom prst="rect">
              <a:avLst/>
            </a:prstGeom>
          </p:spPr>
        </p:pic>
        <p:sp>
          <p:nvSpPr>
            <p:cNvPr id="31" name="object 31"/>
            <p:cNvSpPr/>
            <p:nvPr/>
          </p:nvSpPr>
          <p:spPr>
            <a:xfrm>
              <a:off x="6191126" y="5269748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90" y="0"/>
                  </a:lnTo>
                </a:path>
                <a:path w="1250315" h="833754">
                  <a:moveTo>
                    <a:pt x="1249890" y="833261"/>
                  </a:moveTo>
                  <a:lnTo>
                    <a:pt x="1249890" y="0"/>
                  </a:lnTo>
                </a:path>
                <a:path w="1250315" h="833754">
                  <a:moveTo>
                    <a:pt x="0" y="833261"/>
                  </a:moveTo>
                  <a:lnTo>
                    <a:pt x="1249890" y="833261"/>
                  </a:lnTo>
                </a:path>
                <a:path w="1250315" h="833754">
                  <a:moveTo>
                    <a:pt x="0" y="833261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2" name="object 32"/>
          <p:cNvGrpSpPr/>
          <p:nvPr/>
        </p:nvGrpSpPr>
        <p:grpSpPr>
          <a:xfrm>
            <a:off x="4660368" y="3191689"/>
            <a:ext cx="765893" cy="513291"/>
            <a:chOff x="7684586" y="5263331"/>
            <a:chExt cx="1263015" cy="846455"/>
          </a:xfrm>
        </p:grpSpPr>
        <p:pic>
          <p:nvPicPr>
            <p:cNvPr id="33" name="object 33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7690993" y="5269748"/>
              <a:ext cx="1249887" cy="833261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7691003" y="5269748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78" y="0"/>
                  </a:lnTo>
                </a:path>
                <a:path w="1250315" h="833754">
                  <a:moveTo>
                    <a:pt x="1249878" y="833261"/>
                  </a:moveTo>
                  <a:lnTo>
                    <a:pt x="1249878" y="0"/>
                  </a:lnTo>
                </a:path>
                <a:path w="1250315" h="833754">
                  <a:moveTo>
                    <a:pt x="0" y="833261"/>
                  </a:moveTo>
                  <a:lnTo>
                    <a:pt x="1249878" y="833261"/>
                  </a:lnTo>
                </a:path>
                <a:path w="1250315" h="833754">
                  <a:moveTo>
                    <a:pt x="0" y="833261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5569887" y="3191689"/>
            <a:ext cx="765893" cy="513291"/>
            <a:chOff x="9184450" y="5263331"/>
            <a:chExt cx="1263015" cy="846455"/>
          </a:xfrm>
        </p:grpSpPr>
        <p:pic>
          <p:nvPicPr>
            <p:cNvPr id="36" name="object 3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190869" y="5269748"/>
              <a:ext cx="1249892" cy="833261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9190867" y="5269748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78" y="0"/>
                  </a:lnTo>
                </a:path>
                <a:path w="1250315" h="833754">
                  <a:moveTo>
                    <a:pt x="1249878" y="833261"/>
                  </a:moveTo>
                  <a:lnTo>
                    <a:pt x="1249878" y="0"/>
                  </a:lnTo>
                </a:path>
                <a:path w="1250315" h="833754">
                  <a:moveTo>
                    <a:pt x="0" y="833261"/>
                  </a:moveTo>
                  <a:lnTo>
                    <a:pt x="1249878" y="833261"/>
                  </a:lnTo>
                </a:path>
                <a:path w="1250315" h="833754">
                  <a:moveTo>
                    <a:pt x="0" y="833261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38" name="object 38"/>
          <p:cNvGrpSpPr/>
          <p:nvPr/>
        </p:nvGrpSpPr>
        <p:grpSpPr>
          <a:xfrm>
            <a:off x="6479406" y="3191689"/>
            <a:ext cx="765893" cy="513291"/>
            <a:chOff x="10684314" y="5263331"/>
            <a:chExt cx="1263015" cy="846455"/>
          </a:xfrm>
        </p:grpSpPr>
        <p:pic>
          <p:nvPicPr>
            <p:cNvPr id="39" name="object 39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90732" y="5269748"/>
              <a:ext cx="1249887" cy="833261"/>
            </a:xfrm>
            <a:prstGeom prst="rect">
              <a:avLst/>
            </a:prstGeom>
          </p:spPr>
        </p:pic>
        <p:sp>
          <p:nvSpPr>
            <p:cNvPr id="40" name="object 40"/>
            <p:cNvSpPr/>
            <p:nvPr/>
          </p:nvSpPr>
          <p:spPr>
            <a:xfrm>
              <a:off x="10690731" y="5269748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78" y="0"/>
                  </a:lnTo>
                </a:path>
                <a:path w="1250315" h="833754">
                  <a:moveTo>
                    <a:pt x="1249878" y="833261"/>
                  </a:moveTo>
                  <a:lnTo>
                    <a:pt x="1249878" y="0"/>
                  </a:lnTo>
                </a:path>
                <a:path w="1250315" h="833754">
                  <a:moveTo>
                    <a:pt x="0" y="833261"/>
                  </a:moveTo>
                  <a:lnTo>
                    <a:pt x="1249878" y="833261"/>
                  </a:lnTo>
                </a:path>
                <a:path w="1250315" h="833754">
                  <a:moveTo>
                    <a:pt x="0" y="833261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1" name="object 41"/>
          <p:cNvGrpSpPr/>
          <p:nvPr/>
        </p:nvGrpSpPr>
        <p:grpSpPr>
          <a:xfrm>
            <a:off x="7388925" y="3191689"/>
            <a:ext cx="765893" cy="513291"/>
            <a:chOff x="12184178" y="5263331"/>
            <a:chExt cx="1263015" cy="846455"/>
          </a:xfrm>
        </p:grpSpPr>
        <p:pic>
          <p:nvPicPr>
            <p:cNvPr id="42" name="object 42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2190602" y="5269748"/>
              <a:ext cx="1249887" cy="833261"/>
            </a:xfrm>
            <a:prstGeom prst="rect">
              <a:avLst/>
            </a:prstGeom>
          </p:spPr>
        </p:pic>
        <p:sp>
          <p:nvSpPr>
            <p:cNvPr id="43" name="object 43"/>
            <p:cNvSpPr/>
            <p:nvPr/>
          </p:nvSpPr>
          <p:spPr>
            <a:xfrm>
              <a:off x="12190595" y="5269748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90" y="0"/>
                  </a:lnTo>
                </a:path>
                <a:path w="1250315" h="833754">
                  <a:moveTo>
                    <a:pt x="1249890" y="833261"/>
                  </a:moveTo>
                  <a:lnTo>
                    <a:pt x="1249890" y="0"/>
                  </a:lnTo>
                </a:path>
                <a:path w="1250315" h="833754">
                  <a:moveTo>
                    <a:pt x="0" y="833261"/>
                  </a:moveTo>
                  <a:lnTo>
                    <a:pt x="1249890" y="833261"/>
                  </a:lnTo>
                </a:path>
                <a:path w="1250315" h="833754">
                  <a:moveTo>
                    <a:pt x="0" y="833261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4" name="object 44"/>
          <p:cNvGrpSpPr/>
          <p:nvPr/>
        </p:nvGrpSpPr>
        <p:grpSpPr>
          <a:xfrm>
            <a:off x="8298444" y="3191689"/>
            <a:ext cx="765893" cy="513291"/>
            <a:chOff x="13684042" y="5263331"/>
            <a:chExt cx="1263015" cy="846455"/>
          </a:xfrm>
        </p:grpSpPr>
        <p:pic>
          <p:nvPicPr>
            <p:cNvPr id="45" name="object 4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3690462" y="5269748"/>
              <a:ext cx="1249887" cy="833261"/>
            </a:xfrm>
            <a:prstGeom prst="rect">
              <a:avLst/>
            </a:prstGeom>
          </p:spPr>
        </p:pic>
        <p:sp>
          <p:nvSpPr>
            <p:cNvPr id="46" name="object 46"/>
            <p:cNvSpPr/>
            <p:nvPr/>
          </p:nvSpPr>
          <p:spPr>
            <a:xfrm>
              <a:off x="13690459" y="5269748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90" y="0"/>
                  </a:lnTo>
                </a:path>
                <a:path w="1250315" h="833754">
                  <a:moveTo>
                    <a:pt x="1249890" y="833261"/>
                  </a:moveTo>
                  <a:lnTo>
                    <a:pt x="1249890" y="0"/>
                  </a:lnTo>
                </a:path>
                <a:path w="1250315" h="833754">
                  <a:moveTo>
                    <a:pt x="0" y="833261"/>
                  </a:moveTo>
                  <a:lnTo>
                    <a:pt x="1249890" y="833261"/>
                  </a:lnTo>
                </a:path>
                <a:path w="1250315" h="833754">
                  <a:moveTo>
                    <a:pt x="0" y="833261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47" name="object 47"/>
          <p:cNvGrpSpPr/>
          <p:nvPr/>
        </p:nvGrpSpPr>
        <p:grpSpPr>
          <a:xfrm>
            <a:off x="9207963" y="3191689"/>
            <a:ext cx="765893" cy="513291"/>
            <a:chOff x="15183907" y="5263331"/>
            <a:chExt cx="1263015" cy="846455"/>
          </a:xfrm>
        </p:grpSpPr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5190323" y="5269748"/>
              <a:ext cx="1249887" cy="833261"/>
            </a:xfrm>
            <a:prstGeom prst="rect">
              <a:avLst/>
            </a:prstGeom>
          </p:spPr>
        </p:pic>
        <p:sp>
          <p:nvSpPr>
            <p:cNvPr id="49" name="object 49"/>
            <p:cNvSpPr/>
            <p:nvPr/>
          </p:nvSpPr>
          <p:spPr>
            <a:xfrm>
              <a:off x="15190324" y="5269748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90" y="0"/>
                  </a:lnTo>
                </a:path>
                <a:path w="1250315" h="833754">
                  <a:moveTo>
                    <a:pt x="1249890" y="833261"/>
                  </a:moveTo>
                  <a:lnTo>
                    <a:pt x="1249890" y="0"/>
                  </a:lnTo>
                </a:path>
                <a:path w="1250315" h="833754">
                  <a:moveTo>
                    <a:pt x="0" y="833261"/>
                  </a:moveTo>
                  <a:lnTo>
                    <a:pt x="1249890" y="833261"/>
                  </a:lnTo>
                </a:path>
                <a:path w="1250315" h="833754">
                  <a:moveTo>
                    <a:pt x="0" y="833261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50" name="object 50"/>
          <p:cNvGrpSpPr/>
          <p:nvPr/>
        </p:nvGrpSpPr>
        <p:grpSpPr>
          <a:xfrm>
            <a:off x="10117481" y="3191689"/>
            <a:ext cx="756652" cy="513291"/>
            <a:chOff x="16683770" y="5263331"/>
            <a:chExt cx="1247775" cy="846455"/>
          </a:xfrm>
        </p:grpSpPr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6690193" y="5269042"/>
              <a:ext cx="1241042" cy="833967"/>
            </a:xfrm>
            <a:prstGeom prst="rect">
              <a:avLst/>
            </a:prstGeom>
          </p:spPr>
        </p:pic>
        <p:sp>
          <p:nvSpPr>
            <p:cNvPr id="52" name="object 52"/>
            <p:cNvSpPr/>
            <p:nvPr/>
          </p:nvSpPr>
          <p:spPr>
            <a:xfrm>
              <a:off x="16690175" y="5263343"/>
              <a:ext cx="1241425" cy="846455"/>
            </a:xfrm>
            <a:custGeom>
              <a:avLst/>
              <a:gdLst/>
              <a:ahLst/>
              <a:cxnLst/>
              <a:rect l="l" t="t" r="r" b="b"/>
              <a:pathLst>
                <a:path w="1241425" h="846454">
                  <a:moveTo>
                    <a:pt x="1241056" y="833259"/>
                  </a:moveTo>
                  <a:lnTo>
                    <a:pt x="0" y="833259"/>
                  </a:lnTo>
                  <a:lnTo>
                    <a:pt x="0" y="846086"/>
                  </a:lnTo>
                  <a:lnTo>
                    <a:pt x="1241056" y="846086"/>
                  </a:lnTo>
                  <a:lnTo>
                    <a:pt x="1241056" y="833259"/>
                  </a:lnTo>
                  <a:close/>
                </a:path>
                <a:path w="1241425" h="846454">
                  <a:moveTo>
                    <a:pt x="1241056" y="0"/>
                  </a:moveTo>
                  <a:lnTo>
                    <a:pt x="0" y="0"/>
                  </a:lnTo>
                  <a:lnTo>
                    <a:pt x="0" y="12827"/>
                  </a:lnTo>
                  <a:lnTo>
                    <a:pt x="1241056" y="12827"/>
                  </a:lnTo>
                  <a:lnTo>
                    <a:pt x="1241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3" name="object 53"/>
            <p:cNvSpPr/>
            <p:nvPr/>
          </p:nvSpPr>
          <p:spPr>
            <a:xfrm>
              <a:off x="16690187" y="5269748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h="833754">
                  <a:moveTo>
                    <a:pt x="0" y="833261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54" name="object 54"/>
          <p:cNvGrpSpPr/>
          <p:nvPr/>
        </p:nvGrpSpPr>
        <p:grpSpPr>
          <a:xfrm>
            <a:off x="3750841" y="3898937"/>
            <a:ext cx="765893" cy="513291"/>
            <a:chOff x="6184709" y="6429636"/>
            <a:chExt cx="1263015" cy="846455"/>
          </a:xfrm>
        </p:grpSpPr>
        <p:pic>
          <p:nvPicPr>
            <p:cNvPr id="55" name="object 55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6191125" y="6436049"/>
              <a:ext cx="1249887" cy="833265"/>
            </a:xfrm>
            <a:prstGeom prst="rect">
              <a:avLst/>
            </a:prstGeom>
          </p:spPr>
        </p:pic>
        <p:sp>
          <p:nvSpPr>
            <p:cNvPr id="56" name="object 56"/>
            <p:cNvSpPr/>
            <p:nvPr/>
          </p:nvSpPr>
          <p:spPr>
            <a:xfrm>
              <a:off x="6191126" y="6436053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90" y="0"/>
                  </a:lnTo>
                </a:path>
                <a:path w="1250315" h="833754">
                  <a:moveTo>
                    <a:pt x="1249890" y="833259"/>
                  </a:moveTo>
                  <a:lnTo>
                    <a:pt x="1249890" y="0"/>
                  </a:lnTo>
                </a:path>
                <a:path w="1250315" h="833754">
                  <a:moveTo>
                    <a:pt x="0" y="833259"/>
                  </a:moveTo>
                  <a:lnTo>
                    <a:pt x="1249890" y="833259"/>
                  </a:lnTo>
                </a:path>
                <a:path w="1250315" h="833754">
                  <a:moveTo>
                    <a:pt x="0" y="833259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57" name="object 57"/>
          <p:cNvGrpSpPr/>
          <p:nvPr/>
        </p:nvGrpSpPr>
        <p:grpSpPr>
          <a:xfrm>
            <a:off x="4660368" y="3898937"/>
            <a:ext cx="765893" cy="513291"/>
            <a:chOff x="7684586" y="6429636"/>
            <a:chExt cx="1263015" cy="846455"/>
          </a:xfrm>
        </p:grpSpPr>
        <p:pic>
          <p:nvPicPr>
            <p:cNvPr id="58" name="object 58"/>
            <p:cNvPicPr/>
            <p:nvPr/>
          </p:nvPicPr>
          <p:blipFill>
            <a:blip r:embed="rId19" cstate="print"/>
            <a:stretch>
              <a:fillRect/>
            </a:stretch>
          </p:blipFill>
          <p:spPr>
            <a:xfrm>
              <a:off x="7690993" y="6436049"/>
              <a:ext cx="1249887" cy="833265"/>
            </a:xfrm>
            <a:prstGeom prst="rect">
              <a:avLst/>
            </a:prstGeom>
          </p:spPr>
        </p:pic>
        <p:sp>
          <p:nvSpPr>
            <p:cNvPr id="59" name="object 59"/>
            <p:cNvSpPr/>
            <p:nvPr/>
          </p:nvSpPr>
          <p:spPr>
            <a:xfrm>
              <a:off x="7691003" y="6436053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78" y="0"/>
                  </a:lnTo>
                </a:path>
                <a:path w="1250315" h="833754">
                  <a:moveTo>
                    <a:pt x="1249878" y="833259"/>
                  </a:moveTo>
                  <a:lnTo>
                    <a:pt x="1249878" y="0"/>
                  </a:lnTo>
                </a:path>
                <a:path w="1250315" h="833754">
                  <a:moveTo>
                    <a:pt x="0" y="833259"/>
                  </a:moveTo>
                  <a:lnTo>
                    <a:pt x="1249878" y="833259"/>
                  </a:lnTo>
                </a:path>
                <a:path w="1250315" h="833754">
                  <a:moveTo>
                    <a:pt x="0" y="833259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60" name="object 60"/>
          <p:cNvGrpSpPr/>
          <p:nvPr/>
        </p:nvGrpSpPr>
        <p:grpSpPr>
          <a:xfrm>
            <a:off x="5569887" y="3898937"/>
            <a:ext cx="765893" cy="513291"/>
            <a:chOff x="9184450" y="6429636"/>
            <a:chExt cx="1263015" cy="846455"/>
          </a:xfrm>
        </p:grpSpPr>
        <p:pic>
          <p:nvPicPr>
            <p:cNvPr id="61" name="object 61"/>
            <p:cNvPicPr/>
            <p:nvPr/>
          </p:nvPicPr>
          <p:blipFill>
            <a:blip r:embed="rId20" cstate="print"/>
            <a:stretch>
              <a:fillRect/>
            </a:stretch>
          </p:blipFill>
          <p:spPr>
            <a:xfrm>
              <a:off x="9190869" y="6436049"/>
              <a:ext cx="1249892" cy="833265"/>
            </a:xfrm>
            <a:prstGeom prst="rect">
              <a:avLst/>
            </a:prstGeom>
          </p:spPr>
        </p:pic>
        <p:sp>
          <p:nvSpPr>
            <p:cNvPr id="62" name="object 62"/>
            <p:cNvSpPr/>
            <p:nvPr/>
          </p:nvSpPr>
          <p:spPr>
            <a:xfrm>
              <a:off x="9190867" y="6436053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78" y="0"/>
                  </a:lnTo>
                </a:path>
                <a:path w="1250315" h="833754">
                  <a:moveTo>
                    <a:pt x="1249878" y="833259"/>
                  </a:moveTo>
                  <a:lnTo>
                    <a:pt x="1249878" y="0"/>
                  </a:lnTo>
                </a:path>
                <a:path w="1250315" h="833754">
                  <a:moveTo>
                    <a:pt x="0" y="833259"/>
                  </a:moveTo>
                  <a:lnTo>
                    <a:pt x="1249878" y="833259"/>
                  </a:lnTo>
                </a:path>
                <a:path w="1250315" h="833754">
                  <a:moveTo>
                    <a:pt x="0" y="833259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63" name="object 63"/>
          <p:cNvGrpSpPr/>
          <p:nvPr/>
        </p:nvGrpSpPr>
        <p:grpSpPr>
          <a:xfrm>
            <a:off x="6479406" y="3898937"/>
            <a:ext cx="765893" cy="513291"/>
            <a:chOff x="10684314" y="6429636"/>
            <a:chExt cx="1263015" cy="846455"/>
          </a:xfrm>
        </p:grpSpPr>
        <p:pic>
          <p:nvPicPr>
            <p:cNvPr id="64" name="object 64"/>
            <p:cNvPicPr/>
            <p:nvPr/>
          </p:nvPicPr>
          <p:blipFill>
            <a:blip r:embed="rId21" cstate="print"/>
            <a:stretch>
              <a:fillRect/>
            </a:stretch>
          </p:blipFill>
          <p:spPr>
            <a:xfrm>
              <a:off x="10690732" y="6436049"/>
              <a:ext cx="1249887" cy="833265"/>
            </a:xfrm>
            <a:prstGeom prst="rect">
              <a:avLst/>
            </a:prstGeom>
          </p:spPr>
        </p:pic>
        <p:sp>
          <p:nvSpPr>
            <p:cNvPr id="65" name="object 65"/>
            <p:cNvSpPr/>
            <p:nvPr/>
          </p:nvSpPr>
          <p:spPr>
            <a:xfrm>
              <a:off x="10690731" y="6436053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78" y="0"/>
                  </a:lnTo>
                </a:path>
                <a:path w="1250315" h="833754">
                  <a:moveTo>
                    <a:pt x="1249878" y="833259"/>
                  </a:moveTo>
                  <a:lnTo>
                    <a:pt x="1249878" y="0"/>
                  </a:lnTo>
                </a:path>
                <a:path w="1250315" h="833754">
                  <a:moveTo>
                    <a:pt x="0" y="833259"/>
                  </a:moveTo>
                  <a:lnTo>
                    <a:pt x="1249878" y="833259"/>
                  </a:lnTo>
                </a:path>
                <a:path w="1250315" h="833754">
                  <a:moveTo>
                    <a:pt x="0" y="833259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66" name="object 66"/>
          <p:cNvGrpSpPr/>
          <p:nvPr/>
        </p:nvGrpSpPr>
        <p:grpSpPr>
          <a:xfrm>
            <a:off x="7388925" y="3898937"/>
            <a:ext cx="765893" cy="513291"/>
            <a:chOff x="12184178" y="6429636"/>
            <a:chExt cx="1263015" cy="846455"/>
          </a:xfrm>
        </p:grpSpPr>
        <p:pic>
          <p:nvPicPr>
            <p:cNvPr id="67" name="object 67"/>
            <p:cNvPicPr/>
            <p:nvPr/>
          </p:nvPicPr>
          <p:blipFill>
            <a:blip r:embed="rId22" cstate="print"/>
            <a:stretch>
              <a:fillRect/>
            </a:stretch>
          </p:blipFill>
          <p:spPr>
            <a:xfrm>
              <a:off x="12190602" y="6436049"/>
              <a:ext cx="1249887" cy="833265"/>
            </a:xfrm>
            <a:prstGeom prst="rect">
              <a:avLst/>
            </a:prstGeom>
          </p:spPr>
        </p:pic>
        <p:sp>
          <p:nvSpPr>
            <p:cNvPr id="68" name="object 68"/>
            <p:cNvSpPr/>
            <p:nvPr/>
          </p:nvSpPr>
          <p:spPr>
            <a:xfrm>
              <a:off x="12190595" y="6436053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90" y="0"/>
                  </a:lnTo>
                </a:path>
                <a:path w="1250315" h="833754">
                  <a:moveTo>
                    <a:pt x="1249890" y="833259"/>
                  </a:moveTo>
                  <a:lnTo>
                    <a:pt x="1249890" y="0"/>
                  </a:lnTo>
                </a:path>
                <a:path w="1250315" h="833754">
                  <a:moveTo>
                    <a:pt x="0" y="833259"/>
                  </a:moveTo>
                  <a:lnTo>
                    <a:pt x="1249890" y="833259"/>
                  </a:lnTo>
                </a:path>
                <a:path w="1250315" h="833754">
                  <a:moveTo>
                    <a:pt x="0" y="833259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69" name="object 69"/>
          <p:cNvGrpSpPr/>
          <p:nvPr/>
        </p:nvGrpSpPr>
        <p:grpSpPr>
          <a:xfrm>
            <a:off x="8298444" y="3898937"/>
            <a:ext cx="765893" cy="513291"/>
            <a:chOff x="13684042" y="6429636"/>
            <a:chExt cx="1263015" cy="846455"/>
          </a:xfrm>
        </p:grpSpPr>
        <p:pic>
          <p:nvPicPr>
            <p:cNvPr id="70" name="object 70"/>
            <p:cNvPicPr/>
            <p:nvPr/>
          </p:nvPicPr>
          <p:blipFill>
            <a:blip r:embed="rId23" cstate="print"/>
            <a:stretch>
              <a:fillRect/>
            </a:stretch>
          </p:blipFill>
          <p:spPr>
            <a:xfrm>
              <a:off x="13690462" y="6436049"/>
              <a:ext cx="1249887" cy="833265"/>
            </a:xfrm>
            <a:prstGeom prst="rect">
              <a:avLst/>
            </a:prstGeom>
          </p:spPr>
        </p:pic>
        <p:sp>
          <p:nvSpPr>
            <p:cNvPr id="71" name="object 71"/>
            <p:cNvSpPr/>
            <p:nvPr/>
          </p:nvSpPr>
          <p:spPr>
            <a:xfrm>
              <a:off x="13690459" y="6436053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90" y="0"/>
                  </a:lnTo>
                </a:path>
                <a:path w="1250315" h="833754">
                  <a:moveTo>
                    <a:pt x="1249890" y="833259"/>
                  </a:moveTo>
                  <a:lnTo>
                    <a:pt x="1249890" y="0"/>
                  </a:lnTo>
                </a:path>
                <a:path w="1250315" h="833754">
                  <a:moveTo>
                    <a:pt x="0" y="833259"/>
                  </a:moveTo>
                  <a:lnTo>
                    <a:pt x="1249890" y="833259"/>
                  </a:lnTo>
                </a:path>
                <a:path w="1250315" h="833754">
                  <a:moveTo>
                    <a:pt x="0" y="833259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72" name="object 72"/>
          <p:cNvGrpSpPr/>
          <p:nvPr/>
        </p:nvGrpSpPr>
        <p:grpSpPr>
          <a:xfrm>
            <a:off x="9207963" y="3898937"/>
            <a:ext cx="765893" cy="513291"/>
            <a:chOff x="15183907" y="6429636"/>
            <a:chExt cx="1263015" cy="846455"/>
          </a:xfrm>
        </p:grpSpPr>
        <p:pic>
          <p:nvPicPr>
            <p:cNvPr id="73" name="object 73"/>
            <p:cNvPicPr/>
            <p:nvPr/>
          </p:nvPicPr>
          <p:blipFill>
            <a:blip r:embed="rId24" cstate="print"/>
            <a:stretch>
              <a:fillRect/>
            </a:stretch>
          </p:blipFill>
          <p:spPr>
            <a:xfrm>
              <a:off x="15190323" y="6436049"/>
              <a:ext cx="1249887" cy="833265"/>
            </a:xfrm>
            <a:prstGeom prst="rect">
              <a:avLst/>
            </a:prstGeom>
          </p:spPr>
        </p:pic>
        <p:sp>
          <p:nvSpPr>
            <p:cNvPr id="74" name="object 74"/>
            <p:cNvSpPr/>
            <p:nvPr/>
          </p:nvSpPr>
          <p:spPr>
            <a:xfrm>
              <a:off x="15190324" y="6436053"/>
              <a:ext cx="1250315" cy="833755"/>
            </a:xfrm>
            <a:custGeom>
              <a:avLst/>
              <a:gdLst/>
              <a:ahLst/>
              <a:cxnLst/>
              <a:rect l="l" t="t" r="r" b="b"/>
              <a:pathLst>
                <a:path w="1250315" h="833754">
                  <a:moveTo>
                    <a:pt x="0" y="0"/>
                  </a:moveTo>
                  <a:lnTo>
                    <a:pt x="1249890" y="0"/>
                  </a:lnTo>
                </a:path>
                <a:path w="1250315" h="833754">
                  <a:moveTo>
                    <a:pt x="1249890" y="833259"/>
                  </a:moveTo>
                  <a:lnTo>
                    <a:pt x="1249890" y="0"/>
                  </a:lnTo>
                </a:path>
                <a:path w="1250315" h="833754">
                  <a:moveTo>
                    <a:pt x="0" y="833259"/>
                  </a:moveTo>
                  <a:lnTo>
                    <a:pt x="1249890" y="833259"/>
                  </a:lnTo>
                </a:path>
                <a:path w="1250315" h="833754">
                  <a:moveTo>
                    <a:pt x="0" y="833259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75" name="object 75"/>
          <p:cNvGrpSpPr/>
          <p:nvPr/>
        </p:nvGrpSpPr>
        <p:grpSpPr>
          <a:xfrm>
            <a:off x="10117481" y="3898937"/>
            <a:ext cx="756652" cy="509825"/>
            <a:chOff x="16683770" y="6429636"/>
            <a:chExt cx="1247775" cy="840740"/>
          </a:xfrm>
        </p:grpSpPr>
        <p:pic>
          <p:nvPicPr>
            <p:cNvPr id="76" name="object 76"/>
            <p:cNvPicPr/>
            <p:nvPr/>
          </p:nvPicPr>
          <p:blipFill>
            <a:blip r:embed="rId25" cstate="print"/>
            <a:stretch>
              <a:fillRect/>
            </a:stretch>
          </p:blipFill>
          <p:spPr>
            <a:xfrm>
              <a:off x="16690193" y="6435677"/>
              <a:ext cx="1241042" cy="833637"/>
            </a:xfrm>
            <a:prstGeom prst="rect">
              <a:avLst/>
            </a:prstGeom>
          </p:spPr>
        </p:pic>
        <p:sp>
          <p:nvSpPr>
            <p:cNvPr id="77" name="object 77"/>
            <p:cNvSpPr/>
            <p:nvPr/>
          </p:nvSpPr>
          <p:spPr>
            <a:xfrm>
              <a:off x="16690175" y="6429647"/>
              <a:ext cx="1241425" cy="840740"/>
            </a:xfrm>
            <a:custGeom>
              <a:avLst/>
              <a:gdLst/>
              <a:ahLst/>
              <a:cxnLst/>
              <a:rect l="l" t="t" r="r" b="b"/>
              <a:pathLst>
                <a:path w="1241425" h="840740">
                  <a:moveTo>
                    <a:pt x="1241056" y="833259"/>
                  </a:moveTo>
                  <a:lnTo>
                    <a:pt x="0" y="833259"/>
                  </a:lnTo>
                  <a:lnTo>
                    <a:pt x="0" y="840257"/>
                  </a:lnTo>
                  <a:lnTo>
                    <a:pt x="1241056" y="840257"/>
                  </a:lnTo>
                  <a:lnTo>
                    <a:pt x="1241056" y="833259"/>
                  </a:lnTo>
                  <a:close/>
                </a:path>
                <a:path w="1241425" h="840740">
                  <a:moveTo>
                    <a:pt x="1241056" y="0"/>
                  </a:moveTo>
                  <a:lnTo>
                    <a:pt x="0" y="0"/>
                  </a:lnTo>
                  <a:lnTo>
                    <a:pt x="0" y="12827"/>
                  </a:lnTo>
                  <a:lnTo>
                    <a:pt x="1241056" y="12827"/>
                  </a:lnTo>
                  <a:lnTo>
                    <a:pt x="1241056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8" name="object 78"/>
            <p:cNvSpPr/>
            <p:nvPr/>
          </p:nvSpPr>
          <p:spPr>
            <a:xfrm>
              <a:off x="16690187" y="6436053"/>
              <a:ext cx="0" cy="833755"/>
            </a:xfrm>
            <a:custGeom>
              <a:avLst/>
              <a:gdLst/>
              <a:ahLst/>
              <a:cxnLst/>
              <a:rect l="l" t="t" r="r" b="b"/>
              <a:pathLst>
                <a:path h="833754">
                  <a:moveTo>
                    <a:pt x="0" y="833259"/>
                  </a:moveTo>
                  <a:lnTo>
                    <a:pt x="0" y="0"/>
                  </a:lnTo>
                </a:path>
              </a:pathLst>
            </a:custGeom>
            <a:ln w="1283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79" name="object 79"/>
          <p:cNvSpPr txBox="1"/>
          <p:nvPr/>
        </p:nvSpPr>
        <p:spPr>
          <a:xfrm>
            <a:off x="2766378" y="2539094"/>
            <a:ext cx="819032" cy="1150785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algn="ctr">
              <a:spcBef>
                <a:spcPts val="64"/>
              </a:spcBef>
            </a:pPr>
            <a:r>
              <a:rPr sz="1395" spc="-6" dirty="0">
                <a:latin typeface="Arial"/>
                <a:cs typeface="Arial"/>
              </a:rPr>
              <a:t>NIN</a:t>
            </a:r>
            <a:endParaRPr sz="1395">
              <a:latin typeface="Arial"/>
              <a:cs typeface="Arial"/>
            </a:endParaRPr>
          </a:p>
          <a:p>
            <a:pPr algn="ctr">
              <a:spcBef>
                <a:spcPts val="27"/>
              </a:spcBef>
            </a:pPr>
            <a:r>
              <a:rPr sz="1395" spc="15" dirty="0">
                <a:latin typeface="Arial"/>
                <a:cs typeface="Arial"/>
              </a:rPr>
              <a:t>(62%</a:t>
            </a:r>
            <a:r>
              <a:rPr sz="1395" spc="-52" dirty="0">
                <a:latin typeface="Arial"/>
                <a:cs typeface="Arial"/>
              </a:rPr>
              <a:t> </a:t>
            </a:r>
            <a:r>
              <a:rPr sz="1395" spc="-6" dirty="0">
                <a:latin typeface="Arial"/>
                <a:cs typeface="Arial"/>
              </a:rPr>
              <a:t>acc)</a:t>
            </a:r>
            <a:endParaRPr sz="1395">
              <a:latin typeface="Arial"/>
              <a:cs typeface="Arial"/>
            </a:endParaRPr>
          </a:p>
          <a:p>
            <a:pPr>
              <a:spcBef>
                <a:spcPts val="21"/>
              </a:spcBef>
            </a:pPr>
            <a:endParaRPr sz="1880">
              <a:latin typeface="Arial"/>
              <a:cs typeface="Arial"/>
            </a:endParaRPr>
          </a:p>
          <a:p>
            <a:pPr marL="7701" marR="3081" algn="ctr">
              <a:lnSpc>
                <a:spcPct val="101600"/>
              </a:lnSpc>
            </a:pPr>
            <a:r>
              <a:rPr sz="1395" spc="-6" dirty="0">
                <a:latin typeface="Arial"/>
                <a:cs typeface="Arial"/>
              </a:rPr>
              <a:t>ResNet34 </a:t>
            </a:r>
            <a:r>
              <a:rPr sz="1395" spc="-379" dirty="0">
                <a:latin typeface="Arial"/>
                <a:cs typeface="Arial"/>
              </a:rPr>
              <a:t> </a:t>
            </a:r>
            <a:r>
              <a:rPr sz="1395" spc="15" dirty="0">
                <a:latin typeface="Arial"/>
                <a:cs typeface="Arial"/>
              </a:rPr>
              <a:t>(73%</a:t>
            </a:r>
            <a:r>
              <a:rPr sz="1395" spc="-52" dirty="0">
                <a:latin typeface="Arial"/>
                <a:cs typeface="Arial"/>
              </a:rPr>
              <a:t> </a:t>
            </a:r>
            <a:r>
              <a:rPr sz="1395" spc="-6" dirty="0">
                <a:latin typeface="Arial"/>
                <a:cs typeface="Arial"/>
              </a:rPr>
              <a:t>acc)</a:t>
            </a:r>
            <a:endParaRPr sz="1395">
              <a:latin typeface="Arial"/>
              <a:cs typeface="Arial"/>
            </a:endParaRPr>
          </a:p>
        </p:txBody>
      </p:sp>
      <p:sp>
        <p:nvSpPr>
          <p:cNvPr id="80" name="object 80"/>
          <p:cNvSpPr txBox="1"/>
          <p:nvPr/>
        </p:nvSpPr>
        <p:spPr>
          <a:xfrm>
            <a:off x="2726819" y="3957038"/>
            <a:ext cx="897971" cy="429017"/>
          </a:xfrm>
          <a:prstGeom prst="rect">
            <a:avLst/>
          </a:prstGeom>
        </p:spPr>
        <p:txBody>
          <a:bodyPr vert="horz" wrap="square" lIns="0" tIns="5006" rIns="0" bIns="0" rtlCol="0">
            <a:spAutoFit/>
          </a:bodyPr>
          <a:lstStyle/>
          <a:p>
            <a:pPr marL="46978" marR="3081" indent="-39662">
              <a:lnSpc>
                <a:spcPct val="101600"/>
              </a:lnSpc>
              <a:spcBef>
                <a:spcPts val="39"/>
              </a:spcBef>
            </a:pPr>
            <a:r>
              <a:rPr sz="1395" spc="-3" dirty="0">
                <a:latin typeface="Arial"/>
                <a:cs typeface="Arial"/>
              </a:rPr>
              <a:t>ResNet101  </a:t>
            </a:r>
            <a:r>
              <a:rPr sz="1395" spc="15" dirty="0">
                <a:latin typeface="Arial"/>
                <a:cs typeface="Arial"/>
              </a:rPr>
              <a:t>(77%</a:t>
            </a:r>
            <a:r>
              <a:rPr sz="1395" spc="-30" dirty="0">
                <a:latin typeface="Arial"/>
                <a:cs typeface="Arial"/>
              </a:rPr>
              <a:t> </a:t>
            </a:r>
            <a:r>
              <a:rPr sz="1395" spc="-6" dirty="0">
                <a:latin typeface="Arial"/>
                <a:cs typeface="Arial"/>
              </a:rPr>
              <a:t>acc)</a:t>
            </a:r>
            <a:endParaRPr sz="1395">
              <a:latin typeface="Arial"/>
              <a:cs typeface="Arial"/>
            </a:endParaRPr>
          </a:p>
        </p:txBody>
      </p:sp>
      <p:pic>
        <p:nvPicPr>
          <p:cNvPr id="81" name="object 81"/>
          <p:cNvPicPr/>
          <p:nvPr/>
        </p:nvPicPr>
        <p:blipFill>
          <a:blip r:embed="rId26" cstate="print"/>
          <a:stretch>
            <a:fillRect/>
          </a:stretch>
        </p:blipFill>
        <p:spPr>
          <a:xfrm>
            <a:off x="675465" y="2918645"/>
            <a:ext cx="1603343" cy="1096027"/>
          </a:xfrm>
          <a:prstGeom prst="rect">
            <a:avLst/>
          </a:prstGeom>
        </p:spPr>
      </p:pic>
      <p:sp>
        <p:nvSpPr>
          <p:cNvPr id="82" name="object 82"/>
          <p:cNvSpPr txBox="1"/>
          <p:nvPr/>
        </p:nvSpPr>
        <p:spPr>
          <a:xfrm>
            <a:off x="1233627" y="4161555"/>
            <a:ext cx="420876" cy="22283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1395" spc="15" dirty="0">
                <a:latin typeface="Arial"/>
                <a:cs typeface="Arial"/>
              </a:rPr>
              <a:t>Input</a:t>
            </a:r>
            <a:endParaRPr sz="1395">
              <a:latin typeface="Arial"/>
              <a:cs typeface="Arial"/>
            </a:endParaRPr>
          </a:p>
        </p:txBody>
      </p:sp>
      <p:sp>
        <p:nvSpPr>
          <p:cNvPr id="83" name="object 83"/>
          <p:cNvSpPr txBox="1"/>
          <p:nvPr/>
        </p:nvSpPr>
        <p:spPr>
          <a:xfrm>
            <a:off x="3846964" y="4569235"/>
            <a:ext cx="5583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23104">
              <a:spcBef>
                <a:spcPts val="82"/>
              </a:spcBef>
            </a:pPr>
            <a:r>
              <a:rPr sz="2365" i="1" spc="32" baseline="13888" dirty="0">
                <a:latin typeface="Times New Roman"/>
                <a:cs typeface="Times New Roman"/>
              </a:rPr>
              <a:t>F</a:t>
            </a:r>
            <a:r>
              <a:rPr sz="1577" spc="21" dirty="0">
                <a:latin typeface="Arial"/>
                <a:cs typeface="Arial"/>
              </a:rPr>
              <a:t>sum</a:t>
            </a:r>
            <a:endParaRPr sz="1577">
              <a:latin typeface="Arial"/>
              <a:cs typeface="Arial"/>
            </a:endParaRPr>
          </a:p>
        </p:txBody>
      </p:sp>
      <p:sp>
        <p:nvSpPr>
          <p:cNvPr id="84" name="object 84"/>
          <p:cNvSpPr txBox="1"/>
          <p:nvPr/>
        </p:nvSpPr>
        <p:spPr>
          <a:xfrm>
            <a:off x="4787179" y="4630995"/>
            <a:ext cx="5583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23104">
              <a:spcBef>
                <a:spcPts val="82"/>
              </a:spcBef>
            </a:pPr>
            <a:r>
              <a:rPr sz="2365" i="1" spc="18" baseline="20299" dirty="0">
                <a:latin typeface="Times New Roman"/>
                <a:cs typeface="Times New Roman"/>
              </a:rPr>
              <a:t>F</a:t>
            </a:r>
            <a:r>
              <a:rPr sz="1577" spc="-709" dirty="0">
                <a:latin typeface="Arial"/>
                <a:cs typeface="Arial"/>
              </a:rPr>
              <a:t>s</a:t>
            </a:r>
            <a:r>
              <a:rPr sz="1683" spc="-82" baseline="57057" dirty="0">
                <a:latin typeface="Cambria"/>
                <a:cs typeface="Cambria"/>
              </a:rPr>
              <a:t>2</a:t>
            </a:r>
            <a:r>
              <a:rPr sz="1683" spc="-150" baseline="57057" dirty="0">
                <a:latin typeface="Cambria"/>
                <a:cs typeface="Cambria"/>
              </a:rPr>
              <a:t> </a:t>
            </a:r>
            <a:r>
              <a:rPr sz="1577" spc="30" dirty="0">
                <a:latin typeface="Arial"/>
                <a:cs typeface="Arial"/>
              </a:rPr>
              <a:t>um</a:t>
            </a:r>
            <a:endParaRPr sz="1577">
              <a:latin typeface="Arial"/>
              <a:cs typeface="Arial"/>
            </a:endParaRPr>
          </a:p>
        </p:txBody>
      </p:sp>
      <p:sp>
        <p:nvSpPr>
          <p:cNvPr id="85" name="object 85"/>
          <p:cNvSpPr txBox="1"/>
          <p:nvPr/>
        </p:nvSpPr>
        <p:spPr>
          <a:xfrm>
            <a:off x="5727395" y="4630995"/>
            <a:ext cx="5583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23104">
              <a:spcBef>
                <a:spcPts val="82"/>
              </a:spcBef>
            </a:pPr>
            <a:r>
              <a:rPr sz="2365" i="1" spc="18" baseline="20299" dirty="0">
                <a:latin typeface="Times New Roman"/>
                <a:cs typeface="Times New Roman"/>
              </a:rPr>
              <a:t>F</a:t>
            </a:r>
            <a:r>
              <a:rPr sz="1577" spc="-709" dirty="0">
                <a:latin typeface="Arial"/>
                <a:cs typeface="Arial"/>
              </a:rPr>
              <a:t>s</a:t>
            </a:r>
            <a:r>
              <a:rPr sz="1683" spc="-82" baseline="57057" dirty="0">
                <a:latin typeface="Cambria"/>
                <a:cs typeface="Cambria"/>
              </a:rPr>
              <a:t>4</a:t>
            </a:r>
            <a:r>
              <a:rPr sz="1683" spc="-150" baseline="57057" dirty="0">
                <a:latin typeface="Cambria"/>
                <a:cs typeface="Cambria"/>
              </a:rPr>
              <a:t> </a:t>
            </a:r>
            <a:r>
              <a:rPr sz="1577" spc="30" dirty="0">
                <a:latin typeface="Arial"/>
                <a:cs typeface="Arial"/>
              </a:rPr>
              <a:t>um</a:t>
            </a:r>
            <a:endParaRPr sz="1577">
              <a:latin typeface="Arial"/>
              <a:cs typeface="Arial"/>
            </a:endParaRPr>
          </a:p>
        </p:txBody>
      </p:sp>
      <p:sp>
        <p:nvSpPr>
          <p:cNvPr id="86" name="object 86"/>
          <p:cNvSpPr txBox="1"/>
          <p:nvPr/>
        </p:nvSpPr>
        <p:spPr>
          <a:xfrm>
            <a:off x="6667607" y="4630995"/>
            <a:ext cx="5583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23104">
              <a:spcBef>
                <a:spcPts val="82"/>
              </a:spcBef>
              <a:tabLst>
                <a:tab pos="320373" algn="l"/>
              </a:tabLst>
            </a:pPr>
            <a:r>
              <a:rPr sz="2365" i="1" spc="-637" baseline="20299" dirty="0">
                <a:latin typeface="Times New Roman"/>
                <a:cs typeface="Times New Roman"/>
              </a:rPr>
              <a:t>F</a:t>
            </a:r>
            <a:r>
              <a:rPr sz="1577" spc="-424" dirty="0">
                <a:latin typeface="Arial"/>
                <a:cs typeface="Arial"/>
              </a:rPr>
              <a:t>m</a:t>
            </a:r>
            <a:r>
              <a:rPr sz="1683" spc="-637" baseline="57057" dirty="0">
                <a:latin typeface="Cambria"/>
                <a:cs typeface="Cambria"/>
              </a:rPr>
              <a:t>2	</a:t>
            </a:r>
            <a:r>
              <a:rPr sz="1577" spc="9" dirty="0">
                <a:latin typeface="Arial"/>
                <a:cs typeface="Arial"/>
              </a:rPr>
              <a:t>ax</a:t>
            </a:r>
            <a:endParaRPr sz="1577">
              <a:latin typeface="Arial"/>
              <a:cs typeface="Arial"/>
            </a:endParaRPr>
          </a:p>
        </p:txBody>
      </p:sp>
      <p:sp>
        <p:nvSpPr>
          <p:cNvPr id="87" name="object 87"/>
          <p:cNvSpPr txBox="1"/>
          <p:nvPr/>
        </p:nvSpPr>
        <p:spPr>
          <a:xfrm>
            <a:off x="7607824" y="4569235"/>
            <a:ext cx="5583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23104">
              <a:spcBef>
                <a:spcPts val="82"/>
              </a:spcBef>
            </a:pPr>
            <a:r>
              <a:rPr sz="2365" i="1" spc="32" baseline="13888" dirty="0">
                <a:latin typeface="Times New Roman"/>
                <a:cs typeface="Times New Roman"/>
              </a:rPr>
              <a:t>F</a:t>
            </a:r>
            <a:r>
              <a:rPr sz="1577" spc="21" dirty="0">
                <a:latin typeface="Arial"/>
                <a:cs typeface="Arial"/>
              </a:rPr>
              <a:t>sum</a:t>
            </a:r>
            <a:endParaRPr sz="1577">
              <a:latin typeface="Arial"/>
              <a:cs typeface="Arial"/>
            </a:endParaRPr>
          </a:p>
        </p:txBody>
      </p:sp>
      <p:sp>
        <p:nvSpPr>
          <p:cNvPr id="88" name="object 88"/>
          <p:cNvSpPr txBox="1"/>
          <p:nvPr/>
        </p:nvSpPr>
        <p:spPr>
          <a:xfrm>
            <a:off x="8537069" y="4600115"/>
            <a:ext cx="5583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23104">
              <a:spcBef>
                <a:spcPts val="82"/>
              </a:spcBef>
            </a:pPr>
            <a:r>
              <a:rPr sz="2365" i="1" spc="18" baseline="20299" dirty="0">
                <a:latin typeface="Times New Roman"/>
                <a:cs typeface="Times New Roman"/>
              </a:rPr>
              <a:t>F</a:t>
            </a:r>
            <a:r>
              <a:rPr sz="1577" spc="-709" dirty="0">
                <a:latin typeface="Arial"/>
                <a:cs typeface="Arial"/>
              </a:rPr>
              <a:t>s</a:t>
            </a:r>
            <a:r>
              <a:rPr sz="1683" spc="-82" baseline="57057" dirty="0">
                <a:latin typeface="Cambria"/>
                <a:cs typeface="Cambria"/>
              </a:rPr>
              <a:t>2</a:t>
            </a:r>
            <a:r>
              <a:rPr sz="1683" spc="-150" baseline="57057" dirty="0">
                <a:latin typeface="Cambria"/>
                <a:cs typeface="Cambria"/>
              </a:rPr>
              <a:t> </a:t>
            </a:r>
            <a:r>
              <a:rPr sz="1577" spc="30" dirty="0">
                <a:latin typeface="Arial"/>
                <a:cs typeface="Arial"/>
              </a:rPr>
              <a:t>um</a:t>
            </a:r>
            <a:endParaRPr sz="1577">
              <a:latin typeface="Arial"/>
              <a:cs typeface="Arial"/>
            </a:endParaRPr>
          </a:p>
        </p:txBody>
      </p:sp>
      <p:sp>
        <p:nvSpPr>
          <p:cNvPr id="89" name="object 89"/>
          <p:cNvSpPr txBox="1"/>
          <p:nvPr/>
        </p:nvSpPr>
        <p:spPr>
          <a:xfrm>
            <a:off x="9341183" y="4569234"/>
            <a:ext cx="5583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23104">
              <a:spcBef>
                <a:spcPts val="82"/>
              </a:spcBef>
            </a:pPr>
            <a:r>
              <a:rPr sz="2365" i="1" spc="18" baseline="20299" dirty="0">
                <a:latin typeface="Times New Roman"/>
                <a:cs typeface="Times New Roman"/>
              </a:rPr>
              <a:t>F</a:t>
            </a:r>
            <a:r>
              <a:rPr sz="1577" spc="-709" dirty="0">
                <a:latin typeface="Arial"/>
                <a:cs typeface="Arial"/>
              </a:rPr>
              <a:t>s</a:t>
            </a:r>
            <a:r>
              <a:rPr sz="1683" spc="-82" baseline="57057" dirty="0">
                <a:latin typeface="Cambria"/>
                <a:cs typeface="Cambria"/>
              </a:rPr>
              <a:t>4</a:t>
            </a:r>
            <a:r>
              <a:rPr sz="1683" spc="-150" baseline="57057" dirty="0">
                <a:latin typeface="Cambria"/>
                <a:cs typeface="Cambria"/>
              </a:rPr>
              <a:t> </a:t>
            </a:r>
            <a:r>
              <a:rPr sz="1577" spc="30" dirty="0">
                <a:latin typeface="Arial"/>
                <a:cs typeface="Arial"/>
              </a:rPr>
              <a:t>um</a:t>
            </a:r>
            <a:endParaRPr sz="1577">
              <a:latin typeface="Arial"/>
              <a:cs typeface="Arial"/>
            </a:endParaRPr>
          </a:p>
        </p:txBody>
      </p:sp>
      <p:sp>
        <p:nvSpPr>
          <p:cNvPr id="90" name="object 90"/>
          <p:cNvSpPr txBox="1"/>
          <p:nvPr/>
        </p:nvSpPr>
        <p:spPr>
          <a:xfrm>
            <a:off x="10250071" y="4600115"/>
            <a:ext cx="558344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23104">
              <a:spcBef>
                <a:spcPts val="82"/>
              </a:spcBef>
              <a:tabLst>
                <a:tab pos="320373" algn="l"/>
              </a:tabLst>
            </a:pPr>
            <a:r>
              <a:rPr sz="2365" i="1" spc="-637" baseline="20299" dirty="0">
                <a:latin typeface="Times New Roman"/>
                <a:cs typeface="Times New Roman"/>
              </a:rPr>
              <a:t>F</a:t>
            </a:r>
            <a:r>
              <a:rPr sz="1577" spc="-424" dirty="0">
                <a:latin typeface="Arial"/>
                <a:cs typeface="Arial"/>
              </a:rPr>
              <a:t>m</a:t>
            </a:r>
            <a:r>
              <a:rPr sz="1683" spc="-637" baseline="57057" dirty="0">
                <a:latin typeface="Cambria"/>
                <a:cs typeface="Cambria"/>
              </a:rPr>
              <a:t>2	</a:t>
            </a:r>
            <a:r>
              <a:rPr sz="1577" spc="9" dirty="0">
                <a:latin typeface="Arial"/>
                <a:cs typeface="Arial"/>
              </a:rPr>
              <a:t>ax</a:t>
            </a:r>
            <a:endParaRPr sz="1577">
              <a:latin typeface="Arial"/>
              <a:cs typeface="Arial"/>
            </a:endParaRPr>
          </a:p>
        </p:txBody>
      </p:sp>
      <p:grpSp>
        <p:nvGrpSpPr>
          <p:cNvPr id="91" name="object 91"/>
          <p:cNvGrpSpPr/>
          <p:nvPr/>
        </p:nvGrpSpPr>
        <p:grpSpPr>
          <a:xfrm>
            <a:off x="6525337" y="4958539"/>
            <a:ext cx="231809" cy="473629"/>
            <a:chOff x="10760059" y="8176998"/>
            <a:chExt cx="382270" cy="781050"/>
          </a:xfrm>
        </p:grpSpPr>
        <p:sp>
          <p:nvSpPr>
            <p:cNvPr id="92" name="object 92"/>
            <p:cNvSpPr/>
            <p:nvPr/>
          </p:nvSpPr>
          <p:spPr>
            <a:xfrm>
              <a:off x="10781001" y="8277519"/>
              <a:ext cx="309245" cy="659765"/>
            </a:xfrm>
            <a:custGeom>
              <a:avLst/>
              <a:gdLst/>
              <a:ahLst/>
              <a:cxnLst/>
              <a:rect l="l" t="t" r="r" b="b"/>
              <a:pathLst>
                <a:path w="309245" h="659765">
                  <a:moveTo>
                    <a:pt x="0" y="659380"/>
                  </a:moveTo>
                  <a:lnTo>
                    <a:pt x="299807" y="18966"/>
                  </a:lnTo>
                  <a:lnTo>
                    <a:pt x="30868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93" name="object 93"/>
            <p:cNvPicPr/>
            <p:nvPr/>
          </p:nvPicPr>
          <p:blipFill>
            <a:blip r:embed="rId27" cstate="print"/>
            <a:stretch>
              <a:fillRect/>
            </a:stretch>
          </p:blipFill>
          <p:spPr>
            <a:xfrm>
              <a:off x="10982502" y="8176998"/>
              <a:ext cx="159324" cy="196608"/>
            </a:xfrm>
            <a:prstGeom prst="rect">
              <a:avLst/>
            </a:prstGeom>
          </p:spPr>
        </p:pic>
      </p:grpSp>
      <p:sp>
        <p:nvSpPr>
          <p:cNvPr id="94" name="object 94"/>
          <p:cNvSpPr txBox="1"/>
          <p:nvPr/>
        </p:nvSpPr>
        <p:spPr>
          <a:xfrm>
            <a:off x="3642299" y="5455852"/>
            <a:ext cx="5578430" cy="261261"/>
          </a:xfrm>
          <a:prstGeom prst="rect">
            <a:avLst/>
          </a:prstGeom>
        </p:spPr>
        <p:txBody>
          <a:bodyPr vert="horz" wrap="square" lIns="0" tIns="9242" rIns="0" bIns="0" rtlCol="0">
            <a:spAutoFit/>
          </a:bodyPr>
          <a:lstStyle/>
          <a:p>
            <a:pPr marL="7701">
              <a:spcBef>
                <a:spcPts val="73"/>
              </a:spcBef>
            </a:pPr>
            <a:r>
              <a:rPr sz="1637" dirty="0">
                <a:latin typeface="Arial"/>
                <a:cs typeface="Arial"/>
              </a:rPr>
              <a:t>Different</a:t>
            </a:r>
            <a:r>
              <a:rPr sz="1637" spc="3" dirty="0">
                <a:latin typeface="Arial"/>
                <a:cs typeface="Arial"/>
              </a:rPr>
              <a:t> </a:t>
            </a:r>
            <a:r>
              <a:rPr sz="1637" spc="21" dirty="0">
                <a:latin typeface="Arial"/>
                <a:cs typeface="Arial"/>
              </a:rPr>
              <a:t>reduction</a:t>
            </a:r>
            <a:r>
              <a:rPr sz="1637" spc="6" dirty="0">
                <a:latin typeface="Arial"/>
                <a:cs typeface="Arial"/>
              </a:rPr>
              <a:t> </a:t>
            </a:r>
            <a:r>
              <a:rPr sz="1637" spc="27" dirty="0">
                <a:latin typeface="Arial"/>
                <a:cs typeface="Arial"/>
              </a:rPr>
              <a:t>methods</a:t>
            </a:r>
            <a:r>
              <a:rPr sz="1637" spc="6" dirty="0">
                <a:latin typeface="Arial"/>
                <a:cs typeface="Arial"/>
              </a:rPr>
              <a:t> </a:t>
            </a:r>
            <a:r>
              <a:rPr sz="1637" spc="9" dirty="0">
                <a:latin typeface="Arial"/>
                <a:cs typeface="Arial"/>
              </a:rPr>
              <a:t>across</a:t>
            </a:r>
            <a:r>
              <a:rPr sz="1637" spc="6" dirty="0">
                <a:latin typeface="Arial"/>
                <a:cs typeface="Arial"/>
              </a:rPr>
              <a:t> </a:t>
            </a:r>
            <a:r>
              <a:rPr sz="1637" spc="15" dirty="0">
                <a:latin typeface="Arial"/>
                <a:cs typeface="Arial"/>
              </a:rPr>
              <a:t>the</a:t>
            </a:r>
            <a:r>
              <a:rPr sz="1637" spc="6" dirty="0">
                <a:latin typeface="Arial"/>
                <a:cs typeface="Arial"/>
              </a:rPr>
              <a:t> </a:t>
            </a:r>
            <a:r>
              <a:rPr sz="1637" spc="3" dirty="0">
                <a:latin typeface="Arial"/>
                <a:cs typeface="Arial"/>
              </a:rPr>
              <a:t>channel </a:t>
            </a:r>
            <a:r>
              <a:rPr sz="1637" spc="15" dirty="0">
                <a:latin typeface="Arial"/>
                <a:cs typeface="Arial"/>
              </a:rPr>
              <a:t>dimensions</a:t>
            </a:r>
            <a:endParaRPr sz="1637">
              <a:latin typeface="Arial"/>
              <a:cs typeface="Arial"/>
            </a:endParaRPr>
          </a:p>
        </p:txBody>
      </p:sp>
      <p:sp>
        <p:nvSpPr>
          <p:cNvPr id="95" name="object 95"/>
          <p:cNvSpPr txBox="1"/>
          <p:nvPr/>
        </p:nvSpPr>
        <p:spPr>
          <a:xfrm>
            <a:off x="660572" y="6369588"/>
            <a:ext cx="10871143" cy="184242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marL="7701">
              <a:spcBef>
                <a:spcPts val="18"/>
              </a:spcBef>
            </a:pP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Paying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More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Attention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to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Attention: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Improving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the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Performance 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of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Convolutional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Neural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Networks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" dirty="0">
                <a:solidFill>
                  <a:srgbClr val="5E5E5E"/>
                </a:solidFill>
                <a:latin typeface="Arial"/>
                <a:cs typeface="Arial"/>
              </a:rPr>
              <a:t>via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Attention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15" dirty="0">
                <a:solidFill>
                  <a:srgbClr val="5E5E5E"/>
                </a:solidFill>
                <a:latin typeface="Arial"/>
                <a:cs typeface="Arial"/>
              </a:rPr>
              <a:t>Transfer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[Zagoruyko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and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Komodakis,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9" dirty="0">
                <a:solidFill>
                  <a:srgbClr val="5E5E5E"/>
                </a:solidFill>
                <a:latin typeface="Arial"/>
                <a:cs typeface="Arial"/>
              </a:rPr>
              <a:t>ICLR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2017]</a:t>
            </a:r>
            <a:endParaRPr sz="1182">
              <a:latin typeface="Arial"/>
              <a:cs typeface="Arial"/>
            </a:endParaRPr>
          </a:p>
        </p:txBody>
      </p:sp>
      <p:sp>
        <p:nvSpPr>
          <p:cNvPr id="96" name="object 96"/>
          <p:cNvSpPr txBox="1"/>
          <p:nvPr/>
        </p:nvSpPr>
        <p:spPr>
          <a:xfrm>
            <a:off x="347045" y="6600996"/>
            <a:ext cx="4791358" cy="218563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>
              <a:spcBef>
                <a:spcPts val="30"/>
              </a:spcBef>
            </a:pPr>
            <a:r>
              <a:rPr sz="1395" b="1" spc="45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r>
              <a:rPr sz="1395" b="1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dirty="0">
                <a:solidFill>
                  <a:srgbClr val="FFFFFF"/>
                </a:solidFill>
                <a:latin typeface="Arial"/>
                <a:cs typeface="Arial"/>
              </a:rPr>
              <a:t>6.5940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TinyML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Eﬃcient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-6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2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139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098" y="189705"/>
            <a:ext cx="9451795" cy="661421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pc="-36" dirty="0"/>
              <a:t>Matching</a:t>
            </a:r>
            <a:r>
              <a:rPr spc="-176" dirty="0"/>
              <a:t> </a:t>
            </a:r>
            <a:r>
              <a:rPr spc="-55" dirty="0"/>
              <a:t>intermediate</a:t>
            </a:r>
            <a:r>
              <a:rPr spc="-176" dirty="0"/>
              <a:t> </a:t>
            </a:r>
            <a:r>
              <a:rPr spc="-61" dirty="0"/>
              <a:t>attention</a:t>
            </a:r>
            <a:r>
              <a:rPr spc="-173" dirty="0"/>
              <a:t> </a:t>
            </a:r>
            <a:r>
              <a:rPr spc="-69" dirty="0"/>
              <a:t>maps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2228" y="2505673"/>
            <a:ext cx="6431097" cy="375274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345043" y="3730053"/>
            <a:ext cx="45553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latin typeface="Arial"/>
                <a:cs typeface="Arial"/>
              </a:rPr>
              <a:t>Input</a:t>
            </a:r>
            <a:endParaRPr sz="1577"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60572" y="6369588"/>
            <a:ext cx="10871143" cy="184242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marL="7701">
              <a:spcBef>
                <a:spcPts val="18"/>
              </a:spcBef>
            </a:pP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Paying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More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Attention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to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Attention: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Improving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the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Performance </a:t>
            </a:r>
            <a:r>
              <a:rPr sz="1182" spc="27" dirty="0">
                <a:solidFill>
                  <a:srgbClr val="5E5E5E"/>
                </a:solidFill>
                <a:latin typeface="Arial"/>
                <a:cs typeface="Arial"/>
              </a:rPr>
              <a:t>of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Convolutional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Neural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Networks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" dirty="0">
                <a:solidFill>
                  <a:srgbClr val="5E5E5E"/>
                </a:solidFill>
                <a:latin typeface="Arial"/>
                <a:cs typeface="Arial"/>
              </a:rPr>
              <a:t>via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Attention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15" dirty="0">
                <a:solidFill>
                  <a:srgbClr val="5E5E5E"/>
                </a:solidFill>
                <a:latin typeface="Arial"/>
                <a:cs typeface="Arial"/>
              </a:rPr>
              <a:t>Transfer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[Zagoruyko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and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Komodakis,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9" dirty="0">
                <a:solidFill>
                  <a:srgbClr val="5E5E5E"/>
                </a:solidFill>
                <a:latin typeface="Arial"/>
                <a:cs typeface="Arial"/>
              </a:rPr>
              <a:t>ICLR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2017]</a:t>
            </a:r>
            <a:endParaRPr sz="1182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47045" y="6600996"/>
            <a:ext cx="4791358" cy="218563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>
              <a:spcBef>
                <a:spcPts val="30"/>
              </a:spcBef>
            </a:pPr>
            <a:r>
              <a:rPr sz="1395" b="1" spc="45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r>
              <a:rPr sz="1395" b="1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dirty="0">
                <a:solidFill>
                  <a:srgbClr val="FFFFFF"/>
                </a:solidFill>
                <a:latin typeface="Arial"/>
                <a:cs typeface="Arial"/>
              </a:rPr>
              <a:t>6.5940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TinyML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Eﬃcient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-6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2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1395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5981586" y="4002581"/>
            <a:ext cx="1039864" cy="433237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>
              <a:spcBef>
                <a:spcPts val="30"/>
              </a:spcBef>
            </a:pPr>
            <a:r>
              <a:rPr spc="24" dirty="0"/>
              <a:t>https://e</a:t>
            </a:r>
            <a:r>
              <a:rPr spc="-30" dirty="0"/>
              <a:t>ﬃ</a:t>
            </a:r>
            <a:r>
              <a:rPr spc="3" dirty="0"/>
              <a:t>cientml.ai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7127439" y="4016539"/>
            <a:ext cx="135675" cy="366150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marL="23104">
              <a:spcBef>
                <a:spcPts val="18"/>
              </a:spcBef>
            </a:pPr>
            <a:fld id="{81D60167-4931-47E6-BA6A-407CBD079E47}" type="slidenum">
              <a:rPr spc="9" dirty="0"/>
              <a:pPr marL="23104">
                <a:spcBef>
                  <a:spcPts val="18"/>
                </a:spcBef>
              </a:pPr>
              <a:t>15</a:t>
            </a:fld>
            <a:endParaRPr spc="9" dirty="0"/>
          </a:p>
        </p:txBody>
      </p:sp>
      <p:sp>
        <p:nvSpPr>
          <p:cNvPr id="5" name="object 5"/>
          <p:cNvSpPr txBox="1"/>
          <p:nvPr/>
        </p:nvSpPr>
        <p:spPr>
          <a:xfrm>
            <a:off x="3642171" y="2668799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90222" marR="3081" indent="-182905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latin typeface="Arial"/>
                <a:cs typeface="Arial"/>
              </a:rPr>
              <a:t>Layer  </a:t>
            </a:r>
            <a:r>
              <a:rPr sz="1577" spc="12" dirty="0">
                <a:latin typeface="Arial"/>
                <a:cs typeface="Arial"/>
              </a:rPr>
              <a:t>1</a:t>
            </a:r>
            <a:endParaRPr sz="157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55531" y="2770159"/>
            <a:ext cx="54602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6" dirty="0">
                <a:latin typeface="Arial"/>
                <a:cs typeface="Arial"/>
              </a:rPr>
              <a:t>Logits</a:t>
            </a:r>
            <a:endParaRPr sz="157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0759" y="5670365"/>
            <a:ext cx="1155579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368891" marR="3081" indent="-361575">
              <a:lnSpc>
                <a:spcPct val="103099"/>
              </a:lnSpc>
              <a:spcBef>
                <a:spcPts val="24"/>
              </a:spcBef>
            </a:pPr>
            <a:r>
              <a:rPr sz="1577" spc="-36" dirty="0">
                <a:latin typeface="Arial"/>
                <a:cs typeface="Arial"/>
              </a:rPr>
              <a:t>Classi</a:t>
            </a:r>
            <a:r>
              <a:rPr sz="1577" spc="-39" dirty="0">
                <a:latin typeface="Arial"/>
                <a:cs typeface="Arial"/>
              </a:rPr>
              <a:t>fi</a:t>
            </a:r>
            <a:r>
              <a:rPr sz="1577" spc="-6" dirty="0">
                <a:latin typeface="Arial"/>
                <a:cs typeface="Arial"/>
              </a:rPr>
              <a:t>cation  </a:t>
            </a:r>
            <a:r>
              <a:rPr sz="1577" spc="-12" dirty="0">
                <a:latin typeface="Arial"/>
                <a:cs typeface="Arial"/>
              </a:rPr>
              <a:t>Loss</a:t>
            </a:r>
            <a:endParaRPr sz="157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56194" y="2668356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90222" marR="3081" indent="-182905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latin typeface="Arial"/>
                <a:cs typeface="Arial"/>
              </a:rPr>
              <a:t>Layer  </a:t>
            </a:r>
            <a:r>
              <a:rPr sz="1577" spc="12" dirty="0">
                <a:latin typeface="Arial"/>
                <a:cs typeface="Arial"/>
              </a:rPr>
              <a:t>2</a:t>
            </a:r>
            <a:endParaRPr sz="157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670215" y="2668356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75204" marR="3081" indent="-167888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latin typeface="Arial"/>
                <a:cs typeface="Arial"/>
              </a:rPr>
              <a:t>Layer  </a:t>
            </a:r>
            <a:r>
              <a:rPr sz="1577" spc="-15" dirty="0">
                <a:latin typeface="Arial"/>
                <a:cs typeface="Arial"/>
              </a:rPr>
              <a:t>N</a:t>
            </a:r>
            <a:endParaRPr sz="157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20072" y="2645178"/>
            <a:ext cx="16788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spc="15" dirty="0">
                <a:latin typeface="Arial"/>
                <a:cs typeface="Arial"/>
              </a:rPr>
              <a:t>…</a:t>
            </a:r>
            <a:endParaRPr sz="118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642171" y="4572642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90222" marR="3081" indent="-182905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latin typeface="Arial"/>
                <a:cs typeface="Arial"/>
              </a:rPr>
              <a:t>Layer  </a:t>
            </a:r>
            <a:r>
              <a:rPr sz="1577" spc="12" dirty="0">
                <a:latin typeface="Arial"/>
                <a:cs typeface="Arial"/>
              </a:rPr>
              <a:t>1</a:t>
            </a:r>
            <a:endParaRPr sz="157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656194" y="4572199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90222" marR="3081" indent="-182905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latin typeface="Arial"/>
                <a:cs typeface="Arial"/>
              </a:rPr>
              <a:t>Layer  </a:t>
            </a:r>
            <a:r>
              <a:rPr sz="1577" spc="12" dirty="0">
                <a:latin typeface="Arial"/>
                <a:cs typeface="Arial"/>
              </a:rPr>
              <a:t>2</a:t>
            </a:r>
            <a:endParaRPr sz="157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70215" y="4572199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75204" marR="3081" indent="-167888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latin typeface="Arial"/>
                <a:cs typeface="Arial"/>
              </a:rPr>
              <a:t>Layer  </a:t>
            </a:r>
            <a:r>
              <a:rPr sz="1577" spc="-15" dirty="0">
                <a:latin typeface="Arial"/>
                <a:cs typeface="Arial"/>
              </a:rPr>
              <a:t>N</a:t>
            </a:r>
            <a:endParaRPr sz="157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20072" y="4772268"/>
            <a:ext cx="16788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spc="15" dirty="0">
                <a:latin typeface="Arial"/>
                <a:cs typeface="Arial"/>
              </a:rPr>
              <a:t>…</a:t>
            </a:r>
            <a:endParaRPr sz="118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145581" y="4674002"/>
            <a:ext cx="54602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6" dirty="0">
                <a:latin typeface="Arial"/>
                <a:cs typeface="Arial"/>
              </a:rPr>
              <a:t>Logits</a:t>
            </a:r>
            <a:endParaRPr sz="157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254632" y="2189796"/>
            <a:ext cx="129689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58" dirty="0">
                <a:latin typeface="Arial"/>
                <a:cs typeface="Arial"/>
              </a:rPr>
              <a:t>Teacher</a:t>
            </a:r>
            <a:r>
              <a:rPr sz="1577" spc="-24" dirty="0">
                <a:latin typeface="Arial"/>
                <a:cs typeface="Arial"/>
              </a:rPr>
              <a:t> </a:t>
            </a:r>
            <a:r>
              <a:rPr sz="1577" spc="-12" dirty="0">
                <a:latin typeface="Arial"/>
                <a:cs typeface="Arial"/>
              </a:rPr>
              <a:t>Model</a:t>
            </a:r>
            <a:endParaRPr sz="157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53006" y="5280618"/>
            <a:ext cx="129997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" dirty="0">
                <a:latin typeface="Arial"/>
                <a:cs typeface="Arial"/>
              </a:rPr>
              <a:t>Student</a:t>
            </a:r>
            <a:r>
              <a:rPr sz="1577" spc="-30" dirty="0">
                <a:latin typeface="Arial"/>
                <a:cs typeface="Arial"/>
              </a:rPr>
              <a:t> </a:t>
            </a:r>
            <a:r>
              <a:rPr sz="1577" spc="-12" dirty="0">
                <a:latin typeface="Arial"/>
                <a:cs typeface="Arial"/>
              </a:rPr>
              <a:t>Model</a:t>
            </a:r>
            <a:endParaRPr sz="157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32409" y="3608172"/>
            <a:ext cx="433198" cy="50871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80863">
              <a:spcBef>
                <a:spcPts val="82"/>
              </a:spcBef>
            </a:pPr>
            <a:r>
              <a:rPr sz="1577" spc="-30" dirty="0">
                <a:solidFill>
                  <a:srgbClr val="A22034"/>
                </a:solidFill>
                <a:latin typeface="Arial"/>
                <a:cs typeface="Arial"/>
              </a:rPr>
              <a:t>KD</a:t>
            </a:r>
            <a:endParaRPr sz="1577">
              <a:latin typeface="Arial"/>
              <a:cs typeface="Arial"/>
            </a:endParaRPr>
          </a:p>
          <a:p>
            <a:pPr marL="7701">
              <a:spcBef>
                <a:spcPts val="58"/>
              </a:spcBef>
            </a:pPr>
            <a:r>
              <a:rPr sz="1577" spc="-12" dirty="0">
                <a:solidFill>
                  <a:srgbClr val="A22034"/>
                </a:solidFill>
                <a:latin typeface="Arial"/>
                <a:cs typeface="Arial"/>
              </a:rPr>
              <a:t>Loss</a:t>
            </a:r>
            <a:endParaRPr sz="157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68473" y="3608172"/>
            <a:ext cx="433198" cy="508712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80863">
              <a:spcBef>
                <a:spcPts val="82"/>
              </a:spcBef>
            </a:pPr>
            <a:r>
              <a:rPr sz="1577" spc="-30" dirty="0">
                <a:solidFill>
                  <a:srgbClr val="A22034"/>
                </a:solidFill>
                <a:latin typeface="Arial"/>
                <a:cs typeface="Arial"/>
              </a:rPr>
              <a:t>KD</a:t>
            </a:r>
            <a:endParaRPr sz="1577">
              <a:latin typeface="Arial"/>
              <a:cs typeface="Arial"/>
            </a:endParaRPr>
          </a:p>
          <a:p>
            <a:pPr marL="7701">
              <a:spcBef>
                <a:spcPts val="58"/>
              </a:spcBef>
            </a:pPr>
            <a:r>
              <a:rPr sz="1577" spc="-12" dirty="0">
                <a:solidFill>
                  <a:srgbClr val="A22034"/>
                </a:solidFill>
                <a:latin typeface="Arial"/>
                <a:cs typeface="Arial"/>
              </a:rPr>
              <a:t>Loss</a:t>
            </a:r>
            <a:endParaRPr sz="1577"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34686" y="3500175"/>
            <a:ext cx="3576865" cy="497034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R="3081" algn="r">
              <a:lnSpc>
                <a:spcPts val="2092"/>
              </a:lnSpc>
              <a:spcBef>
                <a:spcPts val="76"/>
              </a:spcBef>
            </a:pPr>
            <a:r>
              <a:rPr sz="2001" u="heavy" spc="-67" dirty="0">
                <a:solidFill>
                  <a:srgbClr val="A22034"/>
                </a:solidFill>
                <a:uFill>
                  <a:solidFill>
                    <a:srgbClr val="A22034"/>
                  </a:solidFill>
                </a:uFill>
                <a:latin typeface="Cambria"/>
                <a:cs typeface="Cambria"/>
              </a:rPr>
              <a:t>∂</a:t>
            </a:r>
            <a:r>
              <a:rPr sz="2001" i="1" u="heavy" spc="-67" dirty="0">
                <a:solidFill>
                  <a:srgbClr val="A22034"/>
                </a:solidFill>
                <a:uFill>
                  <a:solidFill>
                    <a:srgbClr val="A22034"/>
                  </a:solidFill>
                </a:uFill>
                <a:latin typeface="Times New Roman"/>
                <a:cs typeface="Times New Roman"/>
              </a:rPr>
              <a:t>L</a:t>
            </a:r>
            <a:endParaRPr sz="2001">
              <a:latin typeface="Times New Roman"/>
              <a:cs typeface="Times New Roman"/>
            </a:endParaRPr>
          </a:p>
          <a:p>
            <a:pPr marL="7701">
              <a:lnSpc>
                <a:spcPts val="1655"/>
              </a:lnSpc>
            </a:pPr>
            <a:r>
              <a:rPr sz="1637" spc="6" dirty="0">
                <a:solidFill>
                  <a:srgbClr val="A22034"/>
                </a:solidFill>
                <a:latin typeface="Arial"/>
                <a:cs typeface="Arial"/>
              </a:rPr>
              <a:t>Match</a:t>
            </a:r>
            <a:r>
              <a:rPr sz="1637" spc="-3" dirty="0">
                <a:solidFill>
                  <a:srgbClr val="A22034"/>
                </a:solidFill>
                <a:latin typeface="Arial"/>
                <a:cs typeface="Arial"/>
              </a:rPr>
              <a:t> </a:t>
            </a:r>
            <a:r>
              <a:rPr sz="1637" spc="3" dirty="0">
                <a:solidFill>
                  <a:srgbClr val="A22034"/>
                </a:solidFill>
                <a:latin typeface="Arial"/>
                <a:cs typeface="Arial"/>
              </a:rPr>
              <a:t>intermediate</a:t>
            </a:r>
            <a:r>
              <a:rPr sz="1637" dirty="0">
                <a:solidFill>
                  <a:srgbClr val="A22034"/>
                </a:solidFill>
                <a:latin typeface="Arial"/>
                <a:cs typeface="Arial"/>
              </a:rPr>
              <a:t> </a:t>
            </a:r>
            <a:r>
              <a:rPr sz="1637" spc="3" dirty="0">
                <a:solidFill>
                  <a:srgbClr val="A22034"/>
                </a:solidFill>
                <a:latin typeface="Arial"/>
                <a:cs typeface="Arial"/>
              </a:rPr>
              <a:t>attention</a:t>
            </a:r>
            <a:r>
              <a:rPr sz="1637" dirty="0">
                <a:solidFill>
                  <a:srgbClr val="A22034"/>
                </a:solidFill>
                <a:latin typeface="Arial"/>
                <a:cs typeface="Arial"/>
              </a:rPr>
              <a:t> </a:t>
            </a:r>
            <a:r>
              <a:rPr sz="1637" spc="6" dirty="0">
                <a:solidFill>
                  <a:srgbClr val="A22034"/>
                </a:solidFill>
                <a:latin typeface="Arial"/>
                <a:cs typeface="Arial"/>
              </a:rPr>
              <a:t>maps</a:t>
            </a:r>
            <a:endParaRPr sz="1637"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147388" y="3872684"/>
            <a:ext cx="249907" cy="317626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2001" spc="-143" dirty="0">
                <a:solidFill>
                  <a:srgbClr val="A22034"/>
                </a:solidFill>
                <a:latin typeface="Cambria"/>
                <a:cs typeface="Cambria"/>
              </a:rPr>
              <a:t>∂</a:t>
            </a:r>
            <a:r>
              <a:rPr sz="2001" i="1" spc="6" dirty="0">
                <a:solidFill>
                  <a:srgbClr val="A22034"/>
                </a:solidFill>
                <a:latin typeface="Times New Roman"/>
                <a:cs typeface="Times New Roman"/>
              </a:rPr>
              <a:t>x</a:t>
            </a:r>
            <a:endParaRPr sz="2001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2961969"/>
            <a:ext cx="8534186" cy="89969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5791" b="0" spc="-33" dirty="0"/>
              <a:t>Self</a:t>
            </a:r>
            <a:r>
              <a:rPr sz="5791" b="0" spc="-240" dirty="0"/>
              <a:t> </a:t>
            </a:r>
            <a:r>
              <a:rPr sz="5791" b="0" spc="64" dirty="0"/>
              <a:t>and</a:t>
            </a:r>
            <a:r>
              <a:rPr sz="5791" b="0" spc="-240" dirty="0"/>
              <a:t> </a:t>
            </a:r>
            <a:r>
              <a:rPr sz="5791" b="0" spc="-42" dirty="0"/>
              <a:t>Online</a:t>
            </a:r>
            <a:r>
              <a:rPr sz="5791" b="0" spc="-236" dirty="0"/>
              <a:t> </a:t>
            </a:r>
            <a:r>
              <a:rPr sz="5791" b="0" spc="18" dirty="0"/>
              <a:t>Distillation</a:t>
            </a:r>
            <a:endParaRPr sz="5791"/>
          </a:p>
        </p:txBody>
      </p:sp>
      <p:sp>
        <p:nvSpPr>
          <p:cNvPr id="4" name="object 4"/>
          <p:cNvSpPr txBox="1"/>
          <p:nvPr/>
        </p:nvSpPr>
        <p:spPr>
          <a:xfrm>
            <a:off x="347045" y="6600996"/>
            <a:ext cx="4791358" cy="218563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>
              <a:spcBef>
                <a:spcPts val="30"/>
              </a:spcBef>
            </a:pPr>
            <a:r>
              <a:rPr sz="1395" b="1" spc="45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r>
              <a:rPr sz="1395" b="1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dirty="0">
                <a:solidFill>
                  <a:srgbClr val="FFFFFF"/>
                </a:solidFill>
                <a:latin typeface="Arial"/>
                <a:cs typeface="Arial"/>
              </a:rPr>
              <a:t>6.5940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TinyML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Eﬃcient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-6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2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1395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981586" y="4002581"/>
            <a:ext cx="1039864" cy="433237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>
              <a:spcBef>
                <a:spcPts val="30"/>
              </a:spcBef>
            </a:pPr>
            <a:r>
              <a:rPr spc="24" dirty="0"/>
              <a:t>https://e</a:t>
            </a:r>
            <a:r>
              <a:rPr spc="-30" dirty="0"/>
              <a:t>ﬃ</a:t>
            </a:r>
            <a:r>
              <a:rPr spc="3" dirty="0"/>
              <a:t>cientml.ai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127439" y="4016539"/>
            <a:ext cx="135675" cy="366150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marL="23104">
              <a:spcBef>
                <a:spcPts val="18"/>
              </a:spcBef>
            </a:pPr>
            <a:fld id="{81D60167-4931-47E6-BA6A-407CBD079E47}" type="slidenum">
              <a:rPr spc="9" dirty="0"/>
              <a:pPr marL="23104">
                <a:spcBef>
                  <a:spcPts val="18"/>
                </a:spcBef>
              </a:pPr>
              <a:t>16</a:t>
            </a:fld>
            <a:endParaRPr spc="9" dirty="0"/>
          </a:p>
        </p:txBody>
      </p:sp>
      <p:sp>
        <p:nvSpPr>
          <p:cNvPr id="3" name="object 3"/>
          <p:cNvSpPr txBox="1"/>
          <p:nvPr/>
        </p:nvSpPr>
        <p:spPr>
          <a:xfrm>
            <a:off x="618793" y="4139432"/>
            <a:ext cx="2654635" cy="975952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398541" indent="-391225">
              <a:spcBef>
                <a:spcPts val="79"/>
              </a:spcBef>
              <a:buAutoNum type="arabicPeriod"/>
              <a:tabLst>
                <a:tab pos="398541" algn="l"/>
                <a:tab pos="398926" algn="l"/>
              </a:tabLst>
            </a:pPr>
            <a:r>
              <a:rPr sz="2092" b="1" spc="-3" dirty="0">
                <a:latin typeface="Arial"/>
                <a:cs typeface="Arial"/>
              </a:rPr>
              <a:t>Self</a:t>
            </a:r>
            <a:r>
              <a:rPr sz="2092" b="1" spc="-45" dirty="0">
                <a:latin typeface="Arial"/>
                <a:cs typeface="Arial"/>
              </a:rPr>
              <a:t> </a:t>
            </a:r>
            <a:r>
              <a:rPr sz="2092" b="1" spc="-3" dirty="0">
                <a:latin typeface="Arial"/>
                <a:cs typeface="Arial"/>
              </a:rPr>
              <a:t>Distillation</a:t>
            </a:r>
            <a:endParaRPr sz="2092">
              <a:latin typeface="Arial"/>
              <a:cs typeface="Arial"/>
            </a:endParaRPr>
          </a:p>
          <a:p>
            <a:pPr marL="398541" indent="-391225">
              <a:spcBef>
                <a:spcPts val="39"/>
              </a:spcBef>
              <a:buAutoNum type="arabicPeriod"/>
              <a:tabLst>
                <a:tab pos="398541" algn="l"/>
                <a:tab pos="398926" algn="l"/>
              </a:tabLst>
            </a:pPr>
            <a:r>
              <a:rPr sz="2092" b="1" spc="-12" dirty="0">
                <a:solidFill>
                  <a:srgbClr val="D5D5D5"/>
                </a:solidFill>
                <a:latin typeface="Arial"/>
                <a:cs typeface="Arial"/>
              </a:rPr>
              <a:t>Online</a:t>
            </a:r>
            <a:r>
              <a:rPr sz="2092" b="1" spc="-39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2092" b="1" spc="-3" dirty="0">
                <a:solidFill>
                  <a:srgbClr val="D5D5D5"/>
                </a:solidFill>
                <a:latin typeface="Arial"/>
                <a:cs typeface="Arial"/>
              </a:rPr>
              <a:t>Distillation</a:t>
            </a:r>
            <a:endParaRPr sz="2092">
              <a:latin typeface="Arial"/>
              <a:cs typeface="Arial"/>
            </a:endParaRPr>
          </a:p>
          <a:p>
            <a:pPr marL="398541" indent="-391225">
              <a:spcBef>
                <a:spcPts val="39"/>
              </a:spcBef>
              <a:buAutoNum type="arabicPeriod"/>
              <a:tabLst>
                <a:tab pos="398541" algn="l"/>
                <a:tab pos="398926" algn="l"/>
              </a:tabLst>
            </a:pPr>
            <a:r>
              <a:rPr sz="2092" b="1" spc="15" dirty="0">
                <a:solidFill>
                  <a:srgbClr val="D5D5D5"/>
                </a:solidFill>
                <a:latin typeface="Arial"/>
                <a:cs typeface="Arial"/>
              </a:rPr>
              <a:t>Combined</a:t>
            </a:r>
            <a:endParaRPr sz="209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558" y="125590"/>
            <a:ext cx="9707093" cy="1133389"/>
          </a:xfrm>
          <a:prstGeom prst="rect">
            <a:avLst/>
          </a:prstGeom>
        </p:spPr>
        <p:txBody>
          <a:bodyPr vert="horz" wrap="square" lIns="0" tIns="72392" rIns="0" bIns="0" rtlCol="0">
            <a:spAutoFit/>
          </a:bodyPr>
          <a:lstStyle/>
          <a:p>
            <a:pPr marL="10012">
              <a:spcBef>
                <a:spcPts val="570"/>
              </a:spcBef>
            </a:pPr>
            <a:r>
              <a:rPr spc="-88" dirty="0"/>
              <a:t>Overview</a:t>
            </a:r>
            <a:r>
              <a:rPr spc="-176" dirty="0"/>
              <a:t> </a:t>
            </a:r>
            <a:r>
              <a:rPr spc="-42" dirty="0"/>
              <a:t>of</a:t>
            </a:r>
            <a:r>
              <a:rPr spc="-173" dirty="0"/>
              <a:t> </a:t>
            </a:r>
            <a:r>
              <a:rPr spc="-52" dirty="0"/>
              <a:t>knowledge</a:t>
            </a:r>
            <a:r>
              <a:rPr spc="-173" dirty="0"/>
              <a:t> </a:t>
            </a:r>
            <a:r>
              <a:rPr spc="-115" dirty="0"/>
              <a:t>distillation</a:t>
            </a:r>
          </a:p>
          <a:p>
            <a:pPr marL="7701">
              <a:spcBef>
                <a:spcPts val="291"/>
              </a:spcBef>
            </a:pPr>
            <a:r>
              <a:rPr sz="2395" spc="-18" dirty="0">
                <a:solidFill>
                  <a:srgbClr val="000000"/>
                </a:solidFill>
              </a:rPr>
              <a:t>Teacher</a:t>
            </a:r>
            <a:r>
              <a:rPr sz="2395" spc="3" dirty="0">
                <a:solidFill>
                  <a:srgbClr val="000000"/>
                </a:solidFill>
              </a:rPr>
              <a:t> </a:t>
            </a:r>
            <a:r>
              <a:rPr sz="2395" spc="9" dirty="0">
                <a:solidFill>
                  <a:srgbClr val="000000"/>
                </a:solidFill>
              </a:rPr>
              <a:t>model</a:t>
            </a:r>
            <a:r>
              <a:rPr sz="2395" spc="3" dirty="0">
                <a:solidFill>
                  <a:srgbClr val="000000"/>
                </a:solidFill>
              </a:rPr>
              <a:t> </a:t>
            </a:r>
            <a:r>
              <a:rPr sz="2395" spc="-45" dirty="0">
                <a:solidFill>
                  <a:srgbClr val="000000"/>
                </a:solidFill>
              </a:rPr>
              <a:t>is</a:t>
            </a:r>
            <a:r>
              <a:rPr sz="2395" spc="3" dirty="0">
                <a:solidFill>
                  <a:srgbClr val="000000"/>
                </a:solidFill>
              </a:rPr>
              <a:t> </a:t>
            </a:r>
            <a:r>
              <a:rPr sz="2395" spc="-39" dirty="0">
                <a:solidFill>
                  <a:srgbClr val="000000"/>
                </a:solidFill>
              </a:rPr>
              <a:t>usually</a:t>
            </a:r>
            <a:r>
              <a:rPr sz="2395" spc="3" dirty="0">
                <a:solidFill>
                  <a:srgbClr val="000000"/>
                </a:solidFill>
              </a:rPr>
              <a:t> </a:t>
            </a:r>
            <a:r>
              <a:rPr sz="2395" spc="-6" dirty="0">
                <a:solidFill>
                  <a:srgbClr val="000000"/>
                </a:solidFill>
              </a:rPr>
              <a:t>larger</a:t>
            </a:r>
            <a:r>
              <a:rPr sz="2395" spc="3" dirty="0">
                <a:solidFill>
                  <a:srgbClr val="000000"/>
                </a:solidFill>
              </a:rPr>
              <a:t> than </a:t>
            </a:r>
            <a:r>
              <a:rPr sz="2395" spc="15" dirty="0">
                <a:solidFill>
                  <a:srgbClr val="000000"/>
                </a:solidFill>
              </a:rPr>
              <a:t>the</a:t>
            </a:r>
            <a:r>
              <a:rPr sz="2395" spc="3" dirty="0">
                <a:solidFill>
                  <a:srgbClr val="000000"/>
                </a:solidFill>
              </a:rPr>
              <a:t> </a:t>
            </a:r>
            <a:r>
              <a:rPr sz="2395" dirty="0">
                <a:solidFill>
                  <a:srgbClr val="000000"/>
                </a:solidFill>
              </a:rPr>
              <a:t>student</a:t>
            </a:r>
            <a:r>
              <a:rPr sz="2395" spc="3" dirty="0">
                <a:solidFill>
                  <a:srgbClr val="000000"/>
                </a:solidFill>
              </a:rPr>
              <a:t> </a:t>
            </a:r>
            <a:r>
              <a:rPr sz="2395" spc="9" dirty="0">
                <a:solidFill>
                  <a:srgbClr val="000000"/>
                </a:solidFill>
              </a:rPr>
              <a:t>model</a:t>
            </a:r>
            <a:r>
              <a:rPr sz="2395" spc="3" dirty="0">
                <a:solidFill>
                  <a:srgbClr val="000000"/>
                </a:solidFill>
              </a:rPr>
              <a:t> </a:t>
            </a:r>
            <a:r>
              <a:rPr sz="2395" dirty="0">
                <a:solidFill>
                  <a:srgbClr val="000000"/>
                </a:solidFill>
              </a:rPr>
              <a:t>and</a:t>
            </a:r>
            <a:r>
              <a:rPr sz="2395" spc="3" dirty="0">
                <a:solidFill>
                  <a:srgbClr val="000000"/>
                </a:solidFill>
              </a:rPr>
              <a:t> </a:t>
            </a:r>
            <a:r>
              <a:rPr sz="2395" spc="-45" dirty="0">
                <a:solidFill>
                  <a:srgbClr val="000000"/>
                </a:solidFill>
              </a:rPr>
              <a:t>is</a:t>
            </a:r>
            <a:r>
              <a:rPr sz="2395" spc="3" dirty="0">
                <a:solidFill>
                  <a:srgbClr val="000000"/>
                </a:solidFill>
              </a:rPr>
              <a:t> </a:t>
            </a:r>
            <a:r>
              <a:rPr sz="2395" dirty="0">
                <a:solidFill>
                  <a:srgbClr val="000000"/>
                </a:solidFill>
              </a:rPr>
              <a:t>fixed</a:t>
            </a:r>
            <a:endParaRPr sz="2395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6401" y="1665032"/>
            <a:ext cx="7757864" cy="414091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219218" y="3277582"/>
            <a:ext cx="45553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latin typeface="Arial"/>
                <a:cs typeface="Arial"/>
              </a:rPr>
              <a:t>Input</a:t>
            </a:r>
            <a:endParaRPr sz="1577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47045" y="6600996"/>
            <a:ext cx="4791358" cy="218563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>
              <a:spcBef>
                <a:spcPts val="30"/>
              </a:spcBef>
            </a:pPr>
            <a:r>
              <a:rPr sz="1395" b="1" spc="45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r>
              <a:rPr sz="1395" b="1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dirty="0">
                <a:solidFill>
                  <a:srgbClr val="FFFFFF"/>
                </a:solidFill>
                <a:latin typeface="Arial"/>
                <a:cs typeface="Arial"/>
              </a:rPr>
              <a:t>6.5940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TinyML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Eﬃcient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-6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2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1395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516345" y="2216327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90222" marR="3081" indent="-182905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latin typeface="Arial"/>
                <a:cs typeface="Arial"/>
              </a:rPr>
              <a:t>Layer  </a:t>
            </a:r>
            <a:r>
              <a:rPr sz="1577" spc="12" dirty="0">
                <a:latin typeface="Arial"/>
                <a:cs typeface="Arial"/>
              </a:rPr>
              <a:t>1</a:t>
            </a:r>
            <a:endParaRPr sz="1577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029702" y="2317687"/>
            <a:ext cx="54602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6" dirty="0">
                <a:latin typeface="Arial"/>
                <a:cs typeface="Arial"/>
              </a:rPr>
              <a:t>Logits</a:t>
            </a:r>
            <a:endParaRPr sz="1577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419729" y="3153263"/>
            <a:ext cx="888344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234889" marR="3081" indent="-227573">
              <a:lnSpc>
                <a:spcPct val="103099"/>
              </a:lnSpc>
              <a:spcBef>
                <a:spcPts val="24"/>
              </a:spcBef>
            </a:pPr>
            <a:r>
              <a:rPr sz="1577" spc="-27" dirty="0">
                <a:latin typeface="Arial"/>
                <a:cs typeface="Arial"/>
              </a:rPr>
              <a:t>Distillation  </a:t>
            </a:r>
            <a:r>
              <a:rPr sz="1577" spc="-12" dirty="0">
                <a:latin typeface="Arial"/>
                <a:cs typeface="Arial"/>
              </a:rPr>
              <a:t>Loss</a:t>
            </a:r>
            <a:endParaRPr sz="1577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30367" y="2215884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90222" marR="3081" indent="-182905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latin typeface="Arial"/>
                <a:cs typeface="Arial"/>
              </a:rPr>
              <a:t>Layer  </a:t>
            </a:r>
            <a:r>
              <a:rPr sz="1577" spc="12" dirty="0">
                <a:latin typeface="Arial"/>
                <a:cs typeface="Arial"/>
              </a:rPr>
              <a:t>2</a:t>
            </a:r>
            <a:endParaRPr sz="1577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44390" y="2215884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75204" marR="3081" indent="-167888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latin typeface="Arial"/>
                <a:cs typeface="Arial"/>
              </a:rPr>
              <a:t>Layer  </a:t>
            </a:r>
            <a:r>
              <a:rPr sz="1577" spc="-15" dirty="0">
                <a:latin typeface="Arial"/>
                <a:cs typeface="Arial"/>
              </a:rPr>
              <a:t>N</a:t>
            </a:r>
            <a:endParaRPr sz="1577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94246" y="2192707"/>
            <a:ext cx="16788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spc="15" dirty="0">
                <a:latin typeface="Arial"/>
                <a:cs typeface="Arial"/>
              </a:rPr>
              <a:t>…</a:t>
            </a:r>
            <a:endParaRPr sz="1182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16345" y="4120170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90222" marR="3081" indent="-182905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latin typeface="Arial"/>
                <a:cs typeface="Arial"/>
              </a:rPr>
              <a:t>Layer  </a:t>
            </a:r>
            <a:r>
              <a:rPr sz="1577" spc="12" dirty="0">
                <a:latin typeface="Arial"/>
                <a:cs typeface="Arial"/>
              </a:rPr>
              <a:t>1</a:t>
            </a:r>
            <a:endParaRPr sz="1577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530367" y="4119728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90222" marR="3081" indent="-182905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latin typeface="Arial"/>
                <a:cs typeface="Arial"/>
              </a:rPr>
              <a:t>Layer  </a:t>
            </a:r>
            <a:r>
              <a:rPr sz="1577" spc="12" dirty="0">
                <a:latin typeface="Arial"/>
                <a:cs typeface="Arial"/>
              </a:rPr>
              <a:t>2</a:t>
            </a:r>
            <a:endParaRPr sz="1577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544389" y="4119728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75204" marR="3081" indent="-167888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latin typeface="Arial"/>
                <a:cs typeface="Arial"/>
              </a:rPr>
              <a:t>Layer  </a:t>
            </a:r>
            <a:r>
              <a:rPr sz="1577" spc="-15" dirty="0">
                <a:latin typeface="Arial"/>
                <a:cs typeface="Arial"/>
              </a:rPr>
              <a:t>N</a:t>
            </a:r>
            <a:endParaRPr sz="1577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94246" y="4096550"/>
            <a:ext cx="16788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spc="15" dirty="0">
                <a:latin typeface="Arial"/>
                <a:cs typeface="Arial"/>
              </a:rPr>
              <a:t>…</a:t>
            </a:r>
            <a:endParaRPr sz="1182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19753" y="4221531"/>
            <a:ext cx="54602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6" dirty="0">
                <a:latin typeface="Arial"/>
                <a:cs typeface="Arial"/>
              </a:rPr>
              <a:t>Logits</a:t>
            </a:r>
            <a:endParaRPr sz="1577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532290" y="1734998"/>
            <a:ext cx="2596875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58" dirty="0">
                <a:latin typeface="Arial"/>
                <a:cs typeface="Arial"/>
              </a:rPr>
              <a:t>Teacher</a:t>
            </a:r>
            <a:r>
              <a:rPr sz="1577" spc="3" dirty="0">
                <a:latin typeface="Arial"/>
                <a:cs typeface="Arial"/>
              </a:rPr>
              <a:t> </a:t>
            </a:r>
            <a:r>
              <a:rPr sz="1577" spc="-9" dirty="0">
                <a:latin typeface="Arial"/>
                <a:cs typeface="Arial"/>
              </a:rPr>
              <a:t>Model:</a:t>
            </a:r>
            <a:r>
              <a:rPr sz="1577" spc="6" dirty="0">
                <a:latin typeface="Arial"/>
                <a:cs typeface="Arial"/>
              </a:rPr>
              <a:t> </a:t>
            </a:r>
            <a:r>
              <a:rPr sz="1577" b="1" spc="6" dirty="0">
                <a:latin typeface="Arial"/>
                <a:cs typeface="Arial"/>
              </a:rPr>
              <a:t>Large, </a:t>
            </a:r>
            <a:r>
              <a:rPr sz="1577" b="1" spc="-3" dirty="0">
                <a:latin typeface="Arial"/>
                <a:cs typeface="Arial"/>
              </a:rPr>
              <a:t>Fixed</a:t>
            </a:r>
            <a:endParaRPr sz="1577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7726" y="4827741"/>
            <a:ext cx="7716694" cy="1733150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1571831">
              <a:spcBef>
                <a:spcPts val="82"/>
              </a:spcBef>
            </a:pPr>
            <a:r>
              <a:rPr sz="1577" spc="-3" dirty="0">
                <a:latin typeface="Arial"/>
                <a:cs typeface="Arial"/>
              </a:rPr>
              <a:t>Student </a:t>
            </a:r>
            <a:r>
              <a:rPr sz="1577" spc="-9" dirty="0">
                <a:latin typeface="Arial"/>
                <a:cs typeface="Arial"/>
              </a:rPr>
              <a:t>Model:</a:t>
            </a:r>
            <a:r>
              <a:rPr sz="1577" spc="-3" dirty="0">
                <a:latin typeface="Arial"/>
                <a:cs typeface="Arial"/>
              </a:rPr>
              <a:t> </a:t>
            </a:r>
            <a:r>
              <a:rPr sz="1577" b="1" spc="3" dirty="0">
                <a:latin typeface="Arial"/>
                <a:cs typeface="Arial"/>
              </a:rPr>
              <a:t>Small</a:t>
            </a:r>
            <a:endParaRPr sz="1577">
              <a:latin typeface="Arial"/>
              <a:cs typeface="Arial"/>
            </a:endParaRPr>
          </a:p>
          <a:p>
            <a:pPr marL="4856041" marR="2076650" indent="-361575">
              <a:lnSpc>
                <a:spcPct val="103099"/>
              </a:lnSpc>
              <a:spcBef>
                <a:spcPts val="1122"/>
              </a:spcBef>
            </a:pPr>
            <a:r>
              <a:rPr sz="1577" spc="-36" dirty="0">
                <a:latin typeface="Arial"/>
                <a:cs typeface="Arial"/>
              </a:rPr>
              <a:t>Classi</a:t>
            </a:r>
            <a:r>
              <a:rPr sz="1577" spc="-39" dirty="0">
                <a:latin typeface="Arial"/>
                <a:cs typeface="Arial"/>
              </a:rPr>
              <a:t>fi</a:t>
            </a:r>
            <a:r>
              <a:rPr sz="1577" spc="-6" dirty="0">
                <a:latin typeface="Arial"/>
                <a:cs typeface="Arial"/>
              </a:rPr>
              <a:t>cation  </a:t>
            </a:r>
            <a:r>
              <a:rPr sz="1577" spc="-12" dirty="0">
                <a:latin typeface="Arial"/>
                <a:cs typeface="Arial"/>
              </a:rPr>
              <a:t>Loss</a:t>
            </a:r>
            <a:endParaRPr sz="1577">
              <a:latin typeface="Arial"/>
              <a:cs typeface="Arial"/>
            </a:endParaRPr>
          </a:p>
          <a:p>
            <a:pPr marL="7701" marR="3081" algn="ctr">
              <a:lnSpc>
                <a:spcPct val="100800"/>
              </a:lnSpc>
              <a:spcBef>
                <a:spcPts val="1137"/>
              </a:spcBef>
            </a:pPr>
            <a:r>
              <a:rPr sz="1577" b="1" spc="-3" dirty="0">
                <a:latin typeface="Arial"/>
                <a:cs typeface="Arial"/>
              </a:rPr>
              <a:t>Discussion</a:t>
            </a:r>
            <a:r>
              <a:rPr sz="1577" spc="-3" dirty="0">
                <a:latin typeface="Arial"/>
                <a:cs typeface="Arial"/>
              </a:rPr>
              <a:t>: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12" dirty="0">
                <a:latin typeface="Arial"/>
                <a:cs typeface="Arial"/>
              </a:rPr>
              <a:t>What</a:t>
            </a:r>
            <a:r>
              <a:rPr sz="1577" spc="6" dirty="0">
                <a:latin typeface="Arial"/>
                <a:cs typeface="Arial"/>
              </a:rPr>
              <a:t> is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18" dirty="0">
                <a:latin typeface="Arial"/>
                <a:cs typeface="Arial"/>
              </a:rPr>
              <a:t>the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18" dirty="0">
                <a:latin typeface="Arial"/>
                <a:cs typeface="Arial"/>
              </a:rPr>
              <a:t>disadvantage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36" dirty="0">
                <a:latin typeface="Arial"/>
                <a:cs typeface="Arial"/>
              </a:rPr>
              <a:t>of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24" dirty="0">
                <a:latin typeface="Arial"/>
                <a:cs typeface="Arial"/>
              </a:rPr>
              <a:t>fixed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-6" dirty="0">
                <a:latin typeface="Arial"/>
                <a:cs typeface="Arial"/>
              </a:rPr>
              <a:t>large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12" dirty="0">
                <a:latin typeface="Arial"/>
                <a:cs typeface="Arial"/>
              </a:rPr>
              <a:t>teachers?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3" dirty="0">
                <a:latin typeface="Arial"/>
                <a:cs typeface="Arial"/>
              </a:rPr>
              <a:t>Does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33" dirty="0">
                <a:latin typeface="Arial"/>
                <a:cs typeface="Arial"/>
              </a:rPr>
              <a:t>it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-3" dirty="0">
                <a:latin typeface="Arial"/>
                <a:cs typeface="Arial"/>
              </a:rPr>
              <a:t>have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52" dirty="0">
                <a:latin typeface="Arial"/>
                <a:cs typeface="Arial"/>
              </a:rPr>
              <a:t>to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24" dirty="0">
                <a:latin typeface="Arial"/>
                <a:cs typeface="Arial"/>
              </a:rPr>
              <a:t>be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18" dirty="0">
                <a:latin typeface="Arial"/>
                <a:cs typeface="Arial"/>
              </a:rPr>
              <a:t>the </a:t>
            </a:r>
            <a:r>
              <a:rPr sz="1577" spc="-428" dirty="0">
                <a:latin typeface="Arial"/>
                <a:cs typeface="Arial"/>
              </a:rPr>
              <a:t> </a:t>
            </a:r>
            <a:r>
              <a:rPr sz="1577" spc="9" dirty="0">
                <a:latin typeface="Arial"/>
                <a:cs typeface="Arial"/>
              </a:rPr>
              <a:t>case</a:t>
            </a:r>
            <a:r>
              <a:rPr sz="1577" spc="6" dirty="0">
                <a:latin typeface="Arial"/>
                <a:cs typeface="Arial"/>
              </a:rPr>
              <a:t> </a:t>
            </a:r>
            <a:r>
              <a:rPr sz="1577" spc="30" dirty="0">
                <a:latin typeface="Arial"/>
                <a:cs typeface="Arial"/>
              </a:rPr>
              <a:t>that</a:t>
            </a:r>
            <a:r>
              <a:rPr sz="1577" spc="6" dirty="0">
                <a:latin typeface="Arial"/>
                <a:cs typeface="Arial"/>
              </a:rPr>
              <a:t> </a:t>
            </a:r>
            <a:r>
              <a:rPr sz="1577" spc="27" dirty="0">
                <a:latin typeface="Arial"/>
                <a:cs typeface="Arial"/>
              </a:rPr>
              <a:t>we</a:t>
            </a:r>
            <a:r>
              <a:rPr sz="1577" spc="6" dirty="0">
                <a:latin typeface="Arial"/>
                <a:cs typeface="Arial"/>
              </a:rPr>
              <a:t> </a:t>
            </a:r>
            <a:r>
              <a:rPr sz="1577" spc="12" dirty="0">
                <a:latin typeface="Arial"/>
                <a:cs typeface="Arial"/>
              </a:rPr>
              <a:t>need</a:t>
            </a:r>
            <a:r>
              <a:rPr sz="1577" spc="6" dirty="0">
                <a:latin typeface="Arial"/>
                <a:cs typeface="Arial"/>
              </a:rPr>
              <a:t> </a:t>
            </a:r>
            <a:r>
              <a:rPr sz="1577" spc="-18" dirty="0">
                <a:latin typeface="Arial"/>
                <a:cs typeface="Arial"/>
              </a:rPr>
              <a:t>a</a:t>
            </a:r>
            <a:r>
              <a:rPr sz="1577" spc="6" dirty="0">
                <a:latin typeface="Arial"/>
                <a:cs typeface="Arial"/>
              </a:rPr>
              <a:t> </a:t>
            </a:r>
            <a:r>
              <a:rPr sz="1577" spc="24" dirty="0">
                <a:latin typeface="Arial"/>
                <a:cs typeface="Arial"/>
              </a:rPr>
              <a:t>fixed</a:t>
            </a:r>
            <a:r>
              <a:rPr sz="1577" spc="6" dirty="0">
                <a:latin typeface="Arial"/>
                <a:cs typeface="Arial"/>
              </a:rPr>
              <a:t> </a:t>
            </a:r>
            <a:r>
              <a:rPr sz="1577" spc="-6" dirty="0">
                <a:latin typeface="Arial"/>
                <a:cs typeface="Arial"/>
              </a:rPr>
              <a:t>large</a:t>
            </a:r>
            <a:r>
              <a:rPr sz="1577" spc="6" dirty="0">
                <a:latin typeface="Arial"/>
                <a:cs typeface="Arial"/>
              </a:rPr>
              <a:t> </a:t>
            </a:r>
            <a:r>
              <a:rPr sz="1577" spc="12" dirty="0">
                <a:latin typeface="Arial"/>
                <a:cs typeface="Arial"/>
              </a:rPr>
              <a:t>teacher</a:t>
            </a:r>
            <a:r>
              <a:rPr sz="1577" spc="6" dirty="0">
                <a:latin typeface="Arial"/>
                <a:cs typeface="Arial"/>
              </a:rPr>
              <a:t> in </a:t>
            </a:r>
            <a:r>
              <a:rPr sz="1577" spc="3" dirty="0">
                <a:latin typeface="Arial"/>
                <a:cs typeface="Arial"/>
              </a:rPr>
              <a:t>KD?</a:t>
            </a:r>
            <a:endParaRPr sz="1577">
              <a:latin typeface="Arial"/>
              <a:cs typeface="Arial"/>
            </a:endParaRPr>
          </a:p>
          <a:p>
            <a:pPr algn="ctr">
              <a:spcBef>
                <a:spcPts val="212"/>
              </a:spcBef>
            </a:pP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Knowledge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Distillation: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12" dirty="0">
                <a:solidFill>
                  <a:srgbClr val="5E5E5E"/>
                </a:solidFill>
                <a:latin typeface="Arial"/>
                <a:cs typeface="Arial"/>
              </a:rPr>
              <a:t>A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Survey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[Gou </a:t>
            </a:r>
            <a:r>
              <a:rPr sz="1182" i="1" spc="15" dirty="0">
                <a:solidFill>
                  <a:srgbClr val="5E5E5E"/>
                </a:solidFill>
                <a:latin typeface="Arial"/>
                <a:cs typeface="Arial"/>
              </a:rPr>
              <a:t>et</a:t>
            </a:r>
            <a:r>
              <a:rPr sz="1182" i="1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i="1" spc="-6" dirty="0">
                <a:solidFill>
                  <a:srgbClr val="5E5E5E"/>
                </a:solidFill>
                <a:latin typeface="Arial"/>
                <a:cs typeface="Arial"/>
              </a:rPr>
              <a:t>al.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,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9" dirty="0">
                <a:solidFill>
                  <a:srgbClr val="5E5E5E"/>
                </a:solidFill>
                <a:latin typeface="Arial"/>
                <a:cs typeface="Arial"/>
              </a:rPr>
              <a:t>IJCV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2020]</a:t>
            </a:r>
            <a:endParaRPr sz="118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098" y="189705"/>
            <a:ext cx="9109472" cy="661421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pc="-85" dirty="0"/>
              <a:t>Self-Distillation</a:t>
            </a:r>
            <a:r>
              <a:rPr spc="-167" dirty="0"/>
              <a:t> </a:t>
            </a:r>
            <a:r>
              <a:rPr spc="-45" dirty="0"/>
              <a:t>with</a:t>
            </a:r>
            <a:r>
              <a:rPr spc="-167" dirty="0"/>
              <a:t> </a:t>
            </a:r>
            <a:r>
              <a:rPr spc="-79" dirty="0"/>
              <a:t>Born-Again</a:t>
            </a:r>
            <a:r>
              <a:rPr spc="-167" dirty="0"/>
              <a:t> </a:t>
            </a:r>
            <a:r>
              <a:rPr spc="-61" dirty="0"/>
              <a:t>NNs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8474" y="4385386"/>
            <a:ext cx="10773337" cy="2180032"/>
          </a:xfrm>
          <a:prstGeom prst="rect">
            <a:avLst/>
          </a:prstGeom>
        </p:spPr>
        <p:txBody>
          <a:bodyPr vert="horz" wrap="square" lIns="0" tIns="1155" rIns="0" bIns="0" rtlCol="0">
            <a:spAutoFit/>
          </a:bodyPr>
          <a:lstStyle/>
          <a:p>
            <a:pPr marL="23104" marR="18483">
              <a:lnSpc>
                <a:spcPct val="102000"/>
              </a:lnSpc>
              <a:spcBef>
                <a:spcPts val="9"/>
              </a:spcBef>
            </a:pPr>
            <a:r>
              <a:rPr sz="2001" spc="15" dirty="0">
                <a:latin typeface="Arial"/>
                <a:cs typeface="Arial"/>
              </a:rPr>
              <a:t>Born-Again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21" dirty="0">
                <a:latin typeface="Arial"/>
                <a:cs typeface="Arial"/>
              </a:rPr>
              <a:t>Networks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b="1" spc="-3" dirty="0">
                <a:latin typeface="Arial"/>
                <a:cs typeface="Arial"/>
              </a:rPr>
              <a:t>adds</a:t>
            </a:r>
            <a:r>
              <a:rPr sz="2001" b="1" spc="9" dirty="0">
                <a:latin typeface="Arial"/>
                <a:cs typeface="Arial"/>
              </a:rPr>
              <a:t> </a:t>
            </a:r>
            <a:r>
              <a:rPr sz="2001" b="1" dirty="0">
                <a:latin typeface="Arial"/>
                <a:cs typeface="Arial"/>
              </a:rPr>
              <a:t>iterative</a:t>
            </a:r>
            <a:r>
              <a:rPr sz="2001" b="1" spc="6" dirty="0">
                <a:latin typeface="Arial"/>
                <a:cs typeface="Arial"/>
              </a:rPr>
              <a:t> </a:t>
            </a:r>
            <a:r>
              <a:rPr sz="2001" b="1" spc="-12" dirty="0">
                <a:latin typeface="Arial"/>
                <a:cs typeface="Arial"/>
              </a:rPr>
              <a:t>training</a:t>
            </a:r>
            <a:r>
              <a:rPr sz="2001" b="1" spc="6" dirty="0">
                <a:latin typeface="Arial"/>
                <a:cs typeface="Arial"/>
              </a:rPr>
              <a:t> </a:t>
            </a:r>
            <a:r>
              <a:rPr sz="2001" b="1" spc="3" dirty="0">
                <a:latin typeface="Arial"/>
                <a:cs typeface="Arial"/>
              </a:rPr>
              <a:t>stages</a:t>
            </a:r>
            <a:r>
              <a:rPr sz="2001" b="1" spc="9" dirty="0">
                <a:latin typeface="Arial"/>
                <a:cs typeface="Arial"/>
              </a:rPr>
              <a:t> </a:t>
            </a:r>
            <a:r>
              <a:rPr sz="2001" spc="9" dirty="0">
                <a:latin typeface="Arial"/>
                <a:cs typeface="Arial"/>
              </a:rPr>
              <a:t>and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b="1" spc="-33" dirty="0">
                <a:latin typeface="Arial"/>
                <a:cs typeface="Arial"/>
              </a:rPr>
              <a:t>using</a:t>
            </a:r>
            <a:r>
              <a:rPr sz="2001" b="1" spc="6" dirty="0">
                <a:latin typeface="Arial"/>
                <a:cs typeface="Arial"/>
              </a:rPr>
              <a:t> </a:t>
            </a:r>
            <a:r>
              <a:rPr sz="2001" b="1" dirty="0">
                <a:latin typeface="Arial"/>
                <a:cs typeface="Arial"/>
              </a:rPr>
              <a:t>both</a:t>
            </a:r>
            <a:r>
              <a:rPr sz="2001" b="1" spc="9" dirty="0">
                <a:latin typeface="Arial"/>
                <a:cs typeface="Arial"/>
              </a:rPr>
              <a:t> </a:t>
            </a:r>
            <a:r>
              <a:rPr sz="2001" b="1" spc="-6" dirty="0">
                <a:latin typeface="Arial"/>
                <a:cs typeface="Arial"/>
              </a:rPr>
              <a:t>classification</a:t>
            </a:r>
            <a:r>
              <a:rPr sz="2001" b="1" spc="6" dirty="0">
                <a:latin typeface="Arial"/>
                <a:cs typeface="Arial"/>
              </a:rPr>
              <a:t> </a:t>
            </a:r>
            <a:r>
              <a:rPr sz="2001" b="1" spc="3" dirty="0">
                <a:latin typeface="Arial"/>
                <a:cs typeface="Arial"/>
              </a:rPr>
              <a:t>objective </a:t>
            </a:r>
            <a:r>
              <a:rPr sz="2001" b="1" spc="-546" dirty="0">
                <a:latin typeface="Arial"/>
                <a:cs typeface="Arial"/>
              </a:rPr>
              <a:t> </a:t>
            </a:r>
            <a:r>
              <a:rPr sz="2001" b="1" spc="-3" dirty="0">
                <a:latin typeface="Arial"/>
                <a:cs typeface="Arial"/>
              </a:rPr>
              <a:t>and </a:t>
            </a:r>
            <a:r>
              <a:rPr sz="2001" b="1" spc="-15" dirty="0">
                <a:latin typeface="Arial"/>
                <a:cs typeface="Arial"/>
              </a:rPr>
              <a:t>distillation</a:t>
            </a:r>
            <a:r>
              <a:rPr sz="2001" b="1" dirty="0">
                <a:latin typeface="Arial"/>
                <a:cs typeface="Arial"/>
              </a:rPr>
              <a:t> </a:t>
            </a:r>
            <a:r>
              <a:rPr sz="2001" b="1" spc="3" dirty="0">
                <a:latin typeface="Arial"/>
                <a:cs typeface="Arial"/>
              </a:rPr>
              <a:t>objective</a:t>
            </a:r>
            <a:r>
              <a:rPr sz="2001" b="1" dirty="0">
                <a:latin typeface="Arial"/>
                <a:cs typeface="Arial"/>
              </a:rPr>
              <a:t> </a:t>
            </a:r>
            <a:r>
              <a:rPr sz="2001" spc="-3" dirty="0">
                <a:latin typeface="Arial"/>
                <a:cs typeface="Arial"/>
              </a:rPr>
              <a:t>in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001" spc="12" dirty="0">
                <a:latin typeface="Arial"/>
                <a:cs typeface="Arial"/>
              </a:rPr>
              <a:t>subsequent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001" spc="3" dirty="0">
                <a:latin typeface="Arial"/>
                <a:cs typeface="Arial"/>
              </a:rPr>
              <a:t>stages.</a:t>
            </a:r>
            <a:endParaRPr sz="2001">
              <a:latin typeface="Arial"/>
              <a:cs typeface="Arial"/>
            </a:endParaRPr>
          </a:p>
          <a:p>
            <a:pPr marL="23104" marR="5470604">
              <a:lnSpc>
                <a:spcPts val="3311"/>
              </a:lnSpc>
              <a:spcBef>
                <a:spcPts val="45"/>
              </a:spcBef>
              <a:tabLst>
                <a:tab pos="3041235" algn="l"/>
                <a:tab pos="3347361" algn="l"/>
                <a:tab pos="3673511" algn="l"/>
                <a:tab pos="3979251" algn="l"/>
              </a:tabLst>
            </a:pPr>
            <a:r>
              <a:rPr sz="2001" spc="24" dirty="0">
                <a:latin typeface="Arial"/>
                <a:cs typeface="Arial"/>
              </a:rPr>
              <a:t>Network </a:t>
            </a:r>
            <a:r>
              <a:rPr sz="2001" spc="-27" dirty="0">
                <a:latin typeface="Arial"/>
                <a:cs typeface="Arial"/>
              </a:rPr>
              <a:t>a</a:t>
            </a:r>
            <a:r>
              <a:rPr sz="2001" spc="-52" dirty="0">
                <a:latin typeface="Arial"/>
                <a:cs typeface="Arial"/>
              </a:rPr>
              <a:t>r</a:t>
            </a:r>
            <a:r>
              <a:rPr sz="2001" spc="27" dirty="0">
                <a:latin typeface="Arial"/>
                <a:cs typeface="Arial"/>
              </a:rPr>
              <a:t>chitectu</a:t>
            </a:r>
            <a:r>
              <a:rPr sz="2001" spc="-15" dirty="0">
                <a:latin typeface="Arial"/>
                <a:cs typeface="Arial"/>
              </a:rPr>
              <a:t>r</a:t>
            </a:r>
            <a:r>
              <a:rPr sz="2001" spc="-39" dirty="0">
                <a:latin typeface="Arial"/>
                <a:cs typeface="Arial"/>
              </a:rPr>
              <a:t>e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395" i="1" spc="9" dirty="0">
                <a:latin typeface="Times New Roman"/>
                <a:cs typeface="Times New Roman"/>
              </a:rPr>
              <a:t>T</a:t>
            </a:r>
            <a:r>
              <a:rPr sz="2395" i="1" spc="69" dirty="0">
                <a:latin typeface="Times New Roman"/>
                <a:cs typeface="Times New Roman"/>
              </a:rPr>
              <a:t> </a:t>
            </a:r>
            <a:r>
              <a:rPr sz="2395" spc="327" dirty="0">
                <a:latin typeface="Cambria"/>
                <a:cs typeface="Cambria"/>
              </a:rPr>
              <a:t>=</a:t>
            </a:r>
            <a:r>
              <a:rPr sz="2395" spc="143" dirty="0">
                <a:latin typeface="Cambria"/>
                <a:cs typeface="Cambria"/>
              </a:rPr>
              <a:t> </a:t>
            </a:r>
            <a:r>
              <a:rPr sz="2395" i="1" spc="-76" dirty="0">
                <a:latin typeface="Times New Roman"/>
                <a:cs typeface="Times New Roman"/>
              </a:rPr>
              <a:t>S</a:t>
            </a:r>
            <a:r>
              <a:rPr sz="2547" spc="-127" baseline="-19841" dirty="0">
                <a:latin typeface="Cambria"/>
                <a:cs typeface="Cambria"/>
              </a:rPr>
              <a:t>1</a:t>
            </a:r>
            <a:r>
              <a:rPr sz="2547" baseline="-19841" dirty="0">
                <a:latin typeface="Cambria"/>
                <a:cs typeface="Cambria"/>
              </a:rPr>
              <a:t>	</a:t>
            </a:r>
            <a:r>
              <a:rPr sz="2395" spc="327" dirty="0">
                <a:latin typeface="Cambria"/>
                <a:cs typeface="Cambria"/>
              </a:rPr>
              <a:t>=</a:t>
            </a:r>
            <a:r>
              <a:rPr sz="2395" spc="143" dirty="0">
                <a:latin typeface="Cambria"/>
                <a:cs typeface="Cambria"/>
              </a:rPr>
              <a:t> </a:t>
            </a:r>
            <a:r>
              <a:rPr sz="2395" i="1" spc="-76" dirty="0">
                <a:latin typeface="Times New Roman"/>
                <a:cs typeface="Times New Roman"/>
              </a:rPr>
              <a:t>S</a:t>
            </a:r>
            <a:r>
              <a:rPr sz="2547" spc="-127" baseline="-19841" dirty="0">
                <a:latin typeface="Cambria"/>
                <a:cs typeface="Cambria"/>
              </a:rPr>
              <a:t>2</a:t>
            </a:r>
            <a:r>
              <a:rPr sz="2547" baseline="-19841" dirty="0">
                <a:latin typeface="Cambria"/>
                <a:cs typeface="Cambria"/>
              </a:rPr>
              <a:t>	</a:t>
            </a:r>
            <a:r>
              <a:rPr sz="2395" spc="327" dirty="0">
                <a:latin typeface="Cambria"/>
                <a:cs typeface="Cambria"/>
              </a:rPr>
              <a:t>=</a:t>
            </a:r>
            <a:r>
              <a:rPr sz="2395" spc="143" dirty="0">
                <a:latin typeface="Cambria"/>
                <a:cs typeface="Cambria"/>
              </a:rPr>
              <a:t> </a:t>
            </a:r>
            <a:r>
              <a:rPr sz="2395" spc="112" dirty="0">
                <a:latin typeface="Cambria"/>
                <a:cs typeface="Cambria"/>
              </a:rPr>
              <a:t>.</a:t>
            </a:r>
            <a:r>
              <a:rPr sz="2395" spc="-127" dirty="0">
                <a:latin typeface="Cambria"/>
                <a:cs typeface="Cambria"/>
              </a:rPr>
              <a:t> </a:t>
            </a:r>
            <a:r>
              <a:rPr sz="2395" spc="112" dirty="0">
                <a:latin typeface="Cambria"/>
                <a:cs typeface="Cambria"/>
              </a:rPr>
              <a:t>.</a:t>
            </a:r>
            <a:r>
              <a:rPr sz="2395" spc="-127" dirty="0">
                <a:latin typeface="Cambria"/>
                <a:cs typeface="Cambria"/>
              </a:rPr>
              <a:t> </a:t>
            </a:r>
            <a:r>
              <a:rPr sz="2395" spc="112" dirty="0">
                <a:latin typeface="Cambria"/>
                <a:cs typeface="Cambria"/>
              </a:rPr>
              <a:t>.</a:t>
            </a:r>
            <a:r>
              <a:rPr sz="2395" spc="143" dirty="0">
                <a:latin typeface="Cambria"/>
                <a:cs typeface="Cambria"/>
              </a:rPr>
              <a:t> </a:t>
            </a:r>
            <a:r>
              <a:rPr sz="2395" spc="327" dirty="0">
                <a:latin typeface="Cambria"/>
                <a:cs typeface="Cambria"/>
              </a:rPr>
              <a:t>=</a:t>
            </a:r>
            <a:r>
              <a:rPr sz="2395" spc="143" dirty="0">
                <a:latin typeface="Cambria"/>
                <a:cs typeface="Cambria"/>
              </a:rPr>
              <a:t> </a:t>
            </a:r>
            <a:r>
              <a:rPr sz="2395" i="1" spc="-76" dirty="0">
                <a:latin typeface="Times New Roman"/>
                <a:cs typeface="Times New Roman"/>
              </a:rPr>
              <a:t>S</a:t>
            </a:r>
            <a:r>
              <a:rPr sz="2547" i="1" spc="9" baseline="-19841" dirty="0">
                <a:latin typeface="Times New Roman"/>
                <a:cs typeface="Times New Roman"/>
              </a:rPr>
              <a:t>k</a:t>
            </a:r>
            <a:r>
              <a:rPr sz="2001" dirty="0">
                <a:latin typeface="Arial"/>
                <a:cs typeface="Arial"/>
              </a:rPr>
              <a:t>.  </a:t>
            </a:r>
            <a:r>
              <a:rPr sz="2001" spc="24" dirty="0">
                <a:latin typeface="Arial"/>
                <a:cs typeface="Arial"/>
              </a:rPr>
              <a:t>Network</a:t>
            </a:r>
            <a:r>
              <a:rPr sz="2001" spc="3" dirty="0">
                <a:latin typeface="Arial"/>
                <a:cs typeface="Arial"/>
              </a:rPr>
              <a:t> </a:t>
            </a:r>
            <a:r>
              <a:rPr sz="2001" spc="15" dirty="0">
                <a:latin typeface="Arial"/>
                <a:cs typeface="Arial"/>
              </a:rPr>
              <a:t>accuracy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395" i="1" spc="9" dirty="0">
                <a:latin typeface="Times New Roman"/>
                <a:cs typeface="Times New Roman"/>
              </a:rPr>
              <a:t>T</a:t>
            </a:r>
            <a:r>
              <a:rPr sz="2395" i="1" spc="76" dirty="0">
                <a:latin typeface="Times New Roman"/>
                <a:cs typeface="Times New Roman"/>
              </a:rPr>
              <a:t> </a:t>
            </a:r>
            <a:r>
              <a:rPr sz="2395" spc="327" dirty="0">
                <a:latin typeface="Cambria"/>
                <a:cs typeface="Cambria"/>
              </a:rPr>
              <a:t>&lt;</a:t>
            </a:r>
            <a:r>
              <a:rPr sz="2395" spc="149" dirty="0">
                <a:latin typeface="Cambria"/>
                <a:cs typeface="Cambria"/>
              </a:rPr>
              <a:t> </a:t>
            </a:r>
            <a:r>
              <a:rPr sz="2395" i="1" spc="-79" dirty="0">
                <a:latin typeface="Times New Roman"/>
                <a:cs typeface="Times New Roman"/>
              </a:rPr>
              <a:t>S</a:t>
            </a:r>
            <a:r>
              <a:rPr sz="2547" spc="-118" baseline="-19841" dirty="0">
                <a:latin typeface="Cambria"/>
                <a:cs typeface="Cambria"/>
              </a:rPr>
              <a:t>1	</a:t>
            </a:r>
            <a:r>
              <a:rPr sz="2395" spc="327" dirty="0">
                <a:latin typeface="Cambria"/>
                <a:cs typeface="Cambria"/>
              </a:rPr>
              <a:t>&lt;</a:t>
            </a:r>
            <a:r>
              <a:rPr sz="2395" spc="143" dirty="0">
                <a:latin typeface="Cambria"/>
                <a:cs typeface="Cambria"/>
              </a:rPr>
              <a:t> </a:t>
            </a:r>
            <a:r>
              <a:rPr sz="2395" i="1" spc="-79" dirty="0">
                <a:latin typeface="Times New Roman"/>
                <a:cs typeface="Times New Roman"/>
              </a:rPr>
              <a:t>S</a:t>
            </a:r>
            <a:r>
              <a:rPr sz="2547" spc="-118" baseline="-19841" dirty="0">
                <a:latin typeface="Cambria"/>
                <a:cs typeface="Cambria"/>
              </a:rPr>
              <a:t>2	</a:t>
            </a:r>
            <a:r>
              <a:rPr sz="2395" spc="327" dirty="0">
                <a:latin typeface="Cambria"/>
                <a:cs typeface="Cambria"/>
              </a:rPr>
              <a:t>&lt;</a:t>
            </a:r>
            <a:r>
              <a:rPr sz="2395" spc="136" dirty="0">
                <a:latin typeface="Cambria"/>
                <a:cs typeface="Cambria"/>
              </a:rPr>
              <a:t> </a:t>
            </a:r>
            <a:r>
              <a:rPr sz="2395" spc="112" dirty="0">
                <a:latin typeface="Cambria"/>
                <a:cs typeface="Cambria"/>
              </a:rPr>
              <a:t>.</a:t>
            </a:r>
            <a:r>
              <a:rPr sz="2395" spc="-130" dirty="0">
                <a:latin typeface="Cambria"/>
                <a:cs typeface="Cambria"/>
              </a:rPr>
              <a:t> </a:t>
            </a:r>
            <a:r>
              <a:rPr sz="2395" spc="112" dirty="0">
                <a:latin typeface="Cambria"/>
                <a:cs typeface="Cambria"/>
              </a:rPr>
              <a:t>.</a:t>
            </a:r>
            <a:r>
              <a:rPr sz="2395" spc="-133" dirty="0">
                <a:latin typeface="Cambria"/>
                <a:cs typeface="Cambria"/>
              </a:rPr>
              <a:t> </a:t>
            </a:r>
            <a:r>
              <a:rPr sz="2395" spc="112" dirty="0">
                <a:latin typeface="Cambria"/>
                <a:cs typeface="Cambria"/>
              </a:rPr>
              <a:t>.</a:t>
            </a:r>
            <a:r>
              <a:rPr sz="2395" spc="136" dirty="0">
                <a:latin typeface="Cambria"/>
                <a:cs typeface="Cambria"/>
              </a:rPr>
              <a:t> </a:t>
            </a:r>
            <a:r>
              <a:rPr sz="2395" spc="327" dirty="0">
                <a:latin typeface="Cambria"/>
                <a:cs typeface="Cambria"/>
              </a:rPr>
              <a:t>&lt;</a:t>
            </a:r>
            <a:r>
              <a:rPr sz="2395" spc="136" dirty="0">
                <a:latin typeface="Cambria"/>
                <a:cs typeface="Cambria"/>
              </a:rPr>
              <a:t> </a:t>
            </a:r>
            <a:r>
              <a:rPr sz="2395" i="1" spc="-24" dirty="0">
                <a:latin typeface="Times New Roman"/>
                <a:cs typeface="Times New Roman"/>
              </a:rPr>
              <a:t>S</a:t>
            </a:r>
            <a:r>
              <a:rPr sz="2547" i="1" spc="-36" baseline="-19841" dirty="0">
                <a:latin typeface="Times New Roman"/>
                <a:cs typeface="Times New Roman"/>
              </a:rPr>
              <a:t>k</a:t>
            </a:r>
            <a:r>
              <a:rPr sz="2001" spc="-24" dirty="0">
                <a:latin typeface="Arial"/>
                <a:cs typeface="Arial"/>
              </a:rPr>
              <a:t>.</a:t>
            </a:r>
            <a:endParaRPr sz="2001">
              <a:latin typeface="Arial"/>
              <a:cs typeface="Arial"/>
            </a:endParaRPr>
          </a:p>
          <a:p>
            <a:pPr marL="23104">
              <a:spcBef>
                <a:spcPts val="255"/>
              </a:spcBef>
            </a:pPr>
            <a:r>
              <a:rPr sz="2001" spc="-15" dirty="0">
                <a:latin typeface="Arial"/>
                <a:cs typeface="Arial"/>
              </a:rPr>
              <a:t>Can</a:t>
            </a:r>
            <a:r>
              <a:rPr sz="2001" spc="3" dirty="0">
                <a:latin typeface="Arial"/>
                <a:cs typeface="Arial"/>
              </a:rPr>
              <a:t> </a:t>
            </a:r>
            <a:r>
              <a:rPr sz="2001" dirty="0">
                <a:latin typeface="Arial"/>
                <a:cs typeface="Arial"/>
              </a:rPr>
              <a:t>alternatively</a:t>
            </a:r>
            <a:r>
              <a:rPr sz="2001" spc="3" dirty="0">
                <a:latin typeface="Arial"/>
                <a:cs typeface="Arial"/>
              </a:rPr>
              <a:t> </a:t>
            </a:r>
            <a:r>
              <a:rPr sz="2001" spc="-3" dirty="0">
                <a:latin typeface="Arial"/>
                <a:cs typeface="Arial"/>
              </a:rPr>
              <a:t>ensemble</a:t>
            </a:r>
            <a:r>
              <a:rPr sz="2001" spc="3" dirty="0">
                <a:latin typeface="Arial"/>
                <a:cs typeface="Arial"/>
              </a:rPr>
              <a:t> </a:t>
            </a:r>
            <a:r>
              <a:rPr sz="2395" i="1" spc="61" dirty="0">
                <a:latin typeface="Times New Roman"/>
                <a:cs typeface="Times New Roman"/>
              </a:rPr>
              <a:t>T</a:t>
            </a:r>
            <a:r>
              <a:rPr sz="2395" spc="61" dirty="0">
                <a:latin typeface="Cambria"/>
                <a:cs typeface="Cambria"/>
              </a:rPr>
              <a:t>,</a:t>
            </a:r>
            <a:r>
              <a:rPr sz="2395" spc="-124" dirty="0">
                <a:latin typeface="Cambria"/>
                <a:cs typeface="Cambria"/>
              </a:rPr>
              <a:t> </a:t>
            </a:r>
            <a:r>
              <a:rPr sz="2395" i="1" spc="-15" dirty="0">
                <a:latin typeface="Times New Roman"/>
                <a:cs typeface="Times New Roman"/>
              </a:rPr>
              <a:t>S</a:t>
            </a:r>
            <a:r>
              <a:rPr sz="2547" spc="-22" baseline="-19841" dirty="0">
                <a:latin typeface="Cambria"/>
                <a:cs typeface="Cambria"/>
              </a:rPr>
              <a:t>1</a:t>
            </a:r>
            <a:r>
              <a:rPr sz="2395" spc="-15" dirty="0">
                <a:latin typeface="Cambria"/>
                <a:cs typeface="Cambria"/>
              </a:rPr>
              <a:t>,</a:t>
            </a:r>
            <a:r>
              <a:rPr sz="2395" spc="-124" dirty="0">
                <a:latin typeface="Cambria"/>
                <a:cs typeface="Cambria"/>
              </a:rPr>
              <a:t> </a:t>
            </a:r>
            <a:r>
              <a:rPr sz="2395" i="1" spc="-15" dirty="0">
                <a:latin typeface="Times New Roman"/>
                <a:cs typeface="Times New Roman"/>
              </a:rPr>
              <a:t>S</a:t>
            </a:r>
            <a:r>
              <a:rPr sz="2547" spc="-22" baseline="-19841" dirty="0">
                <a:latin typeface="Cambria"/>
                <a:cs typeface="Cambria"/>
              </a:rPr>
              <a:t>2</a:t>
            </a:r>
            <a:r>
              <a:rPr sz="2395" spc="-15" dirty="0">
                <a:latin typeface="Cambria"/>
                <a:cs typeface="Cambria"/>
              </a:rPr>
              <a:t>,</a:t>
            </a:r>
            <a:r>
              <a:rPr sz="2395" spc="-124" dirty="0">
                <a:latin typeface="Cambria"/>
                <a:cs typeface="Cambria"/>
              </a:rPr>
              <a:t> </a:t>
            </a:r>
            <a:r>
              <a:rPr sz="2395" spc="112" dirty="0">
                <a:latin typeface="Cambria"/>
                <a:cs typeface="Cambria"/>
              </a:rPr>
              <a:t>.</a:t>
            </a:r>
            <a:r>
              <a:rPr sz="2395" spc="-124" dirty="0">
                <a:latin typeface="Cambria"/>
                <a:cs typeface="Cambria"/>
              </a:rPr>
              <a:t> </a:t>
            </a:r>
            <a:r>
              <a:rPr sz="2395" spc="112" dirty="0">
                <a:latin typeface="Cambria"/>
                <a:cs typeface="Cambria"/>
              </a:rPr>
              <a:t>.</a:t>
            </a:r>
            <a:r>
              <a:rPr sz="2395" spc="-124" dirty="0">
                <a:latin typeface="Cambria"/>
                <a:cs typeface="Cambria"/>
              </a:rPr>
              <a:t> </a:t>
            </a:r>
            <a:r>
              <a:rPr sz="2395" spc="112" dirty="0">
                <a:latin typeface="Cambria"/>
                <a:cs typeface="Cambria"/>
              </a:rPr>
              <a:t>.</a:t>
            </a:r>
            <a:r>
              <a:rPr sz="2395" spc="-124" dirty="0">
                <a:latin typeface="Cambria"/>
                <a:cs typeface="Cambria"/>
              </a:rPr>
              <a:t> </a:t>
            </a:r>
            <a:r>
              <a:rPr sz="2395" spc="112" dirty="0">
                <a:latin typeface="Cambria"/>
                <a:cs typeface="Cambria"/>
              </a:rPr>
              <a:t>,</a:t>
            </a:r>
            <a:r>
              <a:rPr sz="2395" spc="-124" dirty="0">
                <a:latin typeface="Cambria"/>
                <a:cs typeface="Cambria"/>
              </a:rPr>
              <a:t> </a:t>
            </a:r>
            <a:r>
              <a:rPr sz="2395" i="1" spc="-36" dirty="0">
                <a:latin typeface="Times New Roman"/>
                <a:cs typeface="Times New Roman"/>
              </a:rPr>
              <a:t>S</a:t>
            </a:r>
            <a:r>
              <a:rPr sz="2547" i="1" spc="-54" baseline="-19841" dirty="0">
                <a:latin typeface="Times New Roman"/>
                <a:cs typeface="Times New Roman"/>
              </a:rPr>
              <a:t>k</a:t>
            </a:r>
            <a:r>
              <a:rPr sz="2547" i="1" spc="200" baseline="-19841" dirty="0">
                <a:latin typeface="Times New Roman"/>
                <a:cs typeface="Times New Roman"/>
              </a:rPr>
              <a:t> </a:t>
            </a:r>
            <a:r>
              <a:rPr sz="2001" spc="52" dirty="0">
                <a:latin typeface="Arial"/>
                <a:cs typeface="Arial"/>
              </a:rPr>
              <a:t>to</a:t>
            </a:r>
            <a:r>
              <a:rPr sz="2001" spc="3" dirty="0">
                <a:latin typeface="Arial"/>
                <a:cs typeface="Arial"/>
              </a:rPr>
              <a:t> </a:t>
            </a:r>
            <a:r>
              <a:rPr sz="2001" spc="21" dirty="0">
                <a:latin typeface="Arial"/>
                <a:cs typeface="Arial"/>
              </a:rPr>
              <a:t>get</a:t>
            </a:r>
            <a:r>
              <a:rPr sz="2001" spc="3" dirty="0">
                <a:latin typeface="Arial"/>
                <a:cs typeface="Arial"/>
              </a:rPr>
              <a:t> </a:t>
            </a:r>
            <a:r>
              <a:rPr sz="2001" spc="-21" dirty="0">
                <a:latin typeface="Arial"/>
                <a:cs typeface="Arial"/>
              </a:rPr>
              <a:t>even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21" dirty="0">
                <a:latin typeface="Arial"/>
                <a:cs typeface="Arial"/>
              </a:rPr>
              <a:t>better</a:t>
            </a:r>
            <a:r>
              <a:rPr sz="2001" spc="3" dirty="0">
                <a:latin typeface="Arial"/>
                <a:cs typeface="Arial"/>
              </a:rPr>
              <a:t> </a:t>
            </a:r>
            <a:r>
              <a:rPr sz="2001" spc="9" dirty="0">
                <a:latin typeface="Arial"/>
                <a:cs typeface="Arial"/>
              </a:rPr>
              <a:t>performance.</a:t>
            </a:r>
            <a:endParaRPr sz="2001">
              <a:latin typeface="Arial"/>
              <a:cs typeface="Arial"/>
            </a:endParaRPr>
          </a:p>
          <a:p>
            <a:pPr marL="41587" algn="ctr">
              <a:spcBef>
                <a:spcPts val="940"/>
              </a:spcBef>
            </a:pP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Born-Again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Neural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21" dirty="0">
                <a:solidFill>
                  <a:srgbClr val="5E5E5E"/>
                </a:solidFill>
                <a:latin typeface="Arial"/>
                <a:cs typeface="Arial"/>
              </a:rPr>
              <a:t>Networks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" dirty="0">
                <a:solidFill>
                  <a:srgbClr val="5E5E5E"/>
                </a:solidFill>
                <a:latin typeface="Arial"/>
                <a:cs typeface="Arial"/>
              </a:rPr>
              <a:t>[Furlanello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et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al.,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ICML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2018]</a:t>
            </a:r>
            <a:endParaRPr sz="1182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28340" y="1700359"/>
            <a:ext cx="7105909" cy="2417021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399098" y="4343426"/>
            <a:ext cx="124761" cy="386089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z="2456" dirty="0">
                <a:latin typeface="Arial"/>
                <a:cs typeface="Arial"/>
              </a:rPr>
              <a:t>•</a:t>
            </a:r>
            <a:endParaRPr sz="2456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47045" y="6600996"/>
            <a:ext cx="4791358" cy="218563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>
              <a:spcBef>
                <a:spcPts val="30"/>
              </a:spcBef>
            </a:pPr>
            <a:r>
              <a:rPr sz="1395" b="1" spc="45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r>
              <a:rPr sz="1395" b="1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dirty="0">
                <a:solidFill>
                  <a:srgbClr val="FFFFFF"/>
                </a:solidFill>
                <a:latin typeface="Arial"/>
                <a:cs typeface="Arial"/>
              </a:rPr>
              <a:t>6.5940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TinyML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Eﬃcient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-6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2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1395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981586" y="4002581"/>
            <a:ext cx="1039864" cy="433237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>
              <a:spcBef>
                <a:spcPts val="30"/>
              </a:spcBef>
            </a:pPr>
            <a:r>
              <a:rPr spc="24" dirty="0"/>
              <a:t>https://e</a:t>
            </a:r>
            <a:r>
              <a:rPr spc="-30" dirty="0"/>
              <a:t>ﬃ</a:t>
            </a:r>
            <a:r>
              <a:rPr spc="3" dirty="0"/>
              <a:t>cientml.ai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xfrm>
            <a:off x="7127439" y="4016539"/>
            <a:ext cx="135675" cy="366150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marL="23104">
              <a:spcBef>
                <a:spcPts val="18"/>
              </a:spcBef>
            </a:pPr>
            <a:fld id="{81D60167-4931-47E6-BA6A-407CBD079E47}" type="slidenum">
              <a:rPr spc="9" dirty="0"/>
              <a:pPr marL="23104">
                <a:spcBef>
                  <a:spcPts val="18"/>
                </a:spcBef>
              </a:pPr>
              <a:t>18</a:t>
            </a:fld>
            <a:endParaRPr spc="9" dirty="0"/>
          </a:p>
        </p:txBody>
      </p:sp>
      <p:sp>
        <p:nvSpPr>
          <p:cNvPr id="6" name="object 6"/>
          <p:cNvSpPr txBox="1"/>
          <p:nvPr/>
        </p:nvSpPr>
        <p:spPr>
          <a:xfrm>
            <a:off x="399098" y="5018978"/>
            <a:ext cx="124761" cy="1290800"/>
          </a:xfrm>
          <a:prstGeom prst="rect">
            <a:avLst/>
          </a:prstGeom>
        </p:spPr>
        <p:txBody>
          <a:bodyPr vert="horz" wrap="square" lIns="0" tIns="53909" rIns="0" bIns="0" rtlCol="0">
            <a:spAutoFit/>
          </a:bodyPr>
          <a:lstStyle/>
          <a:p>
            <a:pPr marL="7701">
              <a:spcBef>
                <a:spcPts val="424"/>
              </a:spcBef>
            </a:pPr>
            <a:r>
              <a:rPr sz="2456" dirty="0">
                <a:latin typeface="Arial"/>
                <a:cs typeface="Arial"/>
              </a:rPr>
              <a:t>•</a:t>
            </a:r>
            <a:endParaRPr sz="2456">
              <a:latin typeface="Arial"/>
              <a:cs typeface="Arial"/>
            </a:endParaRPr>
          </a:p>
          <a:p>
            <a:pPr marL="7701">
              <a:spcBef>
                <a:spcPts val="364"/>
              </a:spcBef>
            </a:pPr>
            <a:r>
              <a:rPr sz="2456" dirty="0">
                <a:latin typeface="Arial"/>
                <a:cs typeface="Arial"/>
              </a:rPr>
              <a:t>•</a:t>
            </a:r>
            <a:endParaRPr sz="2456">
              <a:latin typeface="Arial"/>
              <a:cs typeface="Arial"/>
            </a:endParaRPr>
          </a:p>
          <a:p>
            <a:pPr marL="7701">
              <a:spcBef>
                <a:spcPts val="367"/>
              </a:spcBef>
            </a:pPr>
            <a:r>
              <a:rPr sz="2456" dirty="0">
                <a:latin typeface="Arial"/>
                <a:cs typeface="Arial"/>
              </a:rPr>
              <a:t>•</a:t>
            </a:r>
            <a:endParaRPr sz="2456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2" y="2961969"/>
            <a:ext cx="8534186" cy="89969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5791" b="0" spc="-33" dirty="0"/>
              <a:t>Self</a:t>
            </a:r>
            <a:r>
              <a:rPr sz="5791" b="0" spc="-240" dirty="0"/>
              <a:t> </a:t>
            </a:r>
            <a:r>
              <a:rPr sz="5791" b="0" spc="64" dirty="0"/>
              <a:t>and</a:t>
            </a:r>
            <a:r>
              <a:rPr sz="5791" b="0" spc="-240" dirty="0"/>
              <a:t> </a:t>
            </a:r>
            <a:r>
              <a:rPr sz="5791" b="0" spc="-42" dirty="0"/>
              <a:t>Online</a:t>
            </a:r>
            <a:r>
              <a:rPr sz="5791" b="0" spc="-236" dirty="0"/>
              <a:t> </a:t>
            </a:r>
            <a:r>
              <a:rPr sz="5791" b="0" spc="18" dirty="0"/>
              <a:t>Distillation</a:t>
            </a:r>
            <a:endParaRPr sz="5791"/>
          </a:p>
        </p:txBody>
      </p:sp>
      <p:sp>
        <p:nvSpPr>
          <p:cNvPr id="4" name="object 4"/>
          <p:cNvSpPr txBox="1"/>
          <p:nvPr/>
        </p:nvSpPr>
        <p:spPr>
          <a:xfrm>
            <a:off x="347045" y="6600996"/>
            <a:ext cx="4791358" cy="218563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>
              <a:spcBef>
                <a:spcPts val="30"/>
              </a:spcBef>
            </a:pPr>
            <a:r>
              <a:rPr sz="1395" b="1" spc="45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r>
              <a:rPr sz="1395" b="1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dirty="0">
                <a:solidFill>
                  <a:srgbClr val="FFFFFF"/>
                </a:solidFill>
                <a:latin typeface="Arial"/>
                <a:cs typeface="Arial"/>
              </a:rPr>
              <a:t>6.5940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TinyML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Eﬃcient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-6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2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1395"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981586" y="4002581"/>
            <a:ext cx="1039864" cy="433237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>
              <a:spcBef>
                <a:spcPts val="30"/>
              </a:spcBef>
            </a:pPr>
            <a:r>
              <a:rPr spc="24" dirty="0"/>
              <a:t>https://e</a:t>
            </a:r>
            <a:r>
              <a:rPr spc="-30" dirty="0"/>
              <a:t>ﬃ</a:t>
            </a:r>
            <a:r>
              <a:rPr spc="3" dirty="0"/>
              <a:t>cientml.ai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127439" y="4016539"/>
            <a:ext cx="135675" cy="366150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marL="23104">
              <a:spcBef>
                <a:spcPts val="18"/>
              </a:spcBef>
            </a:pPr>
            <a:fld id="{81D60167-4931-47E6-BA6A-407CBD079E47}" type="slidenum">
              <a:rPr spc="9" dirty="0"/>
              <a:pPr marL="23104">
                <a:spcBef>
                  <a:spcPts val="18"/>
                </a:spcBef>
              </a:pPr>
              <a:t>19</a:t>
            </a:fld>
            <a:endParaRPr spc="9" dirty="0"/>
          </a:p>
        </p:txBody>
      </p:sp>
      <p:sp>
        <p:nvSpPr>
          <p:cNvPr id="3" name="object 3"/>
          <p:cNvSpPr txBox="1"/>
          <p:nvPr/>
        </p:nvSpPr>
        <p:spPr>
          <a:xfrm>
            <a:off x="618793" y="4139432"/>
            <a:ext cx="2654635" cy="975952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398541" indent="-391225">
              <a:spcBef>
                <a:spcPts val="79"/>
              </a:spcBef>
              <a:buAutoNum type="arabicPeriod"/>
              <a:tabLst>
                <a:tab pos="398541" algn="l"/>
                <a:tab pos="398926" algn="l"/>
              </a:tabLst>
            </a:pPr>
            <a:r>
              <a:rPr sz="2092" b="1" spc="-3" dirty="0">
                <a:solidFill>
                  <a:srgbClr val="D5D5D5"/>
                </a:solidFill>
                <a:latin typeface="Arial"/>
                <a:cs typeface="Arial"/>
              </a:rPr>
              <a:t>Self</a:t>
            </a:r>
            <a:r>
              <a:rPr sz="2092" b="1" spc="-45" dirty="0">
                <a:solidFill>
                  <a:srgbClr val="D5D5D5"/>
                </a:solidFill>
                <a:latin typeface="Arial"/>
                <a:cs typeface="Arial"/>
              </a:rPr>
              <a:t> </a:t>
            </a:r>
            <a:r>
              <a:rPr sz="2092" b="1" spc="-3" dirty="0">
                <a:solidFill>
                  <a:srgbClr val="D5D5D5"/>
                </a:solidFill>
                <a:latin typeface="Arial"/>
                <a:cs typeface="Arial"/>
              </a:rPr>
              <a:t>Distillation</a:t>
            </a:r>
            <a:endParaRPr sz="2092">
              <a:latin typeface="Arial"/>
              <a:cs typeface="Arial"/>
            </a:endParaRPr>
          </a:p>
          <a:p>
            <a:pPr marL="398541" indent="-391225">
              <a:spcBef>
                <a:spcPts val="39"/>
              </a:spcBef>
              <a:buAutoNum type="arabicPeriod"/>
              <a:tabLst>
                <a:tab pos="398541" algn="l"/>
                <a:tab pos="398926" algn="l"/>
              </a:tabLst>
            </a:pPr>
            <a:r>
              <a:rPr sz="2092" b="1" spc="-12" dirty="0">
                <a:latin typeface="Arial"/>
                <a:cs typeface="Arial"/>
              </a:rPr>
              <a:t>Online</a:t>
            </a:r>
            <a:r>
              <a:rPr sz="2092" b="1" spc="-39" dirty="0">
                <a:latin typeface="Arial"/>
                <a:cs typeface="Arial"/>
              </a:rPr>
              <a:t> </a:t>
            </a:r>
            <a:r>
              <a:rPr sz="2092" b="1" spc="-3" dirty="0">
                <a:latin typeface="Arial"/>
                <a:cs typeface="Arial"/>
              </a:rPr>
              <a:t>Distillation</a:t>
            </a:r>
            <a:endParaRPr sz="2092">
              <a:latin typeface="Arial"/>
              <a:cs typeface="Arial"/>
            </a:endParaRPr>
          </a:p>
          <a:p>
            <a:pPr marL="398541" indent="-391225">
              <a:spcBef>
                <a:spcPts val="39"/>
              </a:spcBef>
              <a:buAutoNum type="arabicPeriod"/>
              <a:tabLst>
                <a:tab pos="398541" algn="l"/>
                <a:tab pos="398926" algn="l"/>
              </a:tabLst>
            </a:pPr>
            <a:r>
              <a:rPr sz="2092" b="1" spc="15" dirty="0">
                <a:solidFill>
                  <a:srgbClr val="D5D5D5"/>
                </a:solidFill>
                <a:latin typeface="Arial"/>
                <a:cs typeface="Arial"/>
              </a:rPr>
              <a:t>Combined</a:t>
            </a:r>
            <a:endParaRPr sz="209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098" y="189705"/>
            <a:ext cx="5553786" cy="661421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pc="-61" dirty="0"/>
              <a:t>Knowledge</a:t>
            </a:r>
            <a:r>
              <a:rPr spc="-194" dirty="0"/>
              <a:t> </a:t>
            </a:r>
            <a:r>
              <a:rPr spc="-109" dirty="0"/>
              <a:t>Distillation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9098" y="1463469"/>
            <a:ext cx="3826772" cy="1787842"/>
          </a:xfrm>
          <a:prstGeom prst="rect">
            <a:avLst/>
          </a:prstGeom>
        </p:spPr>
        <p:txBody>
          <a:bodyPr vert="horz" wrap="square" lIns="0" tIns="160572" rIns="0" bIns="0" rtlCol="0">
            <a:spAutoFit/>
          </a:bodyPr>
          <a:lstStyle/>
          <a:p>
            <a:pPr marL="7701" defTabSz="554492">
              <a:spcBef>
                <a:spcPts val="1264"/>
              </a:spcBef>
            </a:pPr>
            <a:r>
              <a:rPr sz="2395" b="1" spc="-61" dirty="0">
                <a:solidFill>
                  <a:prstClr val="black"/>
                </a:solidFill>
                <a:latin typeface="Arial"/>
                <a:cs typeface="Arial"/>
              </a:rPr>
              <a:t>Today</a:t>
            </a:r>
            <a:r>
              <a:rPr sz="2395" b="1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95" b="1" spc="67" dirty="0">
                <a:solidFill>
                  <a:prstClr val="black"/>
                </a:solidFill>
                <a:latin typeface="Arial"/>
                <a:cs typeface="Arial"/>
              </a:rPr>
              <a:t>we</a:t>
            </a:r>
            <a:r>
              <a:rPr sz="2395" b="1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395" b="1" spc="-36" dirty="0">
                <a:solidFill>
                  <a:prstClr val="black"/>
                </a:solidFill>
                <a:latin typeface="Arial"/>
                <a:cs typeface="Arial"/>
              </a:rPr>
              <a:t>will:</a:t>
            </a:r>
            <a:endParaRPr sz="2395">
              <a:solidFill>
                <a:prstClr val="black"/>
              </a:solidFill>
              <a:latin typeface="Arial"/>
              <a:cs typeface="Arial"/>
            </a:endParaRPr>
          </a:p>
          <a:p>
            <a:pPr marL="380443" indent="-370817" defTabSz="554492">
              <a:spcBef>
                <a:spcPts val="1001"/>
              </a:spcBef>
              <a:buFontTx/>
              <a:buAutoNum type="arabicPeriod"/>
              <a:tabLst>
                <a:tab pos="380443" algn="l"/>
                <a:tab pos="380828" algn="l"/>
              </a:tabLst>
            </a:pPr>
            <a:r>
              <a:rPr sz="2001" spc="-3" dirty="0">
                <a:solidFill>
                  <a:prstClr val="black"/>
                </a:solidFill>
                <a:latin typeface="Arial"/>
                <a:cs typeface="Arial"/>
              </a:rPr>
              <a:t>What</a:t>
            </a:r>
            <a:r>
              <a:rPr sz="200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-3" dirty="0">
                <a:solidFill>
                  <a:prstClr val="black"/>
                </a:solidFill>
                <a:latin typeface="Arial"/>
                <a:cs typeface="Arial"/>
              </a:rPr>
              <a:t>is</a:t>
            </a:r>
            <a:r>
              <a:rPr sz="200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18" dirty="0">
                <a:solidFill>
                  <a:prstClr val="black"/>
                </a:solidFill>
                <a:latin typeface="Arial"/>
                <a:cs typeface="Arial"/>
              </a:rPr>
              <a:t>knowledge</a:t>
            </a:r>
            <a:r>
              <a:rPr sz="2001" spc="-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15" dirty="0">
                <a:solidFill>
                  <a:prstClr val="black"/>
                </a:solidFill>
                <a:latin typeface="Arial"/>
                <a:cs typeface="Arial"/>
              </a:rPr>
              <a:t>distillation;</a:t>
            </a:r>
            <a:endParaRPr sz="2001">
              <a:solidFill>
                <a:prstClr val="black"/>
              </a:solidFill>
              <a:latin typeface="Arial"/>
              <a:cs typeface="Arial"/>
            </a:endParaRPr>
          </a:p>
          <a:p>
            <a:pPr marL="380443" indent="-370817" defTabSz="554492">
              <a:spcBef>
                <a:spcPts val="767"/>
              </a:spcBef>
              <a:buFontTx/>
              <a:buAutoNum type="arabicPeriod"/>
              <a:tabLst>
                <a:tab pos="380443" algn="l"/>
                <a:tab pos="380828" algn="l"/>
              </a:tabLst>
            </a:pPr>
            <a:r>
              <a:rPr sz="2001" spc="-3" dirty="0">
                <a:solidFill>
                  <a:prstClr val="black"/>
                </a:solidFill>
                <a:latin typeface="Arial"/>
                <a:cs typeface="Arial"/>
              </a:rPr>
              <a:t>What</a:t>
            </a:r>
            <a:r>
              <a:rPr sz="2001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52" dirty="0">
                <a:solidFill>
                  <a:prstClr val="black"/>
                </a:solidFill>
                <a:latin typeface="Arial"/>
                <a:cs typeface="Arial"/>
              </a:rPr>
              <a:t>to</a:t>
            </a:r>
            <a:r>
              <a:rPr sz="2001" spc="-15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24" dirty="0">
                <a:solidFill>
                  <a:prstClr val="black"/>
                </a:solidFill>
                <a:latin typeface="Arial"/>
                <a:cs typeface="Arial"/>
              </a:rPr>
              <a:t>match;</a:t>
            </a:r>
            <a:endParaRPr sz="2001">
              <a:solidFill>
                <a:prstClr val="black"/>
              </a:solidFill>
              <a:latin typeface="Arial"/>
              <a:cs typeface="Arial"/>
            </a:endParaRPr>
          </a:p>
          <a:p>
            <a:pPr marL="380443" indent="-370817" defTabSz="554492">
              <a:spcBef>
                <a:spcPts val="767"/>
              </a:spcBef>
              <a:buFontTx/>
              <a:buAutoNum type="arabicPeriod"/>
              <a:tabLst>
                <a:tab pos="380443" algn="l"/>
                <a:tab pos="380828" algn="l"/>
              </a:tabLst>
            </a:pPr>
            <a:r>
              <a:rPr sz="2001" spc="-12" dirty="0">
                <a:solidFill>
                  <a:prstClr val="black"/>
                </a:solidFill>
                <a:latin typeface="Arial"/>
                <a:cs typeface="Arial"/>
              </a:rPr>
              <a:t>Self</a:t>
            </a:r>
            <a:r>
              <a:rPr sz="2001" spc="-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9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sz="2001" spc="-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-3" dirty="0">
                <a:solidFill>
                  <a:prstClr val="black"/>
                </a:solidFill>
                <a:latin typeface="Arial"/>
                <a:cs typeface="Arial"/>
              </a:rPr>
              <a:t>online</a:t>
            </a:r>
            <a:r>
              <a:rPr sz="2001" spc="-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15">
                <a:solidFill>
                  <a:prstClr val="black"/>
                </a:solidFill>
                <a:latin typeface="Arial"/>
                <a:cs typeface="Arial"/>
              </a:rPr>
              <a:t>distillation;</a:t>
            </a:r>
            <a:endParaRPr sz="2001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23535" y="1158521"/>
            <a:ext cx="1416129" cy="312256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068753" y="1981554"/>
            <a:ext cx="2358145" cy="235814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7045" y="6600996"/>
            <a:ext cx="4791358" cy="218563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 defTabSz="554492">
              <a:spcBef>
                <a:spcPts val="30"/>
              </a:spcBef>
            </a:pPr>
            <a:r>
              <a:rPr sz="1395" b="1" spc="45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r>
              <a:rPr sz="1395" b="1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dirty="0">
                <a:solidFill>
                  <a:srgbClr val="FFFFFF"/>
                </a:solidFill>
                <a:latin typeface="Arial"/>
                <a:cs typeface="Arial"/>
              </a:rPr>
              <a:t>6.5940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TinyML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Eﬃcient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-6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2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139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xfrm>
            <a:off x="5981586" y="4002581"/>
            <a:ext cx="1039864" cy="433237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 defTabSz="554492">
              <a:spcBef>
                <a:spcPts val="30"/>
              </a:spcBef>
            </a:pPr>
            <a:r>
              <a:rPr spc="24" dirty="0">
                <a:solidFill>
                  <a:prstClr val="white"/>
                </a:solidFill>
              </a:rPr>
              <a:t>https://e</a:t>
            </a:r>
            <a:r>
              <a:rPr spc="-30" dirty="0">
                <a:solidFill>
                  <a:prstClr val="white"/>
                </a:solidFill>
              </a:rPr>
              <a:t>ﬃ</a:t>
            </a:r>
            <a:r>
              <a:rPr spc="3" dirty="0">
                <a:solidFill>
                  <a:prstClr val="white"/>
                </a:solidFill>
              </a:rPr>
              <a:t>cientml.ai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794937" y="6623570"/>
            <a:ext cx="139008" cy="184242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marL="23104" defTabSz="554492">
              <a:spcBef>
                <a:spcPts val="18"/>
              </a:spcBef>
            </a:pPr>
            <a:fld id="{81D60167-4931-47E6-BA6A-407CBD079E47}" type="slidenum">
              <a:rPr sz="1182" spc="9" dirty="0">
                <a:solidFill>
                  <a:srgbClr val="FFFFFF"/>
                </a:solidFill>
                <a:latin typeface="Arial"/>
                <a:cs typeface="Arial"/>
              </a:rPr>
              <a:pPr marL="23104" defTabSz="554492">
                <a:spcBef>
                  <a:spcPts val="18"/>
                </a:spcBef>
              </a:pPr>
              <a:t>2</a:t>
            </a:fld>
            <a:endParaRPr sz="118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098" y="189705"/>
            <a:ext cx="4337367" cy="661421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pc="-127" dirty="0"/>
              <a:t>Onlin</a:t>
            </a:r>
            <a:r>
              <a:rPr spc="-42" dirty="0"/>
              <a:t>e</a:t>
            </a:r>
            <a:r>
              <a:rPr spc="-170" dirty="0"/>
              <a:t> </a:t>
            </a:r>
            <a:r>
              <a:rPr spc="-109" dirty="0"/>
              <a:t>Distillation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99097" y="4129240"/>
            <a:ext cx="11370187" cy="1437266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312286" marR="3081" indent="-304971">
              <a:spcBef>
                <a:spcPts val="58"/>
              </a:spcBef>
              <a:buSzPct val="122727"/>
              <a:buChar char="•"/>
              <a:tabLst>
                <a:tab pos="312286" algn="l"/>
                <a:tab pos="312672" algn="l"/>
              </a:tabLst>
            </a:pPr>
            <a:r>
              <a:rPr sz="2001" spc="-12" dirty="0">
                <a:latin typeface="Arial"/>
                <a:cs typeface="Arial"/>
              </a:rPr>
              <a:t>Idea</a:t>
            </a:r>
            <a:r>
              <a:rPr sz="2001" spc="3" dirty="0">
                <a:latin typeface="Arial"/>
                <a:cs typeface="Arial"/>
              </a:rPr>
              <a:t> </a:t>
            </a:r>
            <a:r>
              <a:rPr sz="2001" spc="33" dirty="0">
                <a:latin typeface="Arial"/>
                <a:cs typeface="Arial"/>
              </a:rPr>
              <a:t>of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15" dirty="0">
                <a:latin typeface="Arial"/>
                <a:cs typeface="Arial"/>
              </a:rPr>
              <a:t>deep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9" dirty="0">
                <a:latin typeface="Arial"/>
                <a:cs typeface="Arial"/>
              </a:rPr>
              <a:t>mutual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-3" dirty="0">
                <a:latin typeface="Arial"/>
                <a:cs typeface="Arial"/>
              </a:rPr>
              <a:t>learning: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21" dirty="0">
                <a:latin typeface="Arial"/>
                <a:cs typeface="Arial"/>
              </a:rPr>
              <a:t>for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42" dirty="0">
                <a:latin typeface="Arial"/>
                <a:cs typeface="Arial"/>
              </a:rPr>
              <a:t>both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3" dirty="0">
                <a:latin typeface="Arial"/>
                <a:cs typeface="Arial"/>
              </a:rPr>
              <a:t>teacher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9" dirty="0">
                <a:latin typeface="Arial"/>
                <a:cs typeface="Arial"/>
              </a:rPr>
              <a:t>and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24" dirty="0">
                <a:latin typeface="Arial"/>
                <a:cs typeface="Arial"/>
              </a:rPr>
              <a:t>student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18" dirty="0">
                <a:latin typeface="Arial"/>
                <a:cs typeface="Arial"/>
              </a:rPr>
              <a:t>networks,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15" dirty="0">
                <a:latin typeface="Arial"/>
                <a:cs typeface="Arial"/>
              </a:rPr>
              <a:t>we</a:t>
            </a:r>
            <a:r>
              <a:rPr sz="2001" spc="3" dirty="0">
                <a:latin typeface="Arial"/>
                <a:cs typeface="Arial"/>
              </a:rPr>
              <a:t> </a:t>
            </a:r>
            <a:r>
              <a:rPr sz="2001" spc="24" dirty="0">
                <a:latin typeface="Arial"/>
                <a:cs typeface="Arial"/>
              </a:rPr>
              <a:t>want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52" dirty="0">
                <a:latin typeface="Arial"/>
                <a:cs typeface="Arial"/>
              </a:rPr>
              <a:t>to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33" dirty="0">
                <a:latin typeface="Arial"/>
                <a:cs typeface="Arial"/>
              </a:rPr>
              <a:t>add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-39" dirty="0">
                <a:latin typeface="Arial"/>
                <a:cs typeface="Arial"/>
              </a:rPr>
              <a:t>a</a:t>
            </a:r>
            <a:r>
              <a:rPr sz="2001" spc="6" dirty="0">
                <a:latin typeface="Arial"/>
                <a:cs typeface="Arial"/>
              </a:rPr>
              <a:t> </a:t>
            </a:r>
            <a:r>
              <a:rPr sz="2001" spc="15" dirty="0">
                <a:latin typeface="Arial"/>
                <a:cs typeface="Arial"/>
              </a:rPr>
              <a:t>distillation </a:t>
            </a:r>
            <a:r>
              <a:rPr sz="2001" spc="-546" dirty="0">
                <a:latin typeface="Arial"/>
                <a:cs typeface="Arial"/>
              </a:rPr>
              <a:t> </a:t>
            </a:r>
            <a:r>
              <a:rPr sz="2001" spc="18" dirty="0">
                <a:latin typeface="Arial"/>
                <a:cs typeface="Arial"/>
              </a:rPr>
              <a:t>objective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001" spc="24" dirty="0">
                <a:latin typeface="Arial"/>
                <a:cs typeface="Arial"/>
              </a:rPr>
              <a:t>that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001" spc="-3" dirty="0">
                <a:latin typeface="Arial"/>
                <a:cs typeface="Arial"/>
              </a:rPr>
              <a:t>minimizes</a:t>
            </a:r>
            <a:r>
              <a:rPr sz="2001" spc="3" dirty="0">
                <a:latin typeface="Arial"/>
                <a:cs typeface="Arial"/>
              </a:rPr>
              <a:t> </a:t>
            </a:r>
            <a:r>
              <a:rPr sz="2001" spc="9" dirty="0">
                <a:latin typeface="Arial"/>
                <a:cs typeface="Arial"/>
              </a:rPr>
              <a:t>the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001" spc="39" dirty="0">
                <a:latin typeface="Arial"/>
                <a:cs typeface="Arial"/>
              </a:rPr>
              <a:t>output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001" spc="24" dirty="0">
                <a:latin typeface="Arial"/>
                <a:cs typeface="Arial"/>
              </a:rPr>
              <a:t>distribution</a:t>
            </a:r>
            <a:r>
              <a:rPr sz="2001" spc="3" dirty="0">
                <a:latin typeface="Arial"/>
                <a:cs typeface="Arial"/>
              </a:rPr>
              <a:t> </a:t>
            </a:r>
            <a:r>
              <a:rPr sz="2001" spc="33" dirty="0">
                <a:latin typeface="Arial"/>
                <a:cs typeface="Arial"/>
              </a:rPr>
              <a:t>of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001" spc="9" dirty="0">
                <a:latin typeface="Arial"/>
                <a:cs typeface="Arial"/>
              </a:rPr>
              <a:t>the</a:t>
            </a:r>
            <a:r>
              <a:rPr sz="2001" spc="3" dirty="0">
                <a:latin typeface="Arial"/>
                <a:cs typeface="Arial"/>
              </a:rPr>
              <a:t> </a:t>
            </a:r>
            <a:r>
              <a:rPr sz="2001" spc="12" dirty="0">
                <a:latin typeface="Arial"/>
                <a:cs typeface="Arial"/>
              </a:rPr>
              <a:t>other</a:t>
            </a:r>
            <a:r>
              <a:rPr sz="2001" dirty="0">
                <a:latin typeface="Arial"/>
                <a:cs typeface="Arial"/>
              </a:rPr>
              <a:t> </a:t>
            </a:r>
            <a:r>
              <a:rPr sz="2001" spc="-9" dirty="0">
                <a:latin typeface="Arial"/>
                <a:cs typeface="Arial"/>
              </a:rPr>
              <a:t>party.</a:t>
            </a:r>
            <a:endParaRPr sz="2001">
              <a:latin typeface="Arial"/>
              <a:cs typeface="Arial"/>
            </a:endParaRPr>
          </a:p>
          <a:p>
            <a:pPr marL="312286" indent="-304971">
              <a:spcBef>
                <a:spcPts val="285"/>
              </a:spcBef>
              <a:buSzPct val="102531"/>
              <a:buFont typeface="Arial"/>
              <a:buChar char="•"/>
              <a:tabLst>
                <a:tab pos="312286" algn="l"/>
                <a:tab pos="312672" algn="l"/>
              </a:tabLst>
            </a:pPr>
            <a:r>
              <a:rPr sz="2395" spc="176" dirty="0">
                <a:latin typeface="Cambria"/>
                <a:cs typeface="Cambria"/>
              </a:rPr>
              <a:t>ℒ(</a:t>
            </a:r>
            <a:r>
              <a:rPr sz="2395" i="1" spc="176" dirty="0">
                <a:latin typeface="Times New Roman"/>
                <a:cs typeface="Times New Roman"/>
              </a:rPr>
              <a:t>S</a:t>
            </a:r>
            <a:r>
              <a:rPr sz="2395" spc="176" dirty="0">
                <a:latin typeface="Cambria"/>
                <a:cs typeface="Cambria"/>
              </a:rPr>
              <a:t>)</a:t>
            </a:r>
            <a:r>
              <a:rPr sz="2395" spc="143" dirty="0">
                <a:latin typeface="Cambria"/>
                <a:cs typeface="Cambria"/>
              </a:rPr>
              <a:t> </a:t>
            </a:r>
            <a:r>
              <a:rPr sz="2395" spc="327" dirty="0">
                <a:latin typeface="Cambria"/>
                <a:cs typeface="Cambria"/>
              </a:rPr>
              <a:t>=</a:t>
            </a:r>
            <a:r>
              <a:rPr sz="2395" spc="143" dirty="0">
                <a:latin typeface="Cambria"/>
                <a:cs typeface="Cambria"/>
              </a:rPr>
              <a:t> </a:t>
            </a:r>
            <a:r>
              <a:rPr sz="2001" spc="-3" dirty="0">
                <a:latin typeface="Arial"/>
                <a:cs typeface="Arial"/>
              </a:rPr>
              <a:t>CrossEntropy</a:t>
            </a:r>
            <a:r>
              <a:rPr sz="2395" spc="-3" dirty="0">
                <a:latin typeface="Cambria"/>
                <a:cs typeface="Cambria"/>
              </a:rPr>
              <a:t>(</a:t>
            </a:r>
            <a:r>
              <a:rPr sz="2395" i="1" spc="-3" dirty="0">
                <a:latin typeface="Times New Roman"/>
                <a:cs typeface="Times New Roman"/>
              </a:rPr>
              <a:t>S</a:t>
            </a:r>
            <a:r>
              <a:rPr sz="2395" spc="-3" dirty="0">
                <a:latin typeface="Cambria"/>
                <a:cs typeface="Cambria"/>
              </a:rPr>
              <a:t>(</a:t>
            </a:r>
            <a:r>
              <a:rPr sz="2395" i="1" spc="-3" dirty="0">
                <a:latin typeface="Times New Roman"/>
                <a:cs typeface="Times New Roman"/>
              </a:rPr>
              <a:t>I</a:t>
            </a:r>
            <a:r>
              <a:rPr sz="2395" spc="-3" dirty="0">
                <a:latin typeface="Cambria"/>
                <a:cs typeface="Cambria"/>
              </a:rPr>
              <a:t>),</a:t>
            </a:r>
            <a:r>
              <a:rPr sz="2395" spc="-127" dirty="0">
                <a:latin typeface="Cambria"/>
                <a:cs typeface="Cambria"/>
              </a:rPr>
              <a:t> </a:t>
            </a:r>
            <a:r>
              <a:rPr sz="2395" i="1" spc="-52" dirty="0">
                <a:latin typeface="Times New Roman"/>
                <a:cs typeface="Times New Roman"/>
              </a:rPr>
              <a:t>y</a:t>
            </a:r>
            <a:r>
              <a:rPr sz="2395" spc="-52" dirty="0">
                <a:latin typeface="Cambria"/>
                <a:cs typeface="Cambria"/>
              </a:rPr>
              <a:t>)</a:t>
            </a:r>
            <a:r>
              <a:rPr sz="2395" spc="12" dirty="0">
                <a:latin typeface="Cambria"/>
                <a:cs typeface="Cambria"/>
              </a:rPr>
              <a:t> </a:t>
            </a:r>
            <a:r>
              <a:rPr sz="2395" spc="327" dirty="0">
                <a:latin typeface="Cambria"/>
                <a:cs typeface="Cambria"/>
              </a:rPr>
              <a:t>+</a:t>
            </a:r>
            <a:r>
              <a:rPr sz="2395" spc="9" dirty="0">
                <a:latin typeface="Cambria"/>
                <a:cs typeface="Cambria"/>
              </a:rPr>
              <a:t> </a:t>
            </a:r>
            <a:r>
              <a:rPr sz="2001" spc="-9" dirty="0">
                <a:latin typeface="Arial"/>
                <a:cs typeface="Arial"/>
              </a:rPr>
              <a:t>KL</a:t>
            </a:r>
            <a:r>
              <a:rPr sz="2395" spc="-9" dirty="0">
                <a:latin typeface="Cambria"/>
                <a:cs typeface="Cambria"/>
              </a:rPr>
              <a:t>(</a:t>
            </a:r>
            <a:r>
              <a:rPr sz="2395" i="1" spc="-9" dirty="0">
                <a:latin typeface="Times New Roman"/>
                <a:cs typeface="Times New Roman"/>
              </a:rPr>
              <a:t>S</a:t>
            </a:r>
            <a:r>
              <a:rPr sz="2395" spc="-9" dirty="0">
                <a:latin typeface="Cambria"/>
                <a:cs typeface="Cambria"/>
              </a:rPr>
              <a:t>(</a:t>
            </a:r>
            <a:r>
              <a:rPr sz="2395" i="1" spc="-9" dirty="0">
                <a:latin typeface="Times New Roman"/>
                <a:cs typeface="Times New Roman"/>
              </a:rPr>
              <a:t>I</a:t>
            </a:r>
            <a:r>
              <a:rPr sz="2395" spc="-9" dirty="0">
                <a:latin typeface="Cambria"/>
                <a:cs typeface="Cambria"/>
              </a:rPr>
              <a:t>),</a:t>
            </a:r>
            <a:r>
              <a:rPr sz="2395" spc="-127" dirty="0">
                <a:latin typeface="Cambria"/>
                <a:cs typeface="Cambria"/>
              </a:rPr>
              <a:t> </a:t>
            </a:r>
            <a:r>
              <a:rPr sz="2395" i="1" spc="-27" dirty="0">
                <a:latin typeface="Times New Roman"/>
                <a:cs typeface="Times New Roman"/>
              </a:rPr>
              <a:t>T</a:t>
            </a:r>
            <a:r>
              <a:rPr sz="2395" spc="-27" dirty="0">
                <a:latin typeface="Cambria"/>
                <a:cs typeface="Cambria"/>
              </a:rPr>
              <a:t>(</a:t>
            </a:r>
            <a:r>
              <a:rPr sz="2395" i="1" spc="-27" dirty="0">
                <a:latin typeface="Times New Roman"/>
                <a:cs typeface="Times New Roman"/>
              </a:rPr>
              <a:t>I</a:t>
            </a:r>
            <a:r>
              <a:rPr sz="2395" spc="-27" dirty="0">
                <a:latin typeface="Cambria"/>
                <a:cs typeface="Cambria"/>
              </a:rPr>
              <a:t>))</a:t>
            </a:r>
            <a:r>
              <a:rPr sz="2001" spc="-27" dirty="0">
                <a:latin typeface="Arial"/>
                <a:cs typeface="Arial"/>
              </a:rPr>
              <a:t>;</a:t>
            </a:r>
            <a:endParaRPr sz="2001">
              <a:latin typeface="Arial"/>
              <a:cs typeface="Arial"/>
            </a:endParaRPr>
          </a:p>
          <a:p>
            <a:pPr marL="312286" indent="-304971">
              <a:spcBef>
                <a:spcPts val="312"/>
              </a:spcBef>
              <a:buSzPct val="102531"/>
              <a:buFont typeface="Arial"/>
              <a:buChar char="•"/>
              <a:tabLst>
                <a:tab pos="312286" algn="l"/>
                <a:tab pos="312672" algn="l"/>
              </a:tabLst>
            </a:pPr>
            <a:r>
              <a:rPr sz="2395" spc="255" dirty="0">
                <a:latin typeface="Cambria"/>
                <a:cs typeface="Cambria"/>
              </a:rPr>
              <a:t>ℒ(</a:t>
            </a:r>
            <a:r>
              <a:rPr sz="2395" i="1" spc="255" dirty="0">
                <a:latin typeface="Times New Roman"/>
                <a:cs typeface="Times New Roman"/>
              </a:rPr>
              <a:t>T</a:t>
            </a:r>
            <a:r>
              <a:rPr sz="2395" i="1" spc="-385" dirty="0">
                <a:latin typeface="Times New Roman"/>
                <a:cs typeface="Times New Roman"/>
              </a:rPr>
              <a:t> </a:t>
            </a:r>
            <a:r>
              <a:rPr sz="2395" spc="-112" dirty="0">
                <a:latin typeface="Cambria"/>
                <a:cs typeface="Cambria"/>
              </a:rPr>
              <a:t>)</a:t>
            </a:r>
            <a:r>
              <a:rPr sz="2395" spc="143" dirty="0">
                <a:latin typeface="Cambria"/>
                <a:cs typeface="Cambria"/>
              </a:rPr>
              <a:t> </a:t>
            </a:r>
            <a:r>
              <a:rPr sz="2395" spc="327" dirty="0">
                <a:latin typeface="Cambria"/>
                <a:cs typeface="Cambria"/>
              </a:rPr>
              <a:t>=</a:t>
            </a:r>
            <a:r>
              <a:rPr sz="2395" spc="146" dirty="0">
                <a:latin typeface="Cambria"/>
                <a:cs typeface="Cambria"/>
              </a:rPr>
              <a:t> </a:t>
            </a:r>
            <a:r>
              <a:rPr sz="2001" spc="-3" dirty="0">
                <a:latin typeface="Arial"/>
                <a:cs typeface="Arial"/>
              </a:rPr>
              <a:t>CrossEntropy</a:t>
            </a:r>
            <a:r>
              <a:rPr sz="2395" spc="-3" dirty="0">
                <a:latin typeface="Cambria"/>
                <a:cs typeface="Cambria"/>
              </a:rPr>
              <a:t>(</a:t>
            </a:r>
            <a:r>
              <a:rPr sz="2395" i="1" spc="-3" dirty="0">
                <a:latin typeface="Times New Roman"/>
                <a:cs typeface="Times New Roman"/>
              </a:rPr>
              <a:t>T</a:t>
            </a:r>
            <a:r>
              <a:rPr sz="2395" spc="-3" dirty="0">
                <a:latin typeface="Cambria"/>
                <a:cs typeface="Cambria"/>
              </a:rPr>
              <a:t>(</a:t>
            </a:r>
            <a:r>
              <a:rPr sz="2395" i="1" spc="-3" dirty="0">
                <a:latin typeface="Times New Roman"/>
                <a:cs typeface="Times New Roman"/>
              </a:rPr>
              <a:t>I</a:t>
            </a:r>
            <a:r>
              <a:rPr sz="2395" spc="-3" dirty="0">
                <a:latin typeface="Cambria"/>
                <a:cs typeface="Cambria"/>
              </a:rPr>
              <a:t>),</a:t>
            </a:r>
            <a:r>
              <a:rPr sz="2395" spc="-127" dirty="0">
                <a:latin typeface="Cambria"/>
                <a:cs typeface="Cambria"/>
              </a:rPr>
              <a:t> </a:t>
            </a:r>
            <a:r>
              <a:rPr sz="2395" i="1" spc="-52" dirty="0">
                <a:latin typeface="Times New Roman"/>
                <a:cs typeface="Times New Roman"/>
              </a:rPr>
              <a:t>y</a:t>
            </a:r>
            <a:r>
              <a:rPr sz="2395" spc="-52" dirty="0">
                <a:latin typeface="Cambria"/>
                <a:cs typeface="Cambria"/>
              </a:rPr>
              <a:t>)</a:t>
            </a:r>
            <a:r>
              <a:rPr sz="2395" spc="12" dirty="0">
                <a:latin typeface="Cambria"/>
                <a:cs typeface="Cambria"/>
              </a:rPr>
              <a:t> </a:t>
            </a:r>
            <a:r>
              <a:rPr sz="2395" spc="327" dirty="0">
                <a:latin typeface="Cambria"/>
                <a:cs typeface="Cambria"/>
              </a:rPr>
              <a:t>+</a:t>
            </a:r>
            <a:r>
              <a:rPr sz="2395" spc="9" dirty="0">
                <a:latin typeface="Cambria"/>
                <a:cs typeface="Cambria"/>
              </a:rPr>
              <a:t> </a:t>
            </a:r>
            <a:r>
              <a:rPr sz="2001" spc="-9" dirty="0">
                <a:latin typeface="Arial"/>
                <a:cs typeface="Arial"/>
              </a:rPr>
              <a:t>KL</a:t>
            </a:r>
            <a:r>
              <a:rPr sz="2395" spc="-9" dirty="0">
                <a:latin typeface="Cambria"/>
                <a:cs typeface="Cambria"/>
              </a:rPr>
              <a:t>(</a:t>
            </a:r>
            <a:r>
              <a:rPr sz="2395" i="1" spc="-9" dirty="0">
                <a:latin typeface="Times New Roman"/>
                <a:cs typeface="Times New Roman"/>
              </a:rPr>
              <a:t>T</a:t>
            </a:r>
            <a:r>
              <a:rPr sz="2395" spc="-9" dirty="0">
                <a:latin typeface="Cambria"/>
                <a:cs typeface="Cambria"/>
              </a:rPr>
              <a:t>(</a:t>
            </a:r>
            <a:r>
              <a:rPr sz="2395" i="1" spc="-9" dirty="0">
                <a:latin typeface="Times New Roman"/>
                <a:cs typeface="Times New Roman"/>
              </a:rPr>
              <a:t>I</a:t>
            </a:r>
            <a:r>
              <a:rPr sz="2395" spc="-9" dirty="0">
                <a:latin typeface="Cambria"/>
                <a:cs typeface="Cambria"/>
              </a:rPr>
              <a:t>),</a:t>
            </a:r>
            <a:r>
              <a:rPr sz="2395" spc="-127" dirty="0">
                <a:latin typeface="Cambria"/>
                <a:cs typeface="Cambria"/>
              </a:rPr>
              <a:t> </a:t>
            </a:r>
            <a:r>
              <a:rPr sz="2395" i="1" spc="-27" dirty="0">
                <a:latin typeface="Times New Roman"/>
                <a:cs typeface="Times New Roman"/>
              </a:rPr>
              <a:t>S</a:t>
            </a:r>
            <a:r>
              <a:rPr sz="2395" spc="-27" dirty="0">
                <a:latin typeface="Cambria"/>
                <a:cs typeface="Cambria"/>
              </a:rPr>
              <a:t>(</a:t>
            </a:r>
            <a:r>
              <a:rPr sz="2395" i="1" spc="-27" dirty="0">
                <a:latin typeface="Times New Roman"/>
                <a:cs typeface="Times New Roman"/>
              </a:rPr>
              <a:t>I</a:t>
            </a:r>
            <a:r>
              <a:rPr sz="2395" spc="-27" dirty="0">
                <a:latin typeface="Cambria"/>
                <a:cs typeface="Cambria"/>
              </a:rPr>
              <a:t>))</a:t>
            </a:r>
            <a:r>
              <a:rPr sz="2001" spc="-27" dirty="0">
                <a:latin typeface="Arial"/>
                <a:cs typeface="Arial"/>
              </a:rPr>
              <a:t>.</a:t>
            </a:r>
            <a:endParaRPr sz="2001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99097" y="5634940"/>
            <a:ext cx="5030484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312286" indent="-304971">
              <a:spcBef>
                <a:spcPts val="58"/>
              </a:spcBef>
              <a:buSzPct val="122727"/>
              <a:buChar char="•"/>
              <a:tabLst>
                <a:tab pos="312286" algn="l"/>
                <a:tab pos="312672" algn="l"/>
                <a:tab pos="4594198" algn="l"/>
              </a:tabLst>
            </a:pPr>
            <a:r>
              <a:rPr sz="2001" spc="12" dirty="0">
                <a:latin typeface="Arial"/>
                <a:cs typeface="Arial"/>
              </a:rPr>
              <a:t>Note: </a:t>
            </a:r>
            <a:r>
              <a:rPr sz="2001" spc="36" dirty="0">
                <a:latin typeface="Arial"/>
                <a:cs typeface="Arial"/>
              </a:rPr>
              <a:t>it </a:t>
            </a:r>
            <a:r>
              <a:rPr sz="2001" spc="-3" dirty="0">
                <a:latin typeface="Arial"/>
                <a:cs typeface="Arial"/>
              </a:rPr>
              <a:t>is </a:t>
            </a:r>
            <a:r>
              <a:rPr sz="2001" spc="33" dirty="0">
                <a:latin typeface="Arial"/>
                <a:cs typeface="Arial"/>
              </a:rPr>
              <a:t>not </a:t>
            </a:r>
            <a:r>
              <a:rPr sz="2001" spc="-6" dirty="0">
                <a:latin typeface="Arial"/>
                <a:cs typeface="Arial"/>
              </a:rPr>
              <a:t>necessary </a:t>
            </a:r>
            <a:r>
              <a:rPr sz="2001" spc="52">
                <a:latin typeface="Arial"/>
                <a:cs typeface="Arial"/>
              </a:rPr>
              <a:t>to </a:t>
            </a:r>
            <a:r>
              <a:rPr sz="2001" spc="42">
                <a:latin typeface="Arial"/>
                <a:cs typeface="Arial"/>
              </a:rPr>
              <a:t>p</a:t>
            </a:r>
            <a:r>
              <a:rPr sz="2001" spc="-12">
                <a:latin typeface="Arial"/>
                <a:cs typeface="Arial"/>
              </a:rPr>
              <a:t>r</a:t>
            </a:r>
            <a:r>
              <a:rPr sz="2001" spc="-3">
                <a:latin typeface="Arial"/>
                <a:cs typeface="Arial"/>
              </a:rPr>
              <a:t>etrain</a:t>
            </a:r>
            <a:r>
              <a:rPr lang="af-ZA" altLang="ko-KR" sz="2000" i="1" spc="9">
                <a:latin typeface="Times New Roman"/>
                <a:cs typeface="Times New Roman"/>
              </a:rPr>
              <a:t> T</a:t>
            </a:r>
            <a:r>
              <a:rPr lang="en-US" sz="2001" spc="-3">
                <a:latin typeface="Arial"/>
                <a:cs typeface="Arial"/>
              </a:rPr>
              <a:t> </a:t>
            </a:r>
            <a:r>
              <a:rPr sz="2001" spc="9">
                <a:latin typeface="Arial"/>
                <a:cs typeface="Arial"/>
              </a:rPr>
              <a:t>and</a:t>
            </a:r>
            <a:endParaRPr sz="2001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574738" y="5595427"/>
            <a:ext cx="3963464" cy="378672"/>
          </a:xfrm>
          <a:prstGeom prst="rect">
            <a:avLst/>
          </a:prstGeom>
        </p:spPr>
        <p:txBody>
          <a:bodyPr vert="horz" wrap="square" lIns="0" tIns="10012" rIns="0" bIns="0" rtlCol="0">
            <a:spAutoFit/>
          </a:bodyPr>
          <a:lstStyle/>
          <a:p>
            <a:pPr marL="7701">
              <a:spcBef>
                <a:spcPts val="79"/>
              </a:spcBef>
            </a:pPr>
            <a:r>
              <a:rPr lang="en-US" sz="2395" i="1" spc="9">
                <a:latin typeface="Times New Roman"/>
                <a:cs typeface="Times New Roman"/>
              </a:rPr>
              <a:t>S = </a:t>
            </a:r>
            <a:r>
              <a:rPr sz="2395" i="1" spc="9">
                <a:latin typeface="Times New Roman"/>
                <a:cs typeface="Times New Roman"/>
              </a:rPr>
              <a:t>T</a:t>
            </a:r>
            <a:r>
              <a:rPr sz="2395" i="1" spc="-69">
                <a:latin typeface="Times New Roman"/>
                <a:cs typeface="Times New Roman"/>
              </a:rPr>
              <a:t> </a:t>
            </a:r>
            <a:r>
              <a:rPr sz="2001" spc="-3" dirty="0">
                <a:latin typeface="Arial"/>
                <a:cs typeface="Arial"/>
              </a:rPr>
              <a:t>is</a:t>
            </a:r>
            <a:r>
              <a:rPr sz="2001" spc="-27" dirty="0">
                <a:latin typeface="Arial"/>
                <a:cs typeface="Arial"/>
              </a:rPr>
              <a:t> </a:t>
            </a:r>
            <a:r>
              <a:rPr sz="2001" spc="12" dirty="0">
                <a:latin typeface="Arial"/>
                <a:cs typeface="Arial"/>
              </a:rPr>
              <a:t>allowed.</a:t>
            </a:r>
            <a:endParaRPr sz="2001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661527" y="1949182"/>
            <a:ext cx="1289196" cy="390850"/>
          </a:xfrm>
          <a:prstGeom prst="rect">
            <a:avLst/>
          </a:prstGeom>
          <a:ln w="32323">
            <a:solidFill>
              <a:srgbClr val="000000"/>
            </a:solidFill>
          </a:ln>
        </p:spPr>
        <p:txBody>
          <a:bodyPr vert="horz" wrap="square" lIns="0" tIns="3466" rIns="0" bIns="0" rtlCol="0">
            <a:spAutoFit/>
          </a:bodyPr>
          <a:lstStyle/>
          <a:p>
            <a:pPr>
              <a:spcBef>
                <a:spcPts val="27"/>
              </a:spcBef>
            </a:pPr>
            <a:endParaRPr sz="1304">
              <a:latin typeface="Times New Roman"/>
              <a:cs typeface="Times New Roman"/>
            </a:endParaRPr>
          </a:p>
          <a:p>
            <a:pPr marL="265694"/>
            <a:r>
              <a:rPr sz="1213" spc="6" dirty="0">
                <a:latin typeface="Calibri"/>
                <a:cs typeface="Calibri"/>
              </a:rPr>
              <a:t>Network</a:t>
            </a:r>
            <a:r>
              <a:rPr sz="1213" spc="-18" dirty="0">
                <a:latin typeface="Calibri"/>
                <a:cs typeface="Calibri"/>
              </a:rPr>
              <a:t> </a:t>
            </a:r>
            <a:r>
              <a:rPr sz="1213" spc="6" dirty="0">
                <a:latin typeface="Cambria Math"/>
                <a:cs typeface="Cambria Math"/>
              </a:rPr>
              <a:t>Θ</a:t>
            </a:r>
            <a:r>
              <a:rPr sz="1319" spc="9" baseline="-15325" dirty="0">
                <a:latin typeface="Cambria Math"/>
                <a:cs typeface="Cambria Math"/>
              </a:rPr>
              <a:t>1</a:t>
            </a:r>
            <a:endParaRPr sz="1319" baseline="-15325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657957" y="3053400"/>
            <a:ext cx="1292662" cy="588379"/>
          </a:xfrm>
          <a:custGeom>
            <a:avLst/>
            <a:gdLst/>
            <a:ahLst/>
            <a:cxnLst/>
            <a:rect l="l" t="t" r="r" b="b"/>
            <a:pathLst>
              <a:path w="2131695" h="970279">
                <a:moveTo>
                  <a:pt x="0" y="969721"/>
                </a:moveTo>
                <a:lnTo>
                  <a:pt x="2131449" y="969721"/>
                </a:lnTo>
                <a:lnTo>
                  <a:pt x="2131449" y="0"/>
                </a:lnTo>
                <a:lnTo>
                  <a:pt x="0" y="0"/>
                </a:lnTo>
                <a:lnTo>
                  <a:pt x="0" y="969721"/>
                </a:lnTo>
                <a:close/>
              </a:path>
            </a:pathLst>
          </a:custGeom>
          <a:ln w="3232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8" name="object 8"/>
          <p:cNvSpPr txBox="1"/>
          <p:nvPr/>
        </p:nvSpPr>
        <p:spPr>
          <a:xfrm>
            <a:off x="5900541" y="3236922"/>
            <a:ext cx="800164" cy="197153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23104">
              <a:spcBef>
                <a:spcPts val="82"/>
              </a:spcBef>
            </a:pPr>
            <a:r>
              <a:rPr sz="1213" spc="6" dirty="0">
                <a:latin typeface="Calibri"/>
                <a:cs typeface="Calibri"/>
              </a:rPr>
              <a:t>Network</a:t>
            </a:r>
            <a:r>
              <a:rPr sz="1213" spc="-24" dirty="0">
                <a:latin typeface="Calibri"/>
                <a:cs typeface="Calibri"/>
              </a:rPr>
              <a:t> </a:t>
            </a:r>
            <a:r>
              <a:rPr sz="1213" spc="18" dirty="0">
                <a:latin typeface="Cambria Math"/>
                <a:cs typeface="Cambria Math"/>
              </a:rPr>
              <a:t>Θ</a:t>
            </a:r>
            <a:r>
              <a:rPr sz="1319" spc="27" baseline="-15325" dirty="0">
                <a:latin typeface="Cambria Math"/>
                <a:cs typeface="Cambria Math"/>
              </a:rPr>
              <a:t>2</a:t>
            </a:r>
            <a:endParaRPr sz="1319" baseline="-15325">
              <a:latin typeface="Cambria Math"/>
              <a:cs typeface="Cambria Math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053037" y="2220193"/>
            <a:ext cx="2438613" cy="1160970"/>
          </a:xfrm>
          <a:custGeom>
            <a:avLst/>
            <a:gdLst/>
            <a:ahLst/>
            <a:cxnLst/>
            <a:rect l="l" t="t" r="r" b="b"/>
            <a:pathLst>
              <a:path w="4021454" h="1914525">
                <a:moveTo>
                  <a:pt x="1003439" y="37973"/>
                </a:moveTo>
                <a:lnTo>
                  <a:pt x="896721" y="57137"/>
                </a:lnTo>
                <a:lnTo>
                  <a:pt x="916038" y="83019"/>
                </a:lnTo>
                <a:lnTo>
                  <a:pt x="0" y="766889"/>
                </a:lnTo>
                <a:lnTo>
                  <a:pt x="19329" y="792772"/>
                </a:lnTo>
                <a:lnTo>
                  <a:pt x="935367" y="108940"/>
                </a:lnTo>
                <a:lnTo>
                  <a:pt x="954722" y="134823"/>
                </a:lnTo>
                <a:lnTo>
                  <a:pt x="1003439" y="37973"/>
                </a:lnTo>
                <a:close/>
              </a:path>
              <a:path w="4021454" h="1914525">
                <a:moveTo>
                  <a:pt x="1031341" y="1866963"/>
                </a:moveTo>
                <a:lnTo>
                  <a:pt x="981849" y="1770494"/>
                </a:lnTo>
                <a:lnTo>
                  <a:pt x="962710" y="1796554"/>
                </a:lnTo>
                <a:lnTo>
                  <a:pt x="19215" y="1103985"/>
                </a:lnTo>
                <a:lnTo>
                  <a:pt x="114" y="1130033"/>
                </a:lnTo>
                <a:lnTo>
                  <a:pt x="943597" y="1822615"/>
                </a:lnTo>
                <a:lnTo>
                  <a:pt x="924458" y="1848662"/>
                </a:lnTo>
                <a:lnTo>
                  <a:pt x="1031341" y="1866963"/>
                </a:lnTo>
                <a:close/>
              </a:path>
              <a:path w="4021454" h="1914525">
                <a:moveTo>
                  <a:pt x="4021340" y="1866963"/>
                </a:moveTo>
                <a:lnTo>
                  <a:pt x="3925125" y="1817001"/>
                </a:lnTo>
                <a:lnTo>
                  <a:pt x="3924630" y="1849335"/>
                </a:lnTo>
                <a:lnTo>
                  <a:pt x="3129280" y="1837334"/>
                </a:lnTo>
                <a:lnTo>
                  <a:pt x="3128772" y="1869668"/>
                </a:lnTo>
                <a:lnTo>
                  <a:pt x="3924147" y="1881670"/>
                </a:lnTo>
                <a:lnTo>
                  <a:pt x="3923677" y="1913978"/>
                </a:lnTo>
                <a:lnTo>
                  <a:pt x="4021340" y="1866963"/>
                </a:lnTo>
                <a:close/>
              </a:path>
              <a:path w="4021454" h="1914525">
                <a:moveTo>
                  <a:pt x="4021340" y="49771"/>
                </a:moveTo>
                <a:lnTo>
                  <a:pt x="3925049" y="0"/>
                </a:lnTo>
                <a:lnTo>
                  <a:pt x="3924630" y="32334"/>
                </a:lnTo>
                <a:lnTo>
                  <a:pt x="3129216" y="21780"/>
                </a:lnTo>
                <a:lnTo>
                  <a:pt x="3128797" y="54114"/>
                </a:lnTo>
                <a:lnTo>
                  <a:pt x="3924173" y="64643"/>
                </a:lnTo>
                <a:lnTo>
                  <a:pt x="3923754" y="96977"/>
                </a:lnTo>
                <a:lnTo>
                  <a:pt x="4021340" y="4977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10" name="object 10"/>
          <p:cNvSpPr txBox="1"/>
          <p:nvPr/>
        </p:nvSpPr>
        <p:spPr>
          <a:xfrm>
            <a:off x="8353616" y="2679594"/>
            <a:ext cx="765893" cy="191778"/>
          </a:xfrm>
          <a:prstGeom prst="rect">
            <a:avLst/>
          </a:prstGeom>
          <a:ln w="14366">
            <a:solidFill>
              <a:srgbClr val="000000"/>
            </a:solidFill>
          </a:ln>
        </p:spPr>
        <p:txBody>
          <a:bodyPr vert="horz" wrap="square" lIns="0" tIns="23489" rIns="0" bIns="0" rtlCol="0">
            <a:spAutoFit/>
          </a:bodyPr>
          <a:lstStyle/>
          <a:p>
            <a:pPr marL="62380">
              <a:spcBef>
                <a:spcPts val="185"/>
              </a:spcBef>
            </a:pPr>
            <a:r>
              <a:rPr sz="1092" dirty="0">
                <a:latin typeface="Calibri"/>
                <a:cs typeface="Calibri"/>
              </a:rPr>
              <a:t>KL(p1||p2)</a:t>
            </a:r>
            <a:endParaRPr sz="1092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304735" y="2654878"/>
            <a:ext cx="765893" cy="191778"/>
          </a:xfrm>
          <a:prstGeom prst="rect">
            <a:avLst/>
          </a:prstGeom>
          <a:ln w="14366">
            <a:solidFill>
              <a:srgbClr val="000000"/>
            </a:solidFill>
          </a:ln>
        </p:spPr>
        <p:txBody>
          <a:bodyPr vert="horz" wrap="square" lIns="0" tIns="23489" rIns="0" bIns="0" rtlCol="0">
            <a:spAutoFit/>
          </a:bodyPr>
          <a:lstStyle/>
          <a:p>
            <a:pPr marL="62380">
              <a:spcBef>
                <a:spcPts val="185"/>
              </a:spcBef>
            </a:pPr>
            <a:r>
              <a:rPr sz="1092" dirty="0">
                <a:latin typeface="Calibri"/>
                <a:cs typeface="Calibri"/>
              </a:rPr>
              <a:t>KL(p2||p1)</a:t>
            </a:r>
            <a:endParaRPr sz="1092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907676" y="3123030"/>
            <a:ext cx="194073" cy="197153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23104">
              <a:spcBef>
                <a:spcPts val="82"/>
              </a:spcBef>
            </a:pPr>
            <a:r>
              <a:rPr sz="1213" spc="-3" dirty="0">
                <a:latin typeface="Cambria Math"/>
                <a:cs typeface="Cambria Math"/>
              </a:rPr>
              <a:t>𝑝</a:t>
            </a:r>
            <a:r>
              <a:rPr sz="1319" spc="-4" baseline="-15325" dirty="0">
                <a:latin typeface="Cambria Math"/>
                <a:cs typeface="Cambria Math"/>
              </a:rPr>
              <a:t>2</a:t>
            </a:r>
            <a:endParaRPr sz="1319" baseline="-15325">
              <a:latin typeface="Cambria Math"/>
              <a:cs typeface="Cambria Math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481768" y="1941823"/>
            <a:ext cx="149404" cy="1719313"/>
            <a:chOff x="12337284" y="3202209"/>
            <a:chExt cx="246379" cy="2835275"/>
          </a:xfrm>
        </p:grpSpPr>
        <p:sp>
          <p:nvSpPr>
            <p:cNvPr id="14" name="object 14"/>
            <p:cNvSpPr/>
            <p:nvPr/>
          </p:nvSpPr>
          <p:spPr>
            <a:xfrm>
              <a:off x="12353477" y="5035583"/>
              <a:ext cx="213995" cy="985519"/>
            </a:xfrm>
            <a:custGeom>
              <a:avLst/>
              <a:gdLst/>
              <a:ahLst/>
              <a:cxnLst/>
              <a:rect l="l" t="t" r="r" b="b"/>
              <a:pathLst>
                <a:path w="213995" h="985520">
                  <a:moveTo>
                    <a:pt x="213431" y="0"/>
                  </a:moveTo>
                  <a:lnTo>
                    <a:pt x="0" y="0"/>
                  </a:lnTo>
                  <a:lnTo>
                    <a:pt x="0" y="985238"/>
                  </a:lnTo>
                  <a:lnTo>
                    <a:pt x="213431" y="985238"/>
                  </a:lnTo>
                  <a:lnTo>
                    <a:pt x="213431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5" name="object 15"/>
            <p:cNvSpPr/>
            <p:nvPr/>
          </p:nvSpPr>
          <p:spPr>
            <a:xfrm>
              <a:off x="12353477" y="5035584"/>
              <a:ext cx="213995" cy="985519"/>
            </a:xfrm>
            <a:custGeom>
              <a:avLst/>
              <a:gdLst/>
              <a:ahLst/>
              <a:cxnLst/>
              <a:rect l="l" t="t" r="r" b="b"/>
              <a:pathLst>
                <a:path w="213995" h="985520">
                  <a:moveTo>
                    <a:pt x="0" y="985238"/>
                  </a:moveTo>
                  <a:lnTo>
                    <a:pt x="213431" y="985238"/>
                  </a:lnTo>
                  <a:lnTo>
                    <a:pt x="213431" y="0"/>
                  </a:lnTo>
                  <a:lnTo>
                    <a:pt x="0" y="0"/>
                  </a:lnTo>
                  <a:lnTo>
                    <a:pt x="0" y="985238"/>
                  </a:lnTo>
                  <a:close/>
                </a:path>
              </a:pathLst>
            </a:custGeom>
            <a:ln w="32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6" name="object 16"/>
            <p:cNvSpPr/>
            <p:nvPr/>
          </p:nvSpPr>
          <p:spPr>
            <a:xfrm>
              <a:off x="12353477" y="3218400"/>
              <a:ext cx="213995" cy="985519"/>
            </a:xfrm>
            <a:custGeom>
              <a:avLst/>
              <a:gdLst/>
              <a:ahLst/>
              <a:cxnLst/>
              <a:rect l="l" t="t" r="r" b="b"/>
              <a:pathLst>
                <a:path w="213995" h="985520">
                  <a:moveTo>
                    <a:pt x="213431" y="0"/>
                  </a:moveTo>
                  <a:lnTo>
                    <a:pt x="0" y="0"/>
                  </a:lnTo>
                  <a:lnTo>
                    <a:pt x="0" y="985249"/>
                  </a:lnTo>
                  <a:lnTo>
                    <a:pt x="213431" y="985249"/>
                  </a:lnTo>
                  <a:lnTo>
                    <a:pt x="213431" y="0"/>
                  </a:lnTo>
                  <a:close/>
                </a:path>
              </a:pathLst>
            </a:custGeom>
            <a:solidFill>
              <a:srgbClr val="0070C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7" name="object 17"/>
            <p:cNvSpPr/>
            <p:nvPr/>
          </p:nvSpPr>
          <p:spPr>
            <a:xfrm>
              <a:off x="12353477" y="3218402"/>
              <a:ext cx="213995" cy="985519"/>
            </a:xfrm>
            <a:custGeom>
              <a:avLst/>
              <a:gdLst/>
              <a:ahLst/>
              <a:cxnLst/>
              <a:rect l="l" t="t" r="r" b="b"/>
              <a:pathLst>
                <a:path w="213995" h="985520">
                  <a:moveTo>
                    <a:pt x="0" y="985249"/>
                  </a:moveTo>
                  <a:lnTo>
                    <a:pt x="213431" y="985249"/>
                  </a:lnTo>
                  <a:lnTo>
                    <a:pt x="213431" y="0"/>
                  </a:lnTo>
                  <a:lnTo>
                    <a:pt x="0" y="0"/>
                  </a:lnTo>
                  <a:lnTo>
                    <a:pt x="0" y="985249"/>
                  </a:lnTo>
                  <a:close/>
                </a:path>
              </a:pathLst>
            </a:custGeom>
            <a:ln w="32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282994" y="1998687"/>
            <a:ext cx="832895" cy="197153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30805">
              <a:spcBef>
                <a:spcPts val="82"/>
              </a:spcBef>
              <a:tabLst>
                <a:tab pos="657304" algn="l"/>
              </a:tabLst>
            </a:pPr>
            <a:r>
              <a:rPr sz="1819" spc="-13" baseline="1388" dirty="0">
                <a:latin typeface="Cambria Math"/>
                <a:cs typeface="Cambria Math"/>
              </a:rPr>
              <a:t>𝑧</a:t>
            </a:r>
            <a:r>
              <a:rPr sz="1319" spc="-13" baseline="-13409" dirty="0">
                <a:latin typeface="Cambria Math"/>
                <a:cs typeface="Cambria Math"/>
              </a:rPr>
              <a:t>1	</a:t>
            </a:r>
            <a:r>
              <a:rPr sz="1213" spc="-18" dirty="0">
                <a:latin typeface="Cambria Math"/>
                <a:cs typeface="Cambria Math"/>
              </a:rPr>
              <a:t>𝑝</a:t>
            </a:r>
            <a:r>
              <a:rPr sz="1319" spc="-27" baseline="-15325" dirty="0">
                <a:latin typeface="Cambria Math"/>
                <a:cs typeface="Cambria Math"/>
              </a:rPr>
              <a:t>1</a:t>
            </a:r>
            <a:endParaRPr sz="1319" baseline="-15325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7280381" y="3093633"/>
            <a:ext cx="184446" cy="197153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23104">
              <a:spcBef>
                <a:spcPts val="82"/>
              </a:spcBef>
            </a:pPr>
            <a:r>
              <a:rPr sz="1213" spc="6" dirty="0">
                <a:latin typeface="Cambria Math"/>
                <a:cs typeface="Cambria Math"/>
              </a:rPr>
              <a:t>𝑧</a:t>
            </a:r>
            <a:r>
              <a:rPr sz="1319" spc="9" baseline="-15325" dirty="0">
                <a:latin typeface="Cambria Math"/>
                <a:cs typeface="Cambria Math"/>
              </a:rPr>
              <a:t>2</a:t>
            </a:r>
            <a:endParaRPr sz="1319" baseline="-15325">
              <a:latin typeface="Cambria Math"/>
              <a:cs typeface="Cambria Math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4111618" y="1822462"/>
            <a:ext cx="4832945" cy="1941110"/>
            <a:chOff x="6779657" y="3005374"/>
            <a:chExt cx="7969884" cy="3201035"/>
          </a:xfrm>
        </p:grpSpPr>
        <p:sp>
          <p:nvSpPr>
            <p:cNvPr id="21" name="object 21"/>
            <p:cNvSpPr/>
            <p:nvPr/>
          </p:nvSpPr>
          <p:spPr>
            <a:xfrm>
              <a:off x="13430093" y="5035583"/>
              <a:ext cx="213995" cy="985519"/>
            </a:xfrm>
            <a:custGeom>
              <a:avLst/>
              <a:gdLst/>
              <a:ahLst/>
              <a:cxnLst/>
              <a:rect l="l" t="t" r="r" b="b"/>
              <a:pathLst>
                <a:path w="213994" h="985520">
                  <a:moveTo>
                    <a:pt x="213431" y="0"/>
                  </a:moveTo>
                  <a:lnTo>
                    <a:pt x="0" y="0"/>
                  </a:lnTo>
                  <a:lnTo>
                    <a:pt x="0" y="985238"/>
                  </a:lnTo>
                  <a:lnTo>
                    <a:pt x="213431" y="985238"/>
                  </a:lnTo>
                  <a:lnTo>
                    <a:pt x="213431" y="0"/>
                  </a:lnTo>
                  <a:close/>
                </a:path>
              </a:pathLst>
            </a:custGeom>
            <a:solidFill>
              <a:srgbClr val="E4831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2" name="object 22"/>
            <p:cNvSpPr/>
            <p:nvPr/>
          </p:nvSpPr>
          <p:spPr>
            <a:xfrm>
              <a:off x="13430093" y="5035584"/>
              <a:ext cx="213995" cy="985519"/>
            </a:xfrm>
            <a:custGeom>
              <a:avLst/>
              <a:gdLst/>
              <a:ahLst/>
              <a:cxnLst/>
              <a:rect l="l" t="t" r="r" b="b"/>
              <a:pathLst>
                <a:path w="213994" h="985520">
                  <a:moveTo>
                    <a:pt x="0" y="985238"/>
                  </a:moveTo>
                  <a:lnTo>
                    <a:pt x="213431" y="985238"/>
                  </a:lnTo>
                  <a:lnTo>
                    <a:pt x="213431" y="0"/>
                  </a:lnTo>
                  <a:lnTo>
                    <a:pt x="0" y="0"/>
                  </a:lnTo>
                  <a:lnTo>
                    <a:pt x="0" y="985238"/>
                  </a:lnTo>
                  <a:close/>
                </a:path>
              </a:pathLst>
            </a:custGeom>
            <a:ln w="32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2566894" y="5466291"/>
              <a:ext cx="864869" cy="97155"/>
            </a:xfrm>
            <a:custGeom>
              <a:avLst/>
              <a:gdLst/>
              <a:ahLst/>
              <a:cxnLst/>
              <a:rect l="l" t="t" r="r" b="b"/>
              <a:pathLst>
                <a:path w="864869" h="97154">
                  <a:moveTo>
                    <a:pt x="767421" y="0"/>
                  </a:moveTo>
                  <a:lnTo>
                    <a:pt x="767421" y="32305"/>
                  </a:lnTo>
                  <a:lnTo>
                    <a:pt x="0" y="32305"/>
                  </a:lnTo>
                  <a:lnTo>
                    <a:pt x="0" y="64639"/>
                  </a:lnTo>
                  <a:lnTo>
                    <a:pt x="767421" y="64639"/>
                  </a:lnTo>
                  <a:lnTo>
                    <a:pt x="767421" y="96945"/>
                  </a:lnTo>
                  <a:lnTo>
                    <a:pt x="864371" y="48486"/>
                  </a:lnTo>
                  <a:lnTo>
                    <a:pt x="767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4" name="object 24"/>
            <p:cNvSpPr/>
            <p:nvPr/>
          </p:nvSpPr>
          <p:spPr>
            <a:xfrm>
              <a:off x="14519400" y="5035583"/>
              <a:ext cx="213995" cy="985519"/>
            </a:xfrm>
            <a:custGeom>
              <a:avLst/>
              <a:gdLst/>
              <a:ahLst/>
              <a:cxnLst/>
              <a:rect l="l" t="t" r="r" b="b"/>
              <a:pathLst>
                <a:path w="213994" h="985520">
                  <a:moveTo>
                    <a:pt x="213431" y="0"/>
                  </a:moveTo>
                  <a:lnTo>
                    <a:pt x="0" y="0"/>
                  </a:lnTo>
                  <a:lnTo>
                    <a:pt x="0" y="985238"/>
                  </a:lnTo>
                  <a:lnTo>
                    <a:pt x="213431" y="985238"/>
                  </a:lnTo>
                  <a:lnTo>
                    <a:pt x="213431" y="0"/>
                  </a:lnTo>
                  <a:close/>
                </a:path>
              </a:pathLst>
            </a:custGeom>
            <a:solidFill>
              <a:srgbClr val="7CD17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5" name="object 25"/>
            <p:cNvSpPr/>
            <p:nvPr/>
          </p:nvSpPr>
          <p:spPr>
            <a:xfrm>
              <a:off x="14519403" y="5035584"/>
              <a:ext cx="213995" cy="985519"/>
            </a:xfrm>
            <a:custGeom>
              <a:avLst/>
              <a:gdLst/>
              <a:ahLst/>
              <a:cxnLst/>
              <a:rect l="l" t="t" r="r" b="b"/>
              <a:pathLst>
                <a:path w="213994" h="985520">
                  <a:moveTo>
                    <a:pt x="0" y="985238"/>
                  </a:moveTo>
                  <a:lnTo>
                    <a:pt x="213431" y="985238"/>
                  </a:lnTo>
                  <a:lnTo>
                    <a:pt x="213431" y="0"/>
                  </a:lnTo>
                  <a:lnTo>
                    <a:pt x="0" y="0"/>
                  </a:lnTo>
                  <a:lnTo>
                    <a:pt x="0" y="985238"/>
                  </a:lnTo>
                  <a:close/>
                </a:path>
              </a:pathLst>
            </a:custGeom>
            <a:ln w="32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6" name="object 26"/>
            <p:cNvSpPr/>
            <p:nvPr/>
          </p:nvSpPr>
          <p:spPr>
            <a:xfrm>
              <a:off x="13655039" y="5466291"/>
              <a:ext cx="864869" cy="97155"/>
            </a:xfrm>
            <a:custGeom>
              <a:avLst/>
              <a:gdLst/>
              <a:ahLst/>
              <a:cxnLst/>
              <a:rect l="l" t="t" r="r" b="b"/>
              <a:pathLst>
                <a:path w="864869" h="97154">
                  <a:moveTo>
                    <a:pt x="767390" y="0"/>
                  </a:moveTo>
                  <a:lnTo>
                    <a:pt x="767390" y="32305"/>
                  </a:lnTo>
                  <a:lnTo>
                    <a:pt x="0" y="32305"/>
                  </a:lnTo>
                  <a:lnTo>
                    <a:pt x="0" y="64639"/>
                  </a:lnTo>
                  <a:lnTo>
                    <a:pt x="767390" y="64639"/>
                  </a:lnTo>
                  <a:lnTo>
                    <a:pt x="767390" y="96945"/>
                  </a:lnTo>
                  <a:lnTo>
                    <a:pt x="864361" y="48486"/>
                  </a:lnTo>
                  <a:lnTo>
                    <a:pt x="76739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13430093" y="3218400"/>
              <a:ext cx="213995" cy="985519"/>
            </a:xfrm>
            <a:custGeom>
              <a:avLst/>
              <a:gdLst/>
              <a:ahLst/>
              <a:cxnLst/>
              <a:rect l="l" t="t" r="r" b="b"/>
              <a:pathLst>
                <a:path w="213994" h="985520">
                  <a:moveTo>
                    <a:pt x="213431" y="0"/>
                  </a:moveTo>
                  <a:lnTo>
                    <a:pt x="0" y="0"/>
                  </a:lnTo>
                  <a:lnTo>
                    <a:pt x="0" y="985249"/>
                  </a:lnTo>
                  <a:lnTo>
                    <a:pt x="213431" y="985249"/>
                  </a:lnTo>
                  <a:lnTo>
                    <a:pt x="213431" y="0"/>
                  </a:lnTo>
                  <a:close/>
                </a:path>
              </a:pathLst>
            </a:custGeom>
            <a:solidFill>
              <a:srgbClr val="E48312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8" name="object 28"/>
            <p:cNvSpPr/>
            <p:nvPr/>
          </p:nvSpPr>
          <p:spPr>
            <a:xfrm>
              <a:off x="13430093" y="3218402"/>
              <a:ext cx="213995" cy="985519"/>
            </a:xfrm>
            <a:custGeom>
              <a:avLst/>
              <a:gdLst/>
              <a:ahLst/>
              <a:cxnLst/>
              <a:rect l="l" t="t" r="r" b="b"/>
              <a:pathLst>
                <a:path w="213994" h="985520">
                  <a:moveTo>
                    <a:pt x="0" y="985249"/>
                  </a:moveTo>
                  <a:lnTo>
                    <a:pt x="213431" y="985249"/>
                  </a:lnTo>
                  <a:lnTo>
                    <a:pt x="213431" y="0"/>
                  </a:lnTo>
                  <a:lnTo>
                    <a:pt x="0" y="0"/>
                  </a:lnTo>
                  <a:lnTo>
                    <a:pt x="0" y="985249"/>
                  </a:lnTo>
                  <a:close/>
                </a:path>
              </a:pathLst>
            </a:custGeom>
            <a:ln w="32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9" name="object 29"/>
            <p:cNvSpPr/>
            <p:nvPr/>
          </p:nvSpPr>
          <p:spPr>
            <a:xfrm>
              <a:off x="12566894" y="3650738"/>
              <a:ext cx="864869" cy="97155"/>
            </a:xfrm>
            <a:custGeom>
              <a:avLst/>
              <a:gdLst/>
              <a:ahLst/>
              <a:cxnLst/>
              <a:rect l="l" t="t" r="r" b="b"/>
              <a:pathLst>
                <a:path w="864869" h="97154">
                  <a:moveTo>
                    <a:pt x="767421" y="0"/>
                  </a:moveTo>
                  <a:lnTo>
                    <a:pt x="767421" y="32305"/>
                  </a:lnTo>
                  <a:lnTo>
                    <a:pt x="0" y="32305"/>
                  </a:lnTo>
                  <a:lnTo>
                    <a:pt x="0" y="64639"/>
                  </a:lnTo>
                  <a:lnTo>
                    <a:pt x="767421" y="64639"/>
                  </a:lnTo>
                  <a:lnTo>
                    <a:pt x="767421" y="96974"/>
                  </a:lnTo>
                  <a:lnTo>
                    <a:pt x="864371" y="48486"/>
                  </a:lnTo>
                  <a:lnTo>
                    <a:pt x="767421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0" name="object 30"/>
            <p:cNvSpPr/>
            <p:nvPr/>
          </p:nvSpPr>
          <p:spPr>
            <a:xfrm>
              <a:off x="14519400" y="3218400"/>
              <a:ext cx="213995" cy="985519"/>
            </a:xfrm>
            <a:custGeom>
              <a:avLst/>
              <a:gdLst/>
              <a:ahLst/>
              <a:cxnLst/>
              <a:rect l="l" t="t" r="r" b="b"/>
              <a:pathLst>
                <a:path w="213994" h="985520">
                  <a:moveTo>
                    <a:pt x="213431" y="0"/>
                  </a:moveTo>
                  <a:lnTo>
                    <a:pt x="0" y="0"/>
                  </a:lnTo>
                  <a:lnTo>
                    <a:pt x="0" y="985249"/>
                  </a:lnTo>
                  <a:lnTo>
                    <a:pt x="213431" y="985249"/>
                  </a:lnTo>
                  <a:lnTo>
                    <a:pt x="213431" y="0"/>
                  </a:lnTo>
                  <a:close/>
                </a:path>
              </a:pathLst>
            </a:custGeom>
            <a:solidFill>
              <a:srgbClr val="7CD17A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14519403" y="3218402"/>
              <a:ext cx="213995" cy="985519"/>
            </a:xfrm>
            <a:custGeom>
              <a:avLst/>
              <a:gdLst/>
              <a:ahLst/>
              <a:cxnLst/>
              <a:rect l="l" t="t" r="r" b="b"/>
              <a:pathLst>
                <a:path w="213994" h="985520">
                  <a:moveTo>
                    <a:pt x="0" y="985249"/>
                  </a:moveTo>
                  <a:lnTo>
                    <a:pt x="213431" y="985249"/>
                  </a:lnTo>
                  <a:lnTo>
                    <a:pt x="213431" y="0"/>
                  </a:lnTo>
                  <a:lnTo>
                    <a:pt x="0" y="0"/>
                  </a:lnTo>
                  <a:lnTo>
                    <a:pt x="0" y="985249"/>
                  </a:lnTo>
                  <a:close/>
                </a:path>
              </a:pathLst>
            </a:custGeom>
            <a:ln w="3232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3381635" y="3650747"/>
              <a:ext cx="1137920" cy="1588135"/>
            </a:xfrm>
            <a:custGeom>
              <a:avLst/>
              <a:gdLst/>
              <a:ahLst/>
              <a:cxnLst/>
              <a:rect l="l" t="t" r="r" b="b"/>
              <a:pathLst>
                <a:path w="1137919" h="1588135">
                  <a:moveTo>
                    <a:pt x="64630" y="1163650"/>
                  </a:moveTo>
                  <a:lnTo>
                    <a:pt x="32334" y="1163650"/>
                  </a:lnTo>
                  <a:lnTo>
                    <a:pt x="32334" y="1260627"/>
                  </a:lnTo>
                  <a:lnTo>
                    <a:pt x="64630" y="1260627"/>
                  </a:lnTo>
                  <a:lnTo>
                    <a:pt x="64630" y="1163650"/>
                  </a:lnTo>
                  <a:close/>
                </a:path>
                <a:path w="1137919" h="1588135">
                  <a:moveTo>
                    <a:pt x="64630" y="1034351"/>
                  </a:moveTo>
                  <a:lnTo>
                    <a:pt x="32334" y="1034351"/>
                  </a:lnTo>
                  <a:lnTo>
                    <a:pt x="32334" y="1131316"/>
                  </a:lnTo>
                  <a:lnTo>
                    <a:pt x="64630" y="1131316"/>
                  </a:lnTo>
                  <a:lnTo>
                    <a:pt x="64630" y="1034351"/>
                  </a:lnTo>
                  <a:close/>
                </a:path>
                <a:path w="1137919" h="1588135">
                  <a:moveTo>
                    <a:pt x="64630" y="905065"/>
                  </a:moveTo>
                  <a:lnTo>
                    <a:pt x="32334" y="905065"/>
                  </a:lnTo>
                  <a:lnTo>
                    <a:pt x="32334" y="1002042"/>
                  </a:lnTo>
                  <a:lnTo>
                    <a:pt x="64630" y="1002042"/>
                  </a:lnTo>
                  <a:lnTo>
                    <a:pt x="64630" y="905065"/>
                  </a:lnTo>
                  <a:close/>
                </a:path>
                <a:path w="1137919" h="1588135">
                  <a:moveTo>
                    <a:pt x="64630" y="775754"/>
                  </a:moveTo>
                  <a:lnTo>
                    <a:pt x="32334" y="775754"/>
                  </a:lnTo>
                  <a:lnTo>
                    <a:pt x="32334" y="872731"/>
                  </a:lnTo>
                  <a:lnTo>
                    <a:pt x="64630" y="872731"/>
                  </a:lnTo>
                  <a:lnTo>
                    <a:pt x="64630" y="775754"/>
                  </a:lnTo>
                  <a:close/>
                </a:path>
                <a:path w="1137919" h="1588135">
                  <a:moveTo>
                    <a:pt x="64630" y="646480"/>
                  </a:moveTo>
                  <a:lnTo>
                    <a:pt x="32334" y="646480"/>
                  </a:lnTo>
                  <a:lnTo>
                    <a:pt x="32334" y="743458"/>
                  </a:lnTo>
                  <a:lnTo>
                    <a:pt x="64630" y="743458"/>
                  </a:lnTo>
                  <a:lnTo>
                    <a:pt x="64630" y="646480"/>
                  </a:lnTo>
                  <a:close/>
                </a:path>
                <a:path w="1137919" h="1588135">
                  <a:moveTo>
                    <a:pt x="64630" y="517169"/>
                  </a:moveTo>
                  <a:lnTo>
                    <a:pt x="32334" y="517169"/>
                  </a:lnTo>
                  <a:lnTo>
                    <a:pt x="32334" y="614146"/>
                  </a:lnTo>
                  <a:lnTo>
                    <a:pt x="64630" y="614146"/>
                  </a:lnTo>
                  <a:lnTo>
                    <a:pt x="64630" y="517169"/>
                  </a:lnTo>
                  <a:close/>
                </a:path>
                <a:path w="1137919" h="1588135">
                  <a:moveTo>
                    <a:pt x="64630" y="387858"/>
                  </a:moveTo>
                  <a:lnTo>
                    <a:pt x="32296" y="387858"/>
                  </a:lnTo>
                  <a:lnTo>
                    <a:pt x="32334" y="484860"/>
                  </a:lnTo>
                  <a:lnTo>
                    <a:pt x="64630" y="484860"/>
                  </a:lnTo>
                  <a:lnTo>
                    <a:pt x="64630" y="387858"/>
                  </a:lnTo>
                  <a:close/>
                </a:path>
                <a:path w="1137919" h="1588135">
                  <a:moveTo>
                    <a:pt x="96964" y="1336065"/>
                  </a:moveTo>
                  <a:lnTo>
                    <a:pt x="64630" y="1336065"/>
                  </a:lnTo>
                  <a:lnTo>
                    <a:pt x="64630" y="1292961"/>
                  </a:lnTo>
                  <a:lnTo>
                    <a:pt x="32334" y="1292961"/>
                  </a:lnTo>
                  <a:lnTo>
                    <a:pt x="32334" y="1336065"/>
                  </a:lnTo>
                  <a:lnTo>
                    <a:pt x="0" y="1336065"/>
                  </a:lnTo>
                  <a:lnTo>
                    <a:pt x="48488" y="1433004"/>
                  </a:lnTo>
                  <a:lnTo>
                    <a:pt x="96964" y="1336065"/>
                  </a:lnTo>
                  <a:close/>
                </a:path>
                <a:path w="1137919" h="1588135">
                  <a:moveTo>
                    <a:pt x="277977" y="1491094"/>
                  </a:moveTo>
                  <a:lnTo>
                    <a:pt x="245643" y="1491094"/>
                  </a:lnTo>
                  <a:lnTo>
                    <a:pt x="245643" y="1588071"/>
                  </a:lnTo>
                  <a:lnTo>
                    <a:pt x="277977" y="1588096"/>
                  </a:lnTo>
                  <a:lnTo>
                    <a:pt x="277977" y="1491094"/>
                  </a:lnTo>
                  <a:close/>
                </a:path>
                <a:path w="1137919" h="1588135">
                  <a:moveTo>
                    <a:pt x="277977" y="1361808"/>
                  </a:moveTo>
                  <a:lnTo>
                    <a:pt x="245643" y="1361808"/>
                  </a:lnTo>
                  <a:lnTo>
                    <a:pt x="245643" y="1458785"/>
                  </a:lnTo>
                  <a:lnTo>
                    <a:pt x="277977" y="1458785"/>
                  </a:lnTo>
                  <a:lnTo>
                    <a:pt x="277977" y="1361808"/>
                  </a:lnTo>
                  <a:close/>
                </a:path>
                <a:path w="1137919" h="1588135">
                  <a:moveTo>
                    <a:pt x="277977" y="1232509"/>
                  </a:moveTo>
                  <a:lnTo>
                    <a:pt x="245656" y="1232509"/>
                  </a:lnTo>
                  <a:lnTo>
                    <a:pt x="245643" y="1329474"/>
                  </a:lnTo>
                  <a:lnTo>
                    <a:pt x="277977" y="1329474"/>
                  </a:lnTo>
                  <a:lnTo>
                    <a:pt x="277977" y="1232509"/>
                  </a:lnTo>
                  <a:close/>
                </a:path>
                <a:path w="1137919" h="1588135">
                  <a:moveTo>
                    <a:pt x="277990" y="1103223"/>
                  </a:moveTo>
                  <a:lnTo>
                    <a:pt x="245656" y="1103223"/>
                  </a:lnTo>
                  <a:lnTo>
                    <a:pt x="245656" y="1200200"/>
                  </a:lnTo>
                  <a:lnTo>
                    <a:pt x="277977" y="1200200"/>
                  </a:lnTo>
                  <a:lnTo>
                    <a:pt x="277990" y="1103223"/>
                  </a:lnTo>
                  <a:close/>
                </a:path>
                <a:path w="1137919" h="1588135">
                  <a:moveTo>
                    <a:pt x="277990" y="973924"/>
                  </a:moveTo>
                  <a:lnTo>
                    <a:pt x="245656" y="973924"/>
                  </a:lnTo>
                  <a:lnTo>
                    <a:pt x="245656" y="1070889"/>
                  </a:lnTo>
                  <a:lnTo>
                    <a:pt x="277990" y="1070889"/>
                  </a:lnTo>
                  <a:lnTo>
                    <a:pt x="277990" y="973924"/>
                  </a:lnTo>
                  <a:close/>
                </a:path>
                <a:path w="1137919" h="1588135">
                  <a:moveTo>
                    <a:pt x="277990" y="844638"/>
                  </a:moveTo>
                  <a:lnTo>
                    <a:pt x="245694" y="844638"/>
                  </a:lnTo>
                  <a:lnTo>
                    <a:pt x="245694" y="941590"/>
                  </a:lnTo>
                  <a:lnTo>
                    <a:pt x="277990" y="941590"/>
                  </a:lnTo>
                  <a:lnTo>
                    <a:pt x="277990" y="844638"/>
                  </a:lnTo>
                  <a:close/>
                </a:path>
                <a:path w="1137919" h="1588135">
                  <a:moveTo>
                    <a:pt x="278028" y="715327"/>
                  </a:moveTo>
                  <a:lnTo>
                    <a:pt x="245694" y="715327"/>
                  </a:lnTo>
                  <a:lnTo>
                    <a:pt x="245694" y="812304"/>
                  </a:lnTo>
                  <a:lnTo>
                    <a:pt x="277990" y="812304"/>
                  </a:lnTo>
                  <a:lnTo>
                    <a:pt x="278028" y="715327"/>
                  </a:lnTo>
                  <a:close/>
                </a:path>
                <a:path w="1137919" h="1588135">
                  <a:moveTo>
                    <a:pt x="310362" y="634682"/>
                  </a:moveTo>
                  <a:lnTo>
                    <a:pt x="261874" y="537679"/>
                  </a:lnTo>
                  <a:lnTo>
                    <a:pt x="213360" y="634644"/>
                  </a:lnTo>
                  <a:lnTo>
                    <a:pt x="245694" y="634657"/>
                  </a:lnTo>
                  <a:lnTo>
                    <a:pt x="245694" y="682993"/>
                  </a:lnTo>
                  <a:lnTo>
                    <a:pt x="278028" y="682993"/>
                  </a:lnTo>
                  <a:lnTo>
                    <a:pt x="278028" y="634669"/>
                  </a:lnTo>
                  <a:lnTo>
                    <a:pt x="310362" y="634682"/>
                  </a:lnTo>
                  <a:close/>
                </a:path>
                <a:path w="1137919" h="1588135">
                  <a:moveTo>
                    <a:pt x="1137754" y="48488"/>
                  </a:moveTo>
                  <a:lnTo>
                    <a:pt x="1040790" y="0"/>
                  </a:lnTo>
                  <a:lnTo>
                    <a:pt x="1040790" y="32296"/>
                  </a:lnTo>
                  <a:lnTo>
                    <a:pt x="273405" y="32296"/>
                  </a:lnTo>
                  <a:lnTo>
                    <a:pt x="273405" y="64630"/>
                  </a:lnTo>
                  <a:lnTo>
                    <a:pt x="1040790" y="64630"/>
                  </a:lnTo>
                  <a:lnTo>
                    <a:pt x="1040790" y="96964"/>
                  </a:lnTo>
                  <a:lnTo>
                    <a:pt x="1137754" y="4848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79657" y="3717383"/>
              <a:ext cx="1628912" cy="1730717"/>
            </a:xfrm>
            <a:prstGeom prst="rect">
              <a:avLst/>
            </a:prstGeom>
          </p:spPr>
        </p:pic>
        <p:sp>
          <p:nvSpPr>
            <p:cNvPr id="34" name="object 34"/>
            <p:cNvSpPr/>
            <p:nvPr/>
          </p:nvSpPr>
          <p:spPr>
            <a:xfrm>
              <a:off x="9177769" y="3026316"/>
              <a:ext cx="2425065" cy="3159125"/>
            </a:xfrm>
            <a:custGeom>
              <a:avLst/>
              <a:gdLst/>
              <a:ahLst/>
              <a:cxnLst/>
              <a:rect l="l" t="t" r="r" b="b"/>
              <a:pathLst>
                <a:path w="2425065" h="3159125">
                  <a:moveTo>
                    <a:pt x="556011" y="0"/>
                  </a:moveTo>
                  <a:lnTo>
                    <a:pt x="1868813" y="0"/>
                  </a:lnTo>
                  <a:lnTo>
                    <a:pt x="1934838" y="79"/>
                  </a:lnTo>
                  <a:lnTo>
                    <a:pt x="1993443" y="635"/>
                  </a:lnTo>
                  <a:lnTo>
                    <a:pt x="2045198" y="2144"/>
                  </a:lnTo>
                  <a:lnTo>
                    <a:pt x="2090674" y="5083"/>
                  </a:lnTo>
                  <a:lnTo>
                    <a:pt x="2130441" y="9929"/>
                  </a:lnTo>
                  <a:lnTo>
                    <a:pt x="2195135" y="27247"/>
                  </a:lnTo>
                  <a:lnTo>
                    <a:pt x="2240420" y="47599"/>
                  </a:lnTo>
                  <a:lnTo>
                    <a:pt x="2281825" y="74043"/>
                  </a:lnTo>
                  <a:lnTo>
                    <a:pt x="2318796" y="106027"/>
                  </a:lnTo>
                  <a:lnTo>
                    <a:pt x="2350780" y="142998"/>
                  </a:lnTo>
                  <a:lnTo>
                    <a:pt x="2377224" y="184403"/>
                  </a:lnTo>
                  <a:lnTo>
                    <a:pt x="2397577" y="229689"/>
                  </a:lnTo>
                  <a:lnTo>
                    <a:pt x="2414894" y="294382"/>
                  </a:lnTo>
                  <a:lnTo>
                    <a:pt x="2419740" y="334150"/>
                  </a:lnTo>
                  <a:lnTo>
                    <a:pt x="2422679" y="379626"/>
                  </a:lnTo>
                  <a:lnTo>
                    <a:pt x="2424189" y="431381"/>
                  </a:lnTo>
                  <a:lnTo>
                    <a:pt x="2424745" y="489986"/>
                  </a:lnTo>
                  <a:lnTo>
                    <a:pt x="2424824" y="556011"/>
                  </a:lnTo>
                  <a:lnTo>
                    <a:pt x="2424824" y="2602801"/>
                  </a:lnTo>
                  <a:lnTo>
                    <a:pt x="2424745" y="2668827"/>
                  </a:lnTo>
                  <a:lnTo>
                    <a:pt x="2424189" y="2727431"/>
                  </a:lnTo>
                  <a:lnTo>
                    <a:pt x="2422679" y="2779186"/>
                  </a:lnTo>
                  <a:lnTo>
                    <a:pt x="2419740" y="2824662"/>
                  </a:lnTo>
                  <a:lnTo>
                    <a:pt x="2414894" y="2864430"/>
                  </a:lnTo>
                  <a:lnTo>
                    <a:pt x="2397577" y="2929124"/>
                  </a:lnTo>
                  <a:lnTo>
                    <a:pt x="2377224" y="2974410"/>
                  </a:lnTo>
                  <a:lnTo>
                    <a:pt x="2350780" y="3015814"/>
                  </a:lnTo>
                  <a:lnTo>
                    <a:pt x="2318796" y="3052785"/>
                  </a:lnTo>
                  <a:lnTo>
                    <a:pt x="2281825" y="3084769"/>
                  </a:lnTo>
                  <a:lnTo>
                    <a:pt x="2240420" y="3111214"/>
                  </a:lnTo>
                  <a:lnTo>
                    <a:pt x="2195135" y="3131566"/>
                  </a:lnTo>
                  <a:lnTo>
                    <a:pt x="2130441" y="3148883"/>
                  </a:lnTo>
                  <a:lnTo>
                    <a:pt x="2090674" y="3153729"/>
                  </a:lnTo>
                  <a:lnTo>
                    <a:pt x="2045198" y="3156668"/>
                  </a:lnTo>
                  <a:lnTo>
                    <a:pt x="1993443" y="3158178"/>
                  </a:lnTo>
                  <a:lnTo>
                    <a:pt x="1934838" y="3158734"/>
                  </a:lnTo>
                  <a:lnTo>
                    <a:pt x="1868813" y="3158813"/>
                  </a:lnTo>
                  <a:lnTo>
                    <a:pt x="556011" y="3158813"/>
                  </a:lnTo>
                  <a:lnTo>
                    <a:pt x="489986" y="3158734"/>
                  </a:lnTo>
                  <a:lnTo>
                    <a:pt x="431381" y="3158178"/>
                  </a:lnTo>
                  <a:lnTo>
                    <a:pt x="379626" y="3156668"/>
                  </a:lnTo>
                  <a:lnTo>
                    <a:pt x="334150" y="3153729"/>
                  </a:lnTo>
                  <a:lnTo>
                    <a:pt x="294382" y="3148883"/>
                  </a:lnTo>
                  <a:lnTo>
                    <a:pt x="229689" y="3131566"/>
                  </a:lnTo>
                  <a:lnTo>
                    <a:pt x="184403" y="3111214"/>
                  </a:lnTo>
                  <a:lnTo>
                    <a:pt x="142998" y="3084769"/>
                  </a:lnTo>
                  <a:lnTo>
                    <a:pt x="106027" y="3052785"/>
                  </a:lnTo>
                  <a:lnTo>
                    <a:pt x="74043" y="3015814"/>
                  </a:lnTo>
                  <a:lnTo>
                    <a:pt x="47599" y="2974410"/>
                  </a:lnTo>
                  <a:lnTo>
                    <a:pt x="27247" y="2929124"/>
                  </a:lnTo>
                  <a:lnTo>
                    <a:pt x="9929" y="2864430"/>
                  </a:lnTo>
                  <a:lnTo>
                    <a:pt x="5083" y="2824662"/>
                  </a:lnTo>
                  <a:lnTo>
                    <a:pt x="2144" y="2779186"/>
                  </a:lnTo>
                  <a:lnTo>
                    <a:pt x="635" y="2727431"/>
                  </a:lnTo>
                  <a:lnTo>
                    <a:pt x="79" y="2668827"/>
                  </a:lnTo>
                  <a:lnTo>
                    <a:pt x="0" y="2602801"/>
                  </a:lnTo>
                  <a:lnTo>
                    <a:pt x="0" y="556011"/>
                  </a:lnTo>
                  <a:lnTo>
                    <a:pt x="79" y="489986"/>
                  </a:lnTo>
                  <a:lnTo>
                    <a:pt x="635" y="431381"/>
                  </a:lnTo>
                  <a:lnTo>
                    <a:pt x="2144" y="379626"/>
                  </a:lnTo>
                  <a:lnTo>
                    <a:pt x="5083" y="334150"/>
                  </a:lnTo>
                  <a:lnTo>
                    <a:pt x="9929" y="294382"/>
                  </a:lnTo>
                  <a:lnTo>
                    <a:pt x="27247" y="229689"/>
                  </a:lnTo>
                  <a:lnTo>
                    <a:pt x="47599" y="184403"/>
                  </a:lnTo>
                  <a:lnTo>
                    <a:pt x="74043" y="142998"/>
                  </a:lnTo>
                  <a:lnTo>
                    <a:pt x="106027" y="106027"/>
                  </a:lnTo>
                  <a:lnTo>
                    <a:pt x="142998" y="74043"/>
                  </a:lnTo>
                  <a:lnTo>
                    <a:pt x="184403" y="47599"/>
                  </a:lnTo>
                  <a:lnTo>
                    <a:pt x="229689" y="27247"/>
                  </a:lnTo>
                  <a:lnTo>
                    <a:pt x="294382" y="9929"/>
                  </a:lnTo>
                  <a:lnTo>
                    <a:pt x="334150" y="5083"/>
                  </a:lnTo>
                  <a:lnTo>
                    <a:pt x="379626" y="2144"/>
                  </a:lnTo>
                  <a:lnTo>
                    <a:pt x="431381" y="635"/>
                  </a:lnTo>
                  <a:lnTo>
                    <a:pt x="489986" y="79"/>
                  </a:lnTo>
                  <a:lnTo>
                    <a:pt x="556011" y="0"/>
                  </a:lnTo>
                  <a:close/>
                </a:path>
              </a:pathLst>
            </a:custGeom>
            <a:ln w="41883">
              <a:solidFill>
                <a:srgbClr val="A31F34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5" name="object 35"/>
          <p:cNvSpPr txBox="1"/>
          <p:nvPr/>
        </p:nvSpPr>
        <p:spPr>
          <a:xfrm>
            <a:off x="381156" y="660172"/>
            <a:ext cx="9507629" cy="1207690"/>
          </a:xfrm>
          <a:prstGeom prst="rect">
            <a:avLst/>
          </a:prstGeom>
        </p:spPr>
        <p:txBody>
          <a:bodyPr vert="horz" wrap="square" lIns="0" tIns="221412" rIns="0" bIns="0" rtlCol="0">
            <a:spAutoFit/>
          </a:bodyPr>
          <a:lstStyle/>
          <a:p>
            <a:pPr marL="23104">
              <a:spcBef>
                <a:spcPts val="1743"/>
              </a:spcBef>
            </a:pPr>
            <a:r>
              <a:rPr sz="2395" b="1" spc="33" dirty="0">
                <a:latin typeface="Arial"/>
                <a:cs typeface="Arial"/>
              </a:rPr>
              <a:t>Deep</a:t>
            </a:r>
            <a:r>
              <a:rPr sz="2395" b="1" spc="-12" dirty="0">
                <a:latin typeface="Arial"/>
                <a:cs typeface="Arial"/>
              </a:rPr>
              <a:t> </a:t>
            </a:r>
            <a:r>
              <a:rPr sz="2395" b="1" spc="24" dirty="0">
                <a:latin typeface="Arial"/>
                <a:cs typeface="Arial"/>
              </a:rPr>
              <a:t>Mutual</a:t>
            </a:r>
            <a:r>
              <a:rPr sz="2395" b="1" spc="-9" dirty="0">
                <a:latin typeface="Arial"/>
                <a:cs typeface="Arial"/>
              </a:rPr>
              <a:t> </a:t>
            </a:r>
            <a:r>
              <a:rPr sz="2395" b="1" spc="-6" dirty="0">
                <a:latin typeface="Arial"/>
                <a:cs typeface="Arial"/>
              </a:rPr>
              <a:t>Learning</a:t>
            </a:r>
            <a:endParaRPr sz="2395">
              <a:latin typeface="Arial"/>
              <a:cs typeface="Arial"/>
            </a:endParaRPr>
          </a:p>
          <a:p>
            <a:pPr marL="3052017">
              <a:lnSpc>
                <a:spcPts val="2135"/>
              </a:lnSpc>
              <a:spcBef>
                <a:spcPts val="1377"/>
              </a:spcBef>
            </a:pPr>
            <a:r>
              <a:rPr sz="1910" spc="55" dirty="0">
                <a:latin typeface="Cambria"/>
                <a:cs typeface="Cambria"/>
              </a:rPr>
              <a:t>Θ</a:t>
            </a:r>
            <a:r>
              <a:rPr sz="2047" spc="82" baseline="-19753" dirty="0">
                <a:latin typeface="Cambria"/>
                <a:cs typeface="Cambria"/>
              </a:rPr>
              <a:t>1</a:t>
            </a:r>
            <a:r>
              <a:rPr sz="1910" spc="55" dirty="0">
                <a:latin typeface="Cambria"/>
                <a:cs typeface="Cambria"/>
              </a:rPr>
              <a:t>,</a:t>
            </a:r>
            <a:r>
              <a:rPr sz="1910" spc="-100" dirty="0">
                <a:latin typeface="Cambria"/>
                <a:cs typeface="Cambria"/>
              </a:rPr>
              <a:t> </a:t>
            </a:r>
            <a:r>
              <a:rPr sz="1910" spc="36" dirty="0">
                <a:latin typeface="Cambria"/>
                <a:cs typeface="Cambria"/>
              </a:rPr>
              <a:t>Θ</a:t>
            </a:r>
            <a:r>
              <a:rPr sz="2047" spc="54" baseline="-19753" dirty="0">
                <a:latin typeface="Cambria"/>
                <a:cs typeface="Cambria"/>
              </a:rPr>
              <a:t>2</a:t>
            </a:r>
            <a:r>
              <a:rPr sz="2047" spc="218" baseline="-19753" dirty="0">
                <a:latin typeface="Cambria"/>
                <a:cs typeface="Cambria"/>
              </a:rPr>
              <a:t> </a:t>
            </a:r>
            <a:r>
              <a:rPr sz="1577" spc="21" dirty="0">
                <a:latin typeface="Arial"/>
                <a:cs typeface="Arial"/>
              </a:rPr>
              <a:t>can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24" dirty="0">
                <a:latin typeface="Arial"/>
                <a:cs typeface="Arial"/>
              </a:rPr>
              <a:t>be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18" dirty="0">
                <a:latin typeface="Arial"/>
                <a:cs typeface="Arial"/>
              </a:rPr>
              <a:t>the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6" dirty="0">
                <a:latin typeface="Arial"/>
                <a:cs typeface="Arial"/>
              </a:rPr>
              <a:t>same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24" dirty="0">
                <a:latin typeface="Arial"/>
                <a:cs typeface="Arial"/>
              </a:rPr>
              <a:t>or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12" dirty="0">
                <a:latin typeface="Arial"/>
                <a:cs typeface="Arial"/>
              </a:rPr>
              <a:t>different,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21" dirty="0">
                <a:latin typeface="Arial"/>
                <a:cs typeface="Arial"/>
              </a:rPr>
              <a:t>and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15" dirty="0">
                <a:latin typeface="Arial"/>
                <a:cs typeface="Arial"/>
              </a:rPr>
              <a:t>they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-21" dirty="0">
                <a:latin typeface="Arial"/>
                <a:cs typeface="Arial"/>
              </a:rPr>
              <a:t>are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18" dirty="0">
                <a:latin typeface="Arial"/>
                <a:cs typeface="Arial"/>
              </a:rPr>
              <a:t>trained</a:t>
            </a:r>
            <a:r>
              <a:rPr sz="1577" spc="6" dirty="0">
                <a:latin typeface="Arial"/>
                <a:cs typeface="Arial"/>
              </a:rPr>
              <a:t> </a:t>
            </a:r>
            <a:r>
              <a:rPr sz="1577" spc="24" dirty="0">
                <a:latin typeface="Arial"/>
                <a:cs typeface="Arial"/>
              </a:rPr>
              <a:t>from</a:t>
            </a:r>
            <a:r>
              <a:rPr sz="1577" spc="9" dirty="0">
                <a:latin typeface="Arial"/>
                <a:cs typeface="Arial"/>
              </a:rPr>
              <a:t> </a:t>
            </a:r>
            <a:r>
              <a:rPr sz="1577" spc="27" dirty="0">
                <a:latin typeface="Arial"/>
                <a:cs typeface="Arial"/>
              </a:rPr>
              <a:t>scratch.</a:t>
            </a:r>
            <a:endParaRPr sz="1577">
              <a:latin typeface="Arial"/>
              <a:cs typeface="Arial"/>
            </a:endParaRPr>
          </a:p>
          <a:p>
            <a:pPr marR="831738" algn="r">
              <a:lnSpc>
                <a:spcPts val="1298"/>
              </a:lnSpc>
              <a:tabLst>
                <a:tab pos="510595" algn="l"/>
                <a:tab pos="1363127" algn="l"/>
              </a:tabLst>
            </a:pPr>
            <a:r>
              <a:rPr sz="1213" spc="6" dirty="0">
                <a:latin typeface="Calibri"/>
                <a:cs typeface="Calibri"/>
              </a:rPr>
              <a:t>Logits	Predictions	labels</a:t>
            </a:r>
            <a:endParaRPr sz="1213">
              <a:latin typeface="Calibri"/>
              <a:cs typeface="Calibri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3894107" y="2528682"/>
            <a:ext cx="184061" cy="302869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7701">
              <a:spcBef>
                <a:spcPts val="69"/>
              </a:spcBef>
            </a:pPr>
            <a:r>
              <a:rPr sz="1910" spc="6" dirty="0">
                <a:latin typeface="Calibri"/>
                <a:cs typeface="Calibri"/>
              </a:rPr>
              <a:t>…</a:t>
            </a:r>
            <a:endParaRPr sz="1910">
              <a:latin typeface="Calibri"/>
              <a:cs typeface="Calibri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993991" y="2121843"/>
            <a:ext cx="361576" cy="220098"/>
          </a:xfrm>
          <a:prstGeom prst="rect">
            <a:avLst/>
          </a:prstGeom>
          <a:ln w="14366">
            <a:solidFill>
              <a:srgbClr val="000000"/>
            </a:solidFill>
          </a:ln>
        </p:spPr>
        <p:txBody>
          <a:bodyPr vert="horz" wrap="square" lIns="0" tIns="51599" rIns="0" bIns="0" rtlCol="0">
            <a:spAutoFit/>
          </a:bodyPr>
          <a:lstStyle/>
          <a:p>
            <a:pPr marL="79708">
              <a:spcBef>
                <a:spcPts val="406"/>
              </a:spcBef>
            </a:pPr>
            <a:r>
              <a:rPr sz="1637" spc="4" baseline="10802" dirty="0">
                <a:latin typeface="Cambria Math"/>
                <a:cs typeface="Cambria Math"/>
              </a:rPr>
              <a:t>𝐿</a:t>
            </a:r>
            <a:r>
              <a:rPr sz="819" spc="3" dirty="0">
                <a:latin typeface="Cambria Math"/>
                <a:cs typeface="Cambria Math"/>
              </a:rPr>
              <a:t>𝐶1</a:t>
            </a:r>
            <a:endParaRPr sz="819">
              <a:latin typeface="Cambria Math"/>
              <a:cs typeface="Cambria Math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994499" y="3226400"/>
            <a:ext cx="361576" cy="220098"/>
          </a:xfrm>
          <a:prstGeom prst="rect">
            <a:avLst/>
          </a:prstGeom>
          <a:ln w="14366">
            <a:solidFill>
              <a:srgbClr val="000000"/>
            </a:solidFill>
          </a:ln>
        </p:spPr>
        <p:txBody>
          <a:bodyPr vert="horz" wrap="square" lIns="0" tIns="51599" rIns="0" bIns="0" rtlCol="0">
            <a:spAutoFit/>
          </a:bodyPr>
          <a:lstStyle/>
          <a:p>
            <a:pPr marL="79708">
              <a:spcBef>
                <a:spcPts val="406"/>
              </a:spcBef>
            </a:pPr>
            <a:r>
              <a:rPr sz="1637" spc="4" baseline="10802" dirty="0">
                <a:latin typeface="Cambria Math"/>
                <a:cs typeface="Cambria Math"/>
              </a:rPr>
              <a:t>𝐿</a:t>
            </a:r>
            <a:r>
              <a:rPr sz="819" spc="3" dirty="0">
                <a:latin typeface="Cambria Math"/>
                <a:cs typeface="Cambria Math"/>
              </a:rPr>
              <a:t>𝐶2</a:t>
            </a:r>
            <a:endParaRPr sz="819">
              <a:latin typeface="Cambria Math"/>
              <a:cs typeface="Cambria Math"/>
            </a:endParaRPr>
          </a:p>
        </p:txBody>
      </p:sp>
      <p:pic>
        <p:nvPicPr>
          <p:cNvPr id="39" name="object 3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72737" y="2250554"/>
            <a:ext cx="987759" cy="1049508"/>
          </a:xfrm>
          <a:prstGeom prst="rect">
            <a:avLst/>
          </a:prstGeom>
        </p:spPr>
      </p:pic>
      <p:sp>
        <p:nvSpPr>
          <p:cNvPr id="40" name="object 40"/>
          <p:cNvSpPr txBox="1"/>
          <p:nvPr/>
        </p:nvSpPr>
        <p:spPr>
          <a:xfrm>
            <a:off x="347044" y="6368826"/>
            <a:ext cx="7406717" cy="450991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4099006">
              <a:spcBef>
                <a:spcPts val="24"/>
              </a:spcBef>
            </a:pP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Deep 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Mutual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Learning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[Zhang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i="1" spc="15" dirty="0">
                <a:solidFill>
                  <a:srgbClr val="5E5E5E"/>
                </a:solidFill>
                <a:latin typeface="Arial"/>
                <a:cs typeface="Arial"/>
              </a:rPr>
              <a:t>et</a:t>
            </a:r>
            <a:r>
              <a:rPr sz="1182" i="1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i="1" spc="-6" dirty="0">
                <a:solidFill>
                  <a:srgbClr val="5E5E5E"/>
                </a:solidFill>
                <a:latin typeface="Arial"/>
                <a:cs typeface="Arial"/>
              </a:rPr>
              <a:t>al.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,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24" dirty="0">
                <a:solidFill>
                  <a:srgbClr val="5E5E5E"/>
                </a:solidFill>
                <a:latin typeface="Arial"/>
                <a:cs typeface="Arial"/>
              </a:rPr>
              <a:t>CVPR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2018]</a:t>
            </a:r>
            <a:endParaRPr sz="1182">
              <a:latin typeface="Arial"/>
              <a:cs typeface="Arial"/>
            </a:endParaRPr>
          </a:p>
          <a:p>
            <a:pPr marL="7701">
              <a:spcBef>
                <a:spcPts val="415"/>
              </a:spcBef>
            </a:pPr>
            <a:r>
              <a:rPr sz="1395" b="1" spc="45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r>
              <a:rPr sz="1395" b="1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dirty="0">
                <a:solidFill>
                  <a:srgbClr val="FFFFFF"/>
                </a:solidFill>
                <a:latin typeface="Arial"/>
                <a:cs typeface="Arial"/>
              </a:rPr>
              <a:t>6.5940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TinyML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Eﬃcient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-6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2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1395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558" y="125590"/>
            <a:ext cx="4340062" cy="1133389"/>
          </a:xfrm>
          <a:prstGeom prst="rect">
            <a:avLst/>
          </a:prstGeom>
        </p:spPr>
        <p:txBody>
          <a:bodyPr vert="horz" wrap="square" lIns="0" tIns="72392" rIns="0" bIns="0" rtlCol="0">
            <a:spAutoFit/>
          </a:bodyPr>
          <a:lstStyle/>
          <a:p>
            <a:pPr marL="10012">
              <a:spcBef>
                <a:spcPts val="570"/>
              </a:spcBef>
            </a:pPr>
            <a:r>
              <a:rPr spc="-127" dirty="0"/>
              <a:t>Onlin</a:t>
            </a:r>
            <a:r>
              <a:rPr spc="-42" dirty="0"/>
              <a:t>e</a:t>
            </a:r>
            <a:r>
              <a:rPr spc="-170" dirty="0"/>
              <a:t> </a:t>
            </a:r>
            <a:r>
              <a:rPr spc="-109" dirty="0"/>
              <a:t>Distillation</a:t>
            </a:r>
          </a:p>
          <a:p>
            <a:pPr marL="7701">
              <a:spcBef>
                <a:spcPts val="291"/>
              </a:spcBef>
            </a:pPr>
            <a:r>
              <a:rPr sz="2395" spc="33" dirty="0">
                <a:solidFill>
                  <a:srgbClr val="000000"/>
                </a:solidFill>
              </a:rPr>
              <a:t>Deep</a:t>
            </a:r>
            <a:r>
              <a:rPr sz="2395" spc="-12" dirty="0">
                <a:solidFill>
                  <a:srgbClr val="000000"/>
                </a:solidFill>
              </a:rPr>
              <a:t> </a:t>
            </a:r>
            <a:r>
              <a:rPr sz="2395" spc="24" dirty="0">
                <a:solidFill>
                  <a:srgbClr val="000000"/>
                </a:solidFill>
              </a:rPr>
              <a:t>Mutual</a:t>
            </a:r>
            <a:r>
              <a:rPr sz="2395" spc="-9" dirty="0">
                <a:solidFill>
                  <a:srgbClr val="000000"/>
                </a:solidFill>
              </a:rPr>
              <a:t> </a:t>
            </a:r>
            <a:r>
              <a:rPr sz="2395" spc="-6" dirty="0">
                <a:solidFill>
                  <a:srgbClr val="000000"/>
                </a:solidFill>
              </a:rPr>
              <a:t>Learning</a:t>
            </a:r>
            <a:endParaRPr sz="2395"/>
          </a:p>
        </p:txBody>
      </p:sp>
      <p:sp>
        <p:nvSpPr>
          <p:cNvPr id="5" name="object 5"/>
          <p:cNvSpPr txBox="1"/>
          <p:nvPr/>
        </p:nvSpPr>
        <p:spPr>
          <a:xfrm>
            <a:off x="347044" y="6368826"/>
            <a:ext cx="7406717" cy="450991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4099006" defTabSz="554492">
              <a:spcBef>
                <a:spcPts val="24"/>
              </a:spcBef>
            </a:pP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Deep 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Mutual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Learning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[Zhang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i="1" spc="15" dirty="0">
                <a:solidFill>
                  <a:srgbClr val="5E5E5E"/>
                </a:solidFill>
                <a:latin typeface="Arial"/>
                <a:cs typeface="Arial"/>
              </a:rPr>
              <a:t>et</a:t>
            </a:r>
            <a:r>
              <a:rPr sz="1182" i="1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i="1" spc="-6" dirty="0">
                <a:solidFill>
                  <a:srgbClr val="5E5E5E"/>
                </a:solidFill>
                <a:latin typeface="Arial"/>
                <a:cs typeface="Arial"/>
              </a:rPr>
              <a:t>al.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,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24" dirty="0">
                <a:solidFill>
                  <a:srgbClr val="5E5E5E"/>
                </a:solidFill>
                <a:latin typeface="Arial"/>
                <a:cs typeface="Arial"/>
              </a:rPr>
              <a:t>CVPR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2018]</a:t>
            </a:r>
            <a:endParaRPr sz="1182">
              <a:solidFill>
                <a:prstClr val="black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415"/>
              </a:spcBef>
            </a:pPr>
            <a:r>
              <a:rPr sz="1395" b="1" spc="45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r>
              <a:rPr sz="1395" b="1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dirty="0">
                <a:solidFill>
                  <a:srgbClr val="FFFFFF"/>
                </a:solidFill>
                <a:latin typeface="Arial"/>
                <a:cs typeface="Arial"/>
              </a:rPr>
              <a:t>6.5940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TinyML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Eﬃcient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-6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2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139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5981586" y="4002581"/>
            <a:ext cx="1039864" cy="433237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 defTabSz="554492">
              <a:spcBef>
                <a:spcPts val="30"/>
              </a:spcBef>
            </a:pPr>
            <a:r>
              <a:rPr spc="24" dirty="0">
                <a:solidFill>
                  <a:prstClr val="white"/>
                </a:solidFill>
              </a:rPr>
              <a:t>https://e</a:t>
            </a:r>
            <a:r>
              <a:rPr spc="-30" dirty="0">
                <a:solidFill>
                  <a:prstClr val="white"/>
                </a:solidFill>
              </a:rPr>
              <a:t>ﬃ</a:t>
            </a:r>
            <a:r>
              <a:rPr spc="3" dirty="0">
                <a:solidFill>
                  <a:prstClr val="white"/>
                </a:solidFill>
              </a:rPr>
              <a:t>cientml.ai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xfrm>
            <a:off x="7127439" y="4016539"/>
            <a:ext cx="135675" cy="366150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marL="23104" defTabSz="554492">
              <a:spcBef>
                <a:spcPts val="18"/>
              </a:spcBef>
            </a:pPr>
            <a:fld id="{81D60167-4931-47E6-BA6A-407CBD079E47}" type="slidenum">
              <a:rPr spc="9" dirty="0">
                <a:solidFill>
                  <a:prstClr val="white"/>
                </a:solidFill>
              </a:rPr>
              <a:pPr marL="23104" defTabSz="554492">
                <a:spcBef>
                  <a:spcPts val="18"/>
                </a:spcBef>
              </a:pPr>
              <a:t>21</a:t>
            </a:fld>
            <a:endParaRPr spc="9" dirty="0">
              <a:solidFill>
                <a:prstClr val="white"/>
              </a:solidFill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87275" y="2341209"/>
          <a:ext cx="9565768" cy="280682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644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44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68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68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0686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0686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9569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9569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686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686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686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0686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9530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95309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51447">
                <a:tc rowSpan="2" gridSpan="2">
                  <a:txBody>
                    <a:bodyPr/>
                    <a:lstStyle/>
                    <a:p>
                      <a:pPr marL="898525">
                        <a:lnSpc>
                          <a:spcPct val="100000"/>
                        </a:lnSpc>
                        <a:spcBef>
                          <a:spcPts val="1245"/>
                        </a:spcBef>
                      </a:pPr>
                      <a:r>
                        <a:rPr sz="1600" spc="-85" dirty="0">
                          <a:latin typeface="Cambria"/>
                          <a:cs typeface="Cambria"/>
                        </a:rPr>
                        <a:t>Network</a:t>
                      </a:r>
                      <a:r>
                        <a:rPr sz="1600" spc="60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95" dirty="0">
                          <a:latin typeface="Cambria"/>
                          <a:cs typeface="Cambria"/>
                        </a:rPr>
                        <a:t>Types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95881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rowSpan="2"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45" dirty="0">
                          <a:latin typeface="Cambria"/>
                          <a:cs typeface="Cambria"/>
                        </a:rPr>
                        <a:t>CIFAR-10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30" dirty="0">
                          <a:latin typeface="Cambria"/>
                          <a:cs typeface="Cambria"/>
                        </a:rPr>
                        <a:t>CIFAR-100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361">
                <a:tc gridSpan="2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15811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1445">
                        <a:lnSpc>
                          <a:spcPts val="2680"/>
                        </a:lnSpc>
                      </a:pPr>
                      <a:r>
                        <a:rPr sz="1600" spc="-110" dirty="0">
                          <a:latin typeface="Cambria"/>
                          <a:cs typeface="Cambria"/>
                        </a:rPr>
                        <a:t>Independent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28015">
                        <a:lnSpc>
                          <a:spcPts val="2680"/>
                        </a:lnSpc>
                      </a:pPr>
                      <a:r>
                        <a:rPr sz="1600" spc="204" dirty="0">
                          <a:latin typeface="Cambria"/>
                          <a:cs typeface="Cambria"/>
                        </a:rPr>
                        <a:t>DML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30835">
                        <a:lnSpc>
                          <a:spcPts val="2680"/>
                        </a:lnSpc>
                      </a:pPr>
                      <a:r>
                        <a:rPr sz="1600" spc="55" dirty="0">
                          <a:latin typeface="Cambria"/>
                          <a:cs typeface="Cambria"/>
                        </a:rPr>
                        <a:t>DML-Ind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1445">
                        <a:lnSpc>
                          <a:spcPts val="2680"/>
                        </a:lnSpc>
                      </a:pPr>
                      <a:r>
                        <a:rPr sz="1600" spc="-110" dirty="0">
                          <a:latin typeface="Cambria"/>
                          <a:cs typeface="Cambria"/>
                        </a:rPr>
                        <a:t>Independent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628015">
                        <a:lnSpc>
                          <a:spcPts val="2680"/>
                        </a:lnSpc>
                      </a:pPr>
                      <a:r>
                        <a:rPr sz="1600" spc="204" dirty="0">
                          <a:latin typeface="Cambria"/>
                          <a:cs typeface="Cambria"/>
                        </a:rPr>
                        <a:t>DML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330835">
                        <a:lnSpc>
                          <a:spcPts val="2680"/>
                        </a:lnSpc>
                      </a:pPr>
                      <a:r>
                        <a:rPr sz="1600" spc="55" dirty="0">
                          <a:latin typeface="Cambria"/>
                          <a:cs typeface="Cambria"/>
                        </a:rPr>
                        <a:t>DML-Ind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47"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40" dirty="0">
                          <a:latin typeface="Cambria"/>
                          <a:cs typeface="Cambria"/>
                        </a:rPr>
                        <a:t>Net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40" dirty="0">
                          <a:latin typeface="Cambria"/>
                          <a:cs typeface="Cambria"/>
                        </a:rPr>
                        <a:t>Net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40" dirty="0">
                          <a:latin typeface="Cambria"/>
                          <a:cs typeface="Cambria"/>
                        </a:rPr>
                        <a:t>Net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25095" algn="r">
                        <a:lnSpc>
                          <a:spcPts val="2785"/>
                        </a:lnSpc>
                      </a:pPr>
                      <a:r>
                        <a:rPr sz="1600" spc="-40" dirty="0">
                          <a:latin typeface="Cambria"/>
                          <a:cs typeface="Cambria"/>
                        </a:rPr>
                        <a:t>Net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40" dirty="0">
                          <a:latin typeface="Cambria"/>
                          <a:cs typeface="Cambria"/>
                        </a:rPr>
                        <a:t>Net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2785"/>
                        </a:lnSpc>
                      </a:pPr>
                      <a:r>
                        <a:rPr sz="1600" spc="-40" dirty="0">
                          <a:latin typeface="Cambria"/>
                          <a:cs typeface="Cambria"/>
                        </a:rPr>
                        <a:t>Net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40" dirty="0">
                          <a:latin typeface="Cambria"/>
                          <a:cs typeface="Cambria"/>
                        </a:rPr>
                        <a:t>Net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40" dirty="0">
                          <a:latin typeface="Cambria"/>
                          <a:cs typeface="Cambria"/>
                        </a:rPr>
                        <a:t>Net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40" dirty="0">
                          <a:latin typeface="Cambria"/>
                          <a:cs typeface="Cambria"/>
                        </a:rPr>
                        <a:t>Net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2785"/>
                        </a:lnSpc>
                      </a:pPr>
                      <a:r>
                        <a:rPr sz="1600" spc="-40" dirty="0">
                          <a:latin typeface="Cambria"/>
                          <a:cs typeface="Cambria"/>
                        </a:rPr>
                        <a:t>Net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40" dirty="0">
                          <a:latin typeface="Cambria"/>
                          <a:cs typeface="Cambria"/>
                        </a:rPr>
                        <a:t>Net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40" dirty="0">
                          <a:latin typeface="Cambria"/>
                          <a:cs typeface="Cambria"/>
                        </a:rPr>
                        <a:t>Net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40" dirty="0">
                          <a:latin typeface="Cambria"/>
                          <a:cs typeface="Cambria"/>
                        </a:rPr>
                        <a:t>Net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40" dirty="0">
                          <a:latin typeface="Cambria"/>
                          <a:cs typeface="Cambria"/>
                        </a:rPr>
                        <a:t>Net</a:t>
                      </a:r>
                      <a:r>
                        <a:rPr sz="1600" spc="45" dirty="0">
                          <a:latin typeface="Cambria"/>
                          <a:cs typeface="Cambria"/>
                        </a:rPr>
                        <a:t> </a:t>
                      </a:r>
                      <a:r>
                        <a:rPr sz="1600" spc="-125" dirty="0">
                          <a:latin typeface="Cambria"/>
                          <a:cs typeface="Cambria"/>
                        </a:rPr>
                        <a:t>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361"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Resnet-32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Resnet-32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92.47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92.47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92.68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92.80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0.21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0.33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68.99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68.99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71.19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70.75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2.20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1.76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361"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WRN-28-10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Resnet-32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95.01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92.47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95.75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93.18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0.74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0.71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78.69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68.99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78.96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70.73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0.27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1.74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3361"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MobileNet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Resnet-32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93.59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92.47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94.24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93.32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0.65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0.85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73.65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68.99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76.13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71.10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2.48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2.11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3361"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MobileNet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MobileNet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93.59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93.59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94.10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94.30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0.51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0.71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73.65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73.65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76.21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76.10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2.56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2.45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3361"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WRN-28-10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MobileNet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95.01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93.59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95.73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94.37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0.72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0.78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78.69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73.65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80.28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77.39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1.59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3.74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51062"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WRN-28-10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15" dirty="0">
                          <a:latin typeface="Cambria"/>
                          <a:cs typeface="Cambria"/>
                        </a:rPr>
                        <a:t>WRN-28-10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95.01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115570" algn="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95.01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95.66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95.63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0.65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0.62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78.69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23189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78.69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80.28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75" dirty="0">
                          <a:latin typeface="Cambria"/>
                          <a:cs typeface="Cambria"/>
                        </a:rPr>
                        <a:t>80.08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1.59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85"/>
                        </a:lnSpc>
                      </a:pPr>
                      <a:r>
                        <a:rPr sz="1600" spc="-65" dirty="0">
                          <a:latin typeface="Cambria"/>
                          <a:cs typeface="Cambria"/>
                        </a:rPr>
                        <a:t>1.39</a:t>
                      </a:r>
                      <a:endParaRPr sz="1600">
                        <a:latin typeface="Cambria"/>
                        <a:cs typeface="Cambria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426561" y="5277515"/>
            <a:ext cx="748719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spc="6" dirty="0">
                <a:solidFill>
                  <a:prstClr val="black"/>
                </a:solidFill>
                <a:latin typeface="Arial"/>
                <a:cs typeface="Arial"/>
              </a:rPr>
              <a:t>Deep </a:t>
            </a:r>
            <a:r>
              <a:rPr sz="1577" spc="21" dirty="0">
                <a:solidFill>
                  <a:prstClr val="black"/>
                </a:solidFill>
                <a:latin typeface="Arial"/>
                <a:cs typeface="Arial"/>
              </a:rPr>
              <a:t>mutual</a:t>
            </a:r>
            <a:r>
              <a:rPr sz="1577" spc="9" dirty="0">
                <a:solidFill>
                  <a:prstClr val="black"/>
                </a:solidFill>
                <a:latin typeface="Arial"/>
                <a:cs typeface="Arial"/>
              </a:rPr>
              <a:t> learning </a:t>
            </a:r>
            <a:r>
              <a:rPr sz="1577" spc="21" dirty="0">
                <a:solidFill>
                  <a:prstClr val="black"/>
                </a:solidFill>
                <a:latin typeface="Arial"/>
                <a:cs typeface="Arial"/>
              </a:rPr>
              <a:t>can</a:t>
            </a:r>
            <a:r>
              <a:rPr sz="1577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77" spc="18" dirty="0">
                <a:solidFill>
                  <a:prstClr val="black"/>
                </a:solidFill>
                <a:latin typeface="Arial"/>
                <a:cs typeface="Arial"/>
              </a:rPr>
              <a:t>improve</a:t>
            </a:r>
            <a:r>
              <a:rPr sz="1577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77" spc="45" dirty="0">
                <a:solidFill>
                  <a:prstClr val="black"/>
                </a:solidFill>
                <a:latin typeface="Arial"/>
                <a:cs typeface="Arial"/>
              </a:rPr>
              <a:t>both</a:t>
            </a:r>
            <a:r>
              <a:rPr sz="1577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77" spc="30" dirty="0">
                <a:solidFill>
                  <a:prstClr val="black"/>
                </a:solidFill>
                <a:latin typeface="Arial"/>
                <a:cs typeface="Arial"/>
              </a:rPr>
              <a:t>student</a:t>
            </a:r>
            <a:r>
              <a:rPr sz="1577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77" spc="-15" dirty="0">
                <a:solidFill>
                  <a:prstClr val="black"/>
                </a:solidFill>
                <a:latin typeface="Arial"/>
                <a:cs typeface="Arial"/>
              </a:rPr>
              <a:t>(net</a:t>
            </a:r>
            <a:r>
              <a:rPr sz="1577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77" spc="-52" dirty="0">
                <a:solidFill>
                  <a:prstClr val="black"/>
                </a:solidFill>
                <a:latin typeface="Arial"/>
                <a:cs typeface="Arial"/>
              </a:rPr>
              <a:t>2)</a:t>
            </a:r>
            <a:r>
              <a:rPr sz="1577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77" spc="21" dirty="0">
                <a:solidFill>
                  <a:prstClr val="black"/>
                </a:solidFill>
                <a:latin typeface="Arial"/>
                <a:cs typeface="Arial"/>
              </a:rPr>
              <a:t>and</a:t>
            </a:r>
            <a:r>
              <a:rPr sz="1577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77" spc="12" dirty="0">
                <a:solidFill>
                  <a:prstClr val="black"/>
                </a:solidFill>
                <a:latin typeface="Arial"/>
                <a:cs typeface="Arial"/>
              </a:rPr>
              <a:t>teacher</a:t>
            </a:r>
            <a:r>
              <a:rPr sz="1577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77" spc="-15" dirty="0">
                <a:solidFill>
                  <a:prstClr val="black"/>
                </a:solidFill>
                <a:latin typeface="Arial"/>
                <a:cs typeface="Arial"/>
              </a:rPr>
              <a:t>(net</a:t>
            </a:r>
            <a:r>
              <a:rPr sz="1577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77" spc="-52" dirty="0">
                <a:solidFill>
                  <a:prstClr val="black"/>
                </a:solidFill>
                <a:latin typeface="Arial"/>
                <a:cs typeface="Arial"/>
              </a:rPr>
              <a:t>1)</a:t>
            </a:r>
            <a:r>
              <a:rPr sz="1577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77" spc="24" dirty="0">
                <a:solidFill>
                  <a:prstClr val="black"/>
                </a:solidFill>
                <a:latin typeface="Arial"/>
                <a:cs typeface="Arial"/>
              </a:rPr>
              <a:t>models.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558" y="125590"/>
            <a:ext cx="7083263" cy="1133389"/>
          </a:xfrm>
          <a:prstGeom prst="rect">
            <a:avLst/>
          </a:prstGeom>
        </p:spPr>
        <p:txBody>
          <a:bodyPr vert="horz" wrap="square" lIns="0" tIns="72392" rIns="0" bIns="0" rtlCol="0">
            <a:spAutoFit/>
          </a:bodyPr>
          <a:lstStyle/>
          <a:p>
            <a:pPr marL="10012">
              <a:spcBef>
                <a:spcPts val="570"/>
              </a:spcBef>
            </a:pPr>
            <a:r>
              <a:rPr spc="-164" dirty="0"/>
              <a:t>Tin</a:t>
            </a:r>
            <a:r>
              <a:rPr spc="-85" dirty="0"/>
              <a:t>y</a:t>
            </a:r>
            <a:r>
              <a:rPr spc="-170" dirty="0"/>
              <a:t> </a:t>
            </a:r>
            <a:r>
              <a:rPr spc="-88" dirty="0"/>
              <a:t>model</a:t>
            </a:r>
            <a:r>
              <a:rPr dirty="0"/>
              <a:t>s</a:t>
            </a:r>
            <a:r>
              <a:rPr spc="-170" dirty="0"/>
              <a:t> </a:t>
            </a:r>
            <a:r>
              <a:rPr spc="-12" dirty="0"/>
              <a:t>a</a:t>
            </a:r>
            <a:r>
              <a:rPr spc="-164" dirty="0"/>
              <a:t>r</a:t>
            </a:r>
            <a:r>
              <a:rPr spc="76" dirty="0"/>
              <a:t>e</a:t>
            </a:r>
            <a:r>
              <a:rPr spc="-170" dirty="0"/>
              <a:t> </a:t>
            </a:r>
            <a:r>
              <a:rPr spc="-88" dirty="0"/>
              <a:t>ha</a:t>
            </a:r>
            <a:r>
              <a:rPr spc="-164" dirty="0"/>
              <a:t>r</a:t>
            </a:r>
            <a:r>
              <a:rPr spc="3" dirty="0"/>
              <a:t>d</a:t>
            </a:r>
            <a:r>
              <a:rPr spc="-170" dirty="0"/>
              <a:t> </a:t>
            </a:r>
            <a:r>
              <a:rPr spc="-58" dirty="0"/>
              <a:t>t</a:t>
            </a:r>
            <a:r>
              <a:rPr spc="55" dirty="0"/>
              <a:t>o</a:t>
            </a:r>
            <a:r>
              <a:rPr spc="-170" dirty="0"/>
              <a:t> </a:t>
            </a:r>
            <a:r>
              <a:rPr spc="-88" dirty="0"/>
              <a:t>train</a:t>
            </a:r>
          </a:p>
          <a:p>
            <a:pPr marL="7701">
              <a:spcBef>
                <a:spcPts val="291"/>
              </a:spcBef>
            </a:pPr>
            <a:r>
              <a:rPr sz="2395" spc="-42" dirty="0">
                <a:solidFill>
                  <a:srgbClr val="000000"/>
                </a:solidFill>
              </a:rPr>
              <a:t>Tiny</a:t>
            </a:r>
            <a:r>
              <a:rPr sz="2395" spc="-6" dirty="0">
                <a:solidFill>
                  <a:srgbClr val="000000"/>
                </a:solidFill>
              </a:rPr>
              <a:t> </a:t>
            </a:r>
            <a:r>
              <a:rPr sz="2395" dirty="0">
                <a:solidFill>
                  <a:srgbClr val="000000"/>
                </a:solidFill>
              </a:rPr>
              <a:t>models</a:t>
            </a:r>
            <a:r>
              <a:rPr sz="2395" spc="-3" dirty="0">
                <a:solidFill>
                  <a:srgbClr val="000000"/>
                </a:solidFill>
              </a:rPr>
              <a:t> </a:t>
            </a:r>
            <a:r>
              <a:rPr sz="2395" dirty="0">
                <a:solidFill>
                  <a:srgbClr val="000000"/>
                </a:solidFill>
              </a:rPr>
              <a:t>underfit</a:t>
            </a:r>
            <a:r>
              <a:rPr sz="2395" spc="-6" dirty="0">
                <a:solidFill>
                  <a:srgbClr val="000000"/>
                </a:solidFill>
              </a:rPr>
              <a:t> large</a:t>
            </a:r>
            <a:r>
              <a:rPr sz="2395" spc="-3" dirty="0">
                <a:solidFill>
                  <a:srgbClr val="000000"/>
                </a:solidFill>
              </a:rPr>
              <a:t> </a:t>
            </a:r>
            <a:r>
              <a:rPr sz="2395" spc="18" dirty="0">
                <a:solidFill>
                  <a:srgbClr val="000000"/>
                </a:solidFill>
              </a:rPr>
              <a:t>datasets</a:t>
            </a:r>
            <a:endParaRPr sz="2395"/>
          </a:p>
        </p:txBody>
      </p:sp>
      <p:grpSp>
        <p:nvGrpSpPr>
          <p:cNvPr id="3" name="object 3"/>
          <p:cNvGrpSpPr/>
          <p:nvPr/>
        </p:nvGrpSpPr>
        <p:grpSpPr>
          <a:xfrm>
            <a:off x="1310271" y="2106563"/>
            <a:ext cx="4030085" cy="2981170"/>
            <a:chOff x="2160028" y="3473879"/>
            <a:chExt cx="6645909" cy="4916170"/>
          </a:xfrm>
        </p:grpSpPr>
        <p:sp>
          <p:nvSpPr>
            <p:cNvPr id="4" name="object 4"/>
            <p:cNvSpPr/>
            <p:nvPr/>
          </p:nvSpPr>
          <p:spPr>
            <a:xfrm>
              <a:off x="3214561" y="6371533"/>
              <a:ext cx="5560060" cy="1193800"/>
            </a:xfrm>
            <a:custGeom>
              <a:avLst/>
              <a:gdLst/>
              <a:ahLst/>
              <a:cxnLst/>
              <a:rect l="l" t="t" r="r" b="b"/>
              <a:pathLst>
                <a:path w="5560059" h="1193800">
                  <a:moveTo>
                    <a:pt x="0" y="1193680"/>
                  </a:moveTo>
                  <a:lnTo>
                    <a:pt x="5560040" y="1193680"/>
                  </a:lnTo>
                </a:path>
                <a:path w="5560059" h="1193800">
                  <a:moveTo>
                    <a:pt x="0" y="0"/>
                  </a:moveTo>
                  <a:lnTo>
                    <a:pt x="5560040" y="0"/>
                  </a:lnTo>
                </a:path>
              </a:pathLst>
            </a:custGeom>
            <a:ln w="10470">
              <a:solidFill>
                <a:srgbClr val="B8B8B8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3217008" y="6034540"/>
              <a:ext cx="5557520" cy="1683385"/>
            </a:xfrm>
            <a:custGeom>
              <a:avLst/>
              <a:gdLst/>
              <a:ahLst/>
              <a:cxnLst/>
              <a:rect l="l" t="t" r="r" b="b"/>
              <a:pathLst>
                <a:path w="5557520" h="1683384">
                  <a:moveTo>
                    <a:pt x="0" y="1683203"/>
                  </a:moveTo>
                  <a:lnTo>
                    <a:pt x="111142" y="1539952"/>
                  </a:lnTo>
                  <a:lnTo>
                    <a:pt x="222284" y="1631473"/>
                  </a:lnTo>
                  <a:lnTo>
                    <a:pt x="333426" y="1627494"/>
                  </a:lnTo>
                  <a:lnTo>
                    <a:pt x="444568" y="1671265"/>
                  </a:lnTo>
                  <a:lnTo>
                    <a:pt x="555710" y="1539952"/>
                  </a:lnTo>
                  <a:lnTo>
                    <a:pt x="666852" y="1547909"/>
                  </a:lnTo>
                  <a:lnTo>
                    <a:pt x="777994" y="1635452"/>
                  </a:lnTo>
                  <a:lnTo>
                    <a:pt x="889137" y="1599640"/>
                  </a:lnTo>
                  <a:lnTo>
                    <a:pt x="1000279" y="1579743"/>
                  </a:lnTo>
                  <a:lnTo>
                    <a:pt x="1111421" y="1559847"/>
                  </a:lnTo>
                  <a:lnTo>
                    <a:pt x="1222563" y="537192"/>
                  </a:lnTo>
                  <a:lnTo>
                    <a:pt x="1333705" y="433733"/>
                  </a:lnTo>
                  <a:lnTo>
                    <a:pt x="1444848" y="346190"/>
                  </a:lnTo>
                  <a:lnTo>
                    <a:pt x="1555990" y="342211"/>
                  </a:lnTo>
                  <a:lnTo>
                    <a:pt x="1667132" y="294461"/>
                  </a:lnTo>
                  <a:lnTo>
                    <a:pt x="1778274" y="230793"/>
                  </a:lnTo>
                  <a:lnTo>
                    <a:pt x="1889415" y="218856"/>
                  </a:lnTo>
                  <a:lnTo>
                    <a:pt x="2000557" y="194980"/>
                  </a:lnTo>
                  <a:lnTo>
                    <a:pt x="2111700" y="246710"/>
                  </a:lnTo>
                  <a:lnTo>
                    <a:pt x="2222842" y="206918"/>
                  </a:lnTo>
                  <a:lnTo>
                    <a:pt x="2333984" y="191001"/>
                  </a:lnTo>
                  <a:lnTo>
                    <a:pt x="2445126" y="202939"/>
                  </a:lnTo>
                  <a:lnTo>
                    <a:pt x="2556268" y="214877"/>
                  </a:lnTo>
                  <a:lnTo>
                    <a:pt x="2667410" y="214877"/>
                  </a:lnTo>
                  <a:lnTo>
                    <a:pt x="2778553" y="210897"/>
                  </a:lnTo>
                  <a:lnTo>
                    <a:pt x="2889695" y="171105"/>
                  </a:lnTo>
                  <a:lnTo>
                    <a:pt x="3000837" y="147230"/>
                  </a:lnTo>
                  <a:lnTo>
                    <a:pt x="3111979" y="171105"/>
                  </a:lnTo>
                  <a:lnTo>
                    <a:pt x="3223121" y="163147"/>
                  </a:lnTo>
                  <a:lnTo>
                    <a:pt x="3334263" y="131313"/>
                  </a:lnTo>
                  <a:lnTo>
                    <a:pt x="3445406" y="139272"/>
                  </a:lnTo>
                  <a:lnTo>
                    <a:pt x="3556548" y="123355"/>
                  </a:lnTo>
                  <a:lnTo>
                    <a:pt x="3667690" y="202939"/>
                  </a:lnTo>
                  <a:lnTo>
                    <a:pt x="3778832" y="175084"/>
                  </a:lnTo>
                  <a:lnTo>
                    <a:pt x="3889974" y="131313"/>
                  </a:lnTo>
                  <a:lnTo>
                    <a:pt x="4001116" y="127334"/>
                  </a:lnTo>
                  <a:lnTo>
                    <a:pt x="4112259" y="187022"/>
                  </a:lnTo>
                  <a:lnTo>
                    <a:pt x="4223401" y="183043"/>
                  </a:lnTo>
                  <a:lnTo>
                    <a:pt x="4334543" y="99480"/>
                  </a:lnTo>
                  <a:lnTo>
                    <a:pt x="4445685" y="119376"/>
                  </a:lnTo>
                  <a:lnTo>
                    <a:pt x="4556827" y="0"/>
                  </a:lnTo>
                  <a:lnTo>
                    <a:pt x="4667969" y="3979"/>
                  </a:lnTo>
                  <a:lnTo>
                    <a:pt x="4779112" y="19896"/>
                  </a:lnTo>
                  <a:lnTo>
                    <a:pt x="4890254" y="23875"/>
                  </a:lnTo>
                  <a:lnTo>
                    <a:pt x="5001396" y="15916"/>
                  </a:lnTo>
                  <a:lnTo>
                    <a:pt x="5112538" y="7958"/>
                  </a:lnTo>
                  <a:lnTo>
                    <a:pt x="5223680" y="11937"/>
                  </a:lnTo>
                  <a:lnTo>
                    <a:pt x="5334822" y="11937"/>
                  </a:lnTo>
                  <a:lnTo>
                    <a:pt x="5445965" y="15916"/>
                  </a:lnTo>
                  <a:lnTo>
                    <a:pt x="5557106" y="7958"/>
                  </a:lnTo>
                </a:path>
              </a:pathLst>
            </a:custGeom>
            <a:ln w="62825">
              <a:solidFill>
                <a:srgbClr val="A4DAD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3214561" y="5177852"/>
              <a:ext cx="5560060" cy="0"/>
            </a:xfrm>
            <a:custGeom>
              <a:avLst/>
              <a:gdLst/>
              <a:ahLst/>
              <a:cxnLst/>
              <a:rect l="l" t="t" r="r" b="b"/>
              <a:pathLst>
                <a:path w="5560059">
                  <a:moveTo>
                    <a:pt x="0" y="0"/>
                  </a:moveTo>
                  <a:lnTo>
                    <a:pt x="5560040" y="0"/>
                  </a:lnTo>
                </a:path>
              </a:pathLst>
            </a:custGeom>
            <a:ln w="10470">
              <a:solidFill>
                <a:srgbClr val="B8B8B8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3217008" y="4220023"/>
              <a:ext cx="5557520" cy="4138929"/>
            </a:xfrm>
            <a:custGeom>
              <a:avLst/>
              <a:gdLst/>
              <a:ahLst/>
              <a:cxnLst/>
              <a:rect l="l" t="t" r="r" b="b"/>
              <a:pathLst>
                <a:path w="5557520" h="4138929">
                  <a:moveTo>
                    <a:pt x="0" y="4138372"/>
                  </a:moveTo>
                  <a:lnTo>
                    <a:pt x="111142" y="4098579"/>
                  </a:lnTo>
                  <a:lnTo>
                    <a:pt x="222284" y="4058788"/>
                  </a:lnTo>
                  <a:lnTo>
                    <a:pt x="333426" y="4018995"/>
                  </a:lnTo>
                  <a:lnTo>
                    <a:pt x="444568" y="4058788"/>
                  </a:lnTo>
                  <a:lnTo>
                    <a:pt x="555710" y="4018995"/>
                  </a:lnTo>
                  <a:lnTo>
                    <a:pt x="666852" y="3979204"/>
                  </a:lnTo>
                  <a:lnTo>
                    <a:pt x="777994" y="3979204"/>
                  </a:lnTo>
                  <a:lnTo>
                    <a:pt x="889137" y="3939411"/>
                  </a:lnTo>
                  <a:lnTo>
                    <a:pt x="1000279" y="3899619"/>
                  </a:lnTo>
                  <a:lnTo>
                    <a:pt x="1111421" y="3899619"/>
                  </a:lnTo>
                  <a:lnTo>
                    <a:pt x="1222563" y="2307938"/>
                  </a:lnTo>
                  <a:lnTo>
                    <a:pt x="1333705" y="1870225"/>
                  </a:lnTo>
                  <a:lnTo>
                    <a:pt x="1444848" y="1671265"/>
                  </a:lnTo>
                  <a:lnTo>
                    <a:pt x="1555990" y="1551889"/>
                  </a:lnTo>
                  <a:lnTo>
                    <a:pt x="1667132" y="1472305"/>
                  </a:lnTo>
                  <a:lnTo>
                    <a:pt x="1778274" y="1352929"/>
                  </a:lnTo>
                  <a:lnTo>
                    <a:pt x="1889415" y="1313136"/>
                  </a:lnTo>
                  <a:lnTo>
                    <a:pt x="2000557" y="1233553"/>
                  </a:lnTo>
                  <a:lnTo>
                    <a:pt x="2111700" y="1153969"/>
                  </a:lnTo>
                  <a:lnTo>
                    <a:pt x="2222842" y="1153969"/>
                  </a:lnTo>
                  <a:lnTo>
                    <a:pt x="2333984" y="1034593"/>
                  </a:lnTo>
                  <a:lnTo>
                    <a:pt x="2445126" y="1074385"/>
                  </a:lnTo>
                  <a:lnTo>
                    <a:pt x="2556268" y="955008"/>
                  </a:lnTo>
                  <a:lnTo>
                    <a:pt x="2667410" y="915216"/>
                  </a:lnTo>
                  <a:lnTo>
                    <a:pt x="2778553" y="915216"/>
                  </a:lnTo>
                  <a:lnTo>
                    <a:pt x="2889695" y="875424"/>
                  </a:lnTo>
                  <a:lnTo>
                    <a:pt x="3000837" y="835632"/>
                  </a:lnTo>
                  <a:lnTo>
                    <a:pt x="3111979" y="795840"/>
                  </a:lnTo>
                  <a:lnTo>
                    <a:pt x="3223121" y="795840"/>
                  </a:lnTo>
                  <a:lnTo>
                    <a:pt x="3334263" y="716256"/>
                  </a:lnTo>
                  <a:lnTo>
                    <a:pt x="3445406" y="716256"/>
                  </a:lnTo>
                  <a:lnTo>
                    <a:pt x="3556548" y="676464"/>
                  </a:lnTo>
                  <a:lnTo>
                    <a:pt x="3667690" y="636672"/>
                  </a:lnTo>
                  <a:lnTo>
                    <a:pt x="3778832" y="596880"/>
                  </a:lnTo>
                  <a:lnTo>
                    <a:pt x="3889974" y="596880"/>
                  </a:lnTo>
                  <a:lnTo>
                    <a:pt x="4001116" y="517296"/>
                  </a:lnTo>
                  <a:lnTo>
                    <a:pt x="4112259" y="517296"/>
                  </a:lnTo>
                  <a:lnTo>
                    <a:pt x="4223401" y="517296"/>
                  </a:lnTo>
                  <a:lnTo>
                    <a:pt x="4334543" y="477504"/>
                  </a:lnTo>
                  <a:lnTo>
                    <a:pt x="4445685" y="437712"/>
                  </a:lnTo>
                  <a:lnTo>
                    <a:pt x="4556827" y="198960"/>
                  </a:lnTo>
                  <a:lnTo>
                    <a:pt x="4667969" y="119376"/>
                  </a:lnTo>
                  <a:lnTo>
                    <a:pt x="4779112" y="119376"/>
                  </a:lnTo>
                  <a:lnTo>
                    <a:pt x="4890254" y="79584"/>
                  </a:lnTo>
                  <a:lnTo>
                    <a:pt x="5001396" y="79584"/>
                  </a:lnTo>
                  <a:lnTo>
                    <a:pt x="5112538" y="39792"/>
                  </a:lnTo>
                  <a:lnTo>
                    <a:pt x="5223680" y="39792"/>
                  </a:lnTo>
                  <a:lnTo>
                    <a:pt x="5334822" y="39792"/>
                  </a:lnTo>
                  <a:lnTo>
                    <a:pt x="5445965" y="0"/>
                  </a:lnTo>
                  <a:lnTo>
                    <a:pt x="5557106" y="0"/>
                  </a:lnTo>
                </a:path>
              </a:pathLst>
            </a:custGeom>
            <a:ln w="62825">
              <a:solidFill>
                <a:srgbClr val="7DB8E3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3214561" y="3984171"/>
              <a:ext cx="5560060" cy="0"/>
            </a:xfrm>
            <a:custGeom>
              <a:avLst/>
              <a:gdLst/>
              <a:ahLst/>
              <a:cxnLst/>
              <a:rect l="l" t="t" r="r" b="b"/>
              <a:pathLst>
                <a:path w="5560059">
                  <a:moveTo>
                    <a:pt x="0" y="0"/>
                  </a:moveTo>
                  <a:lnTo>
                    <a:pt x="5560040" y="0"/>
                  </a:lnTo>
                </a:path>
              </a:pathLst>
            </a:custGeom>
            <a:ln w="10470">
              <a:solidFill>
                <a:srgbClr val="B8B8B8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2201938" y="3515789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4" h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5" y="225851"/>
                  </a:lnTo>
                  <a:lnTo>
                    <a:pt x="978936" y="264980"/>
                  </a:lnTo>
                  <a:lnTo>
                    <a:pt x="999760" y="305678"/>
                  </a:lnTo>
                  <a:lnTo>
                    <a:pt x="1016798" y="347683"/>
                  </a:lnTo>
                  <a:lnTo>
                    <a:pt x="1030050" y="390733"/>
                  </a:lnTo>
                  <a:lnTo>
                    <a:pt x="1039516" y="434568"/>
                  </a:lnTo>
                  <a:lnTo>
                    <a:pt x="1045195" y="478925"/>
                  </a:lnTo>
                  <a:lnTo>
                    <a:pt x="1047088" y="523544"/>
                  </a:lnTo>
                  <a:lnTo>
                    <a:pt x="1045195" y="568162"/>
                  </a:lnTo>
                  <a:lnTo>
                    <a:pt x="1039516" y="612520"/>
                  </a:lnTo>
                  <a:lnTo>
                    <a:pt x="1030050" y="656354"/>
                  </a:lnTo>
                  <a:lnTo>
                    <a:pt x="1016798" y="699405"/>
                  </a:lnTo>
                  <a:lnTo>
                    <a:pt x="999760" y="741409"/>
                  </a:lnTo>
                  <a:lnTo>
                    <a:pt x="978936" y="782107"/>
                  </a:lnTo>
                  <a:lnTo>
                    <a:pt x="954325" y="821237"/>
                  </a:lnTo>
                  <a:lnTo>
                    <a:pt x="925929" y="858537"/>
                  </a:lnTo>
                  <a:lnTo>
                    <a:pt x="893745" y="893745"/>
                  </a:lnTo>
                  <a:lnTo>
                    <a:pt x="858537" y="925929"/>
                  </a:lnTo>
                  <a:lnTo>
                    <a:pt x="821237" y="954325"/>
                  </a:lnTo>
                  <a:lnTo>
                    <a:pt x="782107" y="978936"/>
                  </a:lnTo>
                  <a:lnTo>
                    <a:pt x="741409" y="999760"/>
                  </a:lnTo>
                  <a:lnTo>
                    <a:pt x="699405" y="1016798"/>
                  </a:lnTo>
                  <a:lnTo>
                    <a:pt x="656354" y="1030050"/>
                  </a:lnTo>
                  <a:lnTo>
                    <a:pt x="612520" y="1039516"/>
                  </a:lnTo>
                  <a:lnTo>
                    <a:pt x="568162" y="1045195"/>
                  </a:lnTo>
                  <a:lnTo>
                    <a:pt x="523544" y="1047088"/>
                  </a:lnTo>
                  <a:lnTo>
                    <a:pt x="478925" y="1045195"/>
                  </a:lnTo>
                  <a:lnTo>
                    <a:pt x="434568" y="1039516"/>
                  </a:lnTo>
                  <a:lnTo>
                    <a:pt x="390733" y="1030050"/>
                  </a:lnTo>
                  <a:lnTo>
                    <a:pt x="347683" y="1016798"/>
                  </a:lnTo>
                  <a:lnTo>
                    <a:pt x="305678" y="999760"/>
                  </a:lnTo>
                  <a:lnTo>
                    <a:pt x="264980" y="978936"/>
                  </a:lnTo>
                  <a:lnTo>
                    <a:pt x="225851" y="954325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7"/>
                  </a:lnTo>
                  <a:lnTo>
                    <a:pt x="92762" y="821237"/>
                  </a:lnTo>
                  <a:lnTo>
                    <a:pt x="68152" y="782107"/>
                  </a:lnTo>
                  <a:lnTo>
                    <a:pt x="47327" y="741409"/>
                  </a:lnTo>
                  <a:lnTo>
                    <a:pt x="30289" y="699405"/>
                  </a:lnTo>
                  <a:lnTo>
                    <a:pt x="17038" y="656354"/>
                  </a:lnTo>
                  <a:lnTo>
                    <a:pt x="7572" y="612520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7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7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20" y="7572"/>
                  </a:lnTo>
                  <a:lnTo>
                    <a:pt x="656354" y="17038"/>
                  </a:lnTo>
                  <a:lnTo>
                    <a:pt x="699405" y="30289"/>
                  </a:lnTo>
                  <a:lnTo>
                    <a:pt x="741409" y="47327"/>
                  </a:lnTo>
                  <a:lnTo>
                    <a:pt x="782107" y="68152"/>
                  </a:lnTo>
                  <a:lnTo>
                    <a:pt x="821237" y="92762"/>
                  </a:lnTo>
                  <a:lnTo>
                    <a:pt x="858537" y="121159"/>
                  </a:lnTo>
                  <a:lnTo>
                    <a:pt x="893745" y="153342"/>
                  </a:lnTo>
                  <a:close/>
                </a:path>
              </a:pathLst>
            </a:custGeom>
            <a:ln w="83767">
              <a:solidFill>
                <a:srgbClr val="A31F34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42784" y="5164238"/>
            <a:ext cx="255683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dirty="0">
                <a:solidFill>
                  <a:prstClr val="black"/>
                </a:solidFill>
                <a:latin typeface="Arial"/>
                <a:cs typeface="Arial"/>
              </a:rPr>
              <a:t>70</a:t>
            </a:r>
            <a:endParaRPr sz="16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42784" y="4440340"/>
            <a:ext cx="255683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dirty="0">
                <a:solidFill>
                  <a:prstClr val="black"/>
                </a:solidFill>
                <a:latin typeface="Arial"/>
                <a:cs typeface="Arial"/>
              </a:rPr>
              <a:t>73</a:t>
            </a:r>
            <a:endParaRPr sz="16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2784" y="3716441"/>
            <a:ext cx="255683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dirty="0">
                <a:solidFill>
                  <a:prstClr val="black"/>
                </a:solidFill>
                <a:latin typeface="Arial"/>
                <a:cs typeface="Arial"/>
              </a:rPr>
              <a:t>76</a:t>
            </a:r>
            <a:endParaRPr sz="16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542784" y="2992544"/>
            <a:ext cx="255683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dirty="0">
                <a:solidFill>
                  <a:prstClr val="black"/>
                </a:solidFill>
                <a:latin typeface="Arial"/>
                <a:cs typeface="Arial"/>
              </a:rPr>
              <a:t>79</a:t>
            </a:r>
            <a:endParaRPr sz="16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952916" y="5311402"/>
            <a:ext cx="3365464" cy="0"/>
          </a:xfrm>
          <a:custGeom>
            <a:avLst/>
            <a:gdLst/>
            <a:ahLst/>
            <a:cxnLst/>
            <a:rect l="l" t="t" r="r" b="b"/>
            <a:pathLst>
              <a:path w="5549900">
                <a:moveTo>
                  <a:pt x="0" y="0"/>
                </a:moveTo>
                <a:lnTo>
                  <a:pt x="5549569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823492" y="5404433"/>
            <a:ext cx="3685453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  <a:tabLst>
                <a:tab pos="681563" algn="l"/>
                <a:tab pos="1355425" algn="l"/>
                <a:tab pos="2029287" algn="l"/>
                <a:tab pos="2703149" algn="l"/>
                <a:tab pos="3317326" algn="l"/>
              </a:tabLst>
            </a:pPr>
            <a:r>
              <a:rPr sz="1698" dirty="0">
                <a:solidFill>
                  <a:prstClr val="black"/>
                </a:solidFill>
                <a:latin typeface="Arial"/>
                <a:cs typeface="Arial"/>
              </a:rPr>
              <a:t>50	60	70	80	90	100</a:t>
            </a:r>
            <a:endParaRPr sz="16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032285" y="2222343"/>
            <a:ext cx="209860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539" y="0"/>
                </a:lnTo>
              </a:path>
            </a:pathLst>
          </a:custGeom>
          <a:ln w="61621">
            <a:solidFill>
              <a:srgbClr val="7DB8E3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765713" y="2222343"/>
            <a:ext cx="209860" cy="0"/>
          </a:xfrm>
          <a:custGeom>
            <a:avLst/>
            <a:gdLst/>
            <a:ahLst/>
            <a:cxnLst/>
            <a:rect l="l" t="t" r="r" b="b"/>
            <a:pathLst>
              <a:path w="346075">
                <a:moveTo>
                  <a:pt x="0" y="0"/>
                </a:moveTo>
                <a:lnTo>
                  <a:pt x="345539" y="0"/>
                </a:lnTo>
              </a:path>
            </a:pathLst>
          </a:custGeom>
          <a:ln w="61621">
            <a:solidFill>
              <a:srgbClr val="A4DAD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565866" y="2416005"/>
            <a:ext cx="3365464" cy="2317704"/>
          </a:xfrm>
          <a:custGeom>
            <a:avLst/>
            <a:gdLst/>
            <a:ahLst/>
            <a:cxnLst/>
            <a:rect l="l" t="t" r="r" b="b"/>
            <a:pathLst>
              <a:path w="5549900" h="3822065">
                <a:moveTo>
                  <a:pt x="0" y="3821873"/>
                </a:moveTo>
                <a:lnTo>
                  <a:pt x="5549569" y="3821873"/>
                </a:lnTo>
              </a:path>
              <a:path w="5549900" h="3822065">
                <a:moveTo>
                  <a:pt x="0" y="2858552"/>
                </a:moveTo>
                <a:lnTo>
                  <a:pt x="5549569" y="2858552"/>
                </a:lnTo>
              </a:path>
              <a:path w="5549900" h="3822065">
                <a:moveTo>
                  <a:pt x="0" y="1905701"/>
                </a:moveTo>
                <a:lnTo>
                  <a:pt x="5549569" y="1905701"/>
                </a:lnTo>
              </a:path>
              <a:path w="5549900" h="3822065">
                <a:moveTo>
                  <a:pt x="0" y="952850"/>
                </a:moveTo>
                <a:lnTo>
                  <a:pt x="5549569" y="952850"/>
                </a:lnTo>
              </a:path>
              <a:path w="5549900" h="3822065">
                <a:moveTo>
                  <a:pt x="0" y="0"/>
                </a:moveTo>
                <a:lnTo>
                  <a:pt x="5549569" y="0"/>
                </a:lnTo>
              </a:path>
            </a:pathLst>
          </a:custGeom>
          <a:ln w="10470">
            <a:solidFill>
              <a:srgbClr val="B8B8B8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155745" y="4585119"/>
            <a:ext cx="255683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dirty="0">
                <a:solidFill>
                  <a:prstClr val="black"/>
                </a:solidFill>
                <a:latin typeface="Arial"/>
                <a:cs typeface="Arial"/>
              </a:rPr>
              <a:t>44</a:t>
            </a:r>
            <a:endParaRPr sz="16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55745" y="4006001"/>
            <a:ext cx="255683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dirty="0">
                <a:solidFill>
                  <a:prstClr val="black"/>
                </a:solidFill>
                <a:latin typeface="Arial"/>
                <a:cs typeface="Arial"/>
              </a:rPr>
              <a:t>46</a:t>
            </a:r>
            <a:endParaRPr sz="16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6155745" y="3426882"/>
            <a:ext cx="255683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dirty="0">
                <a:solidFill>
                  <a:prstClr val="black"/>
                </a:solidFill>
                <a:latin typeface="Arial"/>
                <a:cs typeface="Arial"/>
              </a:rPr>
              <a:t>48</a:t>
            </a:r>
            <a:endParaRPr sz="16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155745" y="2847764"/>
            <a:ext cx="255683" cy="269066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spcBef>
                <a:spcPts val="61"/>
              </a:spcBef>
            </a:pPr>
            <a:r>
              <a:rPr sz="1698" dirty="0">
                <a:solidFill>
                  <a:prstClr val="black"/>
                </a:solidFill>
                <a:latin typeface="Arial"/>
                <a:cs typeface="Arial"/>
              </a:rPr>
              <a:t>50</a:t>
            </a:r>
            <a:endParaRPr sz="16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562692" y="5311402"/>
            <a:ext cx="3371625" cy="0"/>
          </a:xfrm>
          <a:custGeom>
            <a:avLst/>
            <a:gdLst/>
            <a:ahLst/>
            <a:cxnLst/>
            <a:rect l="l" t="t" r="r" b="b"/>
            <a:pathLst>
              <a:path w="5560059">
                <a:moveTo>
                  <a:pt x="0" y="0"/>
                </a:moveTo>
                <a:lnTo>
                  <a:pt x="5560040" y="0"/>
                </a:lnTo>
              </a:path>
            </a:pathLst>
          </a:custGeom>
          <a:ln w="1047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55745" y="5164239"/>
            <a:ext cx="3966165" cy="520737"/>
          </a:xfrm>
          <a:prstGeom prst="rect">
            <a:avLst/>
          </a:prstGeom>
        </p:spPr>
        <p:txBody>
          <a:bodyPr vert="horz" wrap="square" lIns="0" tIns="7701" rIns="0" bIns="0" rtlCol="0">
            <a:spAutoFit/>
          </a:bodyPr>
          <a:lstStyle/>
          <a:p>
            <a:pPr marL="7701" defTabSz="554492">
              <a:lnSpc>
                <a:spcPts val="1965"/>
              </a:lnSpc>
              <a:spcBef>
                <a:spcPts val="61"/>
              </a:spcBef>
            </a:pPr>
            <a:r>
              <a:rPr sz="1698" dirty="0">
                <a:solidFill>
                  <a:prstClr val="black"/>
                </a:solidFill>
                <a:latin typeface="Arial"/>
                <a:cs typeface="Arial"/>
              </a:rPr>
              <a:t>42</a:t>
            </a:r>
            <a:endParaRPr sz="1698">
              <a:solidFill>
                <a:prstClr val="black"/>
              </a:solidFill>
              <a:latin typeface="Arial"/>
              <a:cs typeface="Arial"/>
            </a:endParaRPr>
          </a:p>
          <a:p>
            <a:pPr marL="228343" defTabSz="554492">
              <a:lnSpc>
                <a:spcPts val="1965"/>
              </a:lnSpc>
              <a:tabLst>
                <a:tab pos="902205" algn="l"/>
                <a:tab pos="1576067" algn="l"/>
                <a:tab pos="2249928" algn="l"/>
                <a:tab pos="2924176" algn="l"/>
                <a:tab pos="3598038" algn="l"/>
              </a:tabLst>
            </a:pPr>
            <a:r>
              <a:rPr sz="1698" dirty="0">
                <a:solidFill>
                  <a:prstClr val="black"/>
                </a:solidFill>
                <a:latin typeface="Arial"/>
                <a:cs typeface="Arial"/>
              </a:rPr>
              <a:t>100	110	120	130	140	150</a:t>
            </a:r>
            <a:endParaRPr sz="16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6648409" y="2222343"/>
            <a:ext cx="203314" cy="0"/>
          </a:xfrm>
          <a:custGeom>
            <a:avLst/>
            <a:gdLst/>
            <a:ahLst/>
            <a:cxnLst/>
            <a:rect l="l" t="t" r="r" b="b"/>
            <a:pathLst>
              <a:path w="335279">
                <a:moveTo>
                  <a:pt x="0" y="0"/>
                </a:moveTo>
                <a:lnTo>
                  <a:pt x="335068" y="0"/>
                </a:lnTo>
              </a:path>
            </a:pathLst>
          </a:custGeom>
          <a:ln w="61621">
            <a:solidFill>
              <a:srgbClr val="7DB8E3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381841" y="2222343"/>
            <a:ext cx="203314" cy="0"/>
          </a:xfrm>
          <a:custGeom>
            <a:avLst/>
            <a:gdLst/>
            <a:ahLst/>
            <a:cxnLst/>
            <a:rect l="l" t="t" r="r" b="b"/>
            <a:pathLst>
              <a:path w="335280">
                <a:moveTo>
                  <a:pt x="0" y="0"/>
                </a:moveTo>
                <a:lnTo>
                  <a:pt x="335068" y="0"/>
                </a:lnTo>
              </a:path>
            </a:pathLst>
          </a:custGeom>
          <a:ln w="61621">
            <a:solidFill>
              <a:srgbClr val="A4DADF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92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7" name="object 27"/>
          <p:cNvGrpSpPr/>
          <p:nvPr/>
        </p:nvGrpSpPr>
        <p:grpSpPr>
          <a:xfrm>
            <a:off x="5911384" y="2146425"/>
            <a:ext cx="4042023" cy="2722407"/>
            <a:chOff x="9747604" y="3539615"/>
            <a:chExt cx="6665595" cy="4489450"/>
          </a:xfrm>
        </p:grpSpPr>
        <p:sp>
          <p:nvSpPr>
            <p:cNvPr id="28" name="object 28"/>
            <p:cNvSpPr/>
            <p:nvPr/>
          </p:nvSpPr>
          <p:spPr>
            <a:xfrm>
              <a:off x="10824120" y="6215991"/>
              <a:ext cx="5557520" cy="1781175"/>
            </a:xfrm>
            <a:custGeom>
              <a:avLst/>
              <a:gdLst/>
              <a:ahLst/>
              <a:cxnLst/>
              <a:rect l="l" t="t" r="r" b="b"/>
              <a:pathLst>
                <a:path w="5557519" h="1781175">
                  <a:moveTo>
                    <a:pt x="0" y="1781091"/>
                  </a:moveTo>
                  <a:lnTo>
                    <a:pt x="111142" y="1728566"/>
                  </a:lnTo>
                  <a:lnTo>
                    <a:pt x="222284" y="1680815"/>
                  </a:lnTo>
                  <a:lnTo>
                    <a:pt x="333426" y="1652165"/>
                  </a:lnTo>
                  <a:lnTo>
                    <a:pt x="444568" y="1590089"/>
                  </a:lnTo>
                  <a:lnTo>
                    <a:pt x="555710" y="1523239"/>
                  </a:lnTo>
                  <a:lnTo>
                    <a:pt x="666852" y="1537564"/>
                  </a:lnTo>
                  <a:lnTo>
                    <a:pt x="777994" y="1470713"/>
                  </a:lnTo>
                  <a:lnTo>
                    <a:pt x="889137" y="1442063"/>
                  </a:lnTo>
                  <a:lnTo>
                    <a:pt x="1000279" y="1375212"/>
                  </a:lnTo>
                  <a:lnTo>
                    <a:pt x="1111421" y="1308362"/>
                  </a:lnTo>
                  <a:lnTo>
                    <a:pt x="1222563" y="1270162"/>
                  </a:lnTo>
                  <a:lnTo>
                    <a:pt x="1333705" y="1236736"/>
                  </a:lnTo>
                  <a:lnTo>
                    <a:pt x="1444848" y="1160336"/>
                  </a:lnTo>
                  <a:lnTo>
                    <a:pt x="1555990" y="1165111"/>
                  </a:lnTo>
                  <a:lnTo>
                    <a:pt x="1667132" y="1160336"/>
                  </a:lnTo>
                  <a:lnTo>
                    <a:pt x="1778274" y="1083935"/>
                  </a:lnTo>
                  <a:lnTo>
                    <a:pt x="1889415" y="997984"/>
                  </a:lnTo>
                  <a:lnTo>
                    <a:pt x="2000557" y="983659"/>
                  </a:lnTo>
                  <a:lnTo>
                    <a:pt x="2111700" y="931133"/>
                  </a:lnTo>
                  <a:lnTo>
                    <a:pt x="2222842" y="864283"/>
                  </a:lnTo>
                  <a:lnTo>
                    <a:pt x="2333984" y="854733"/>
                  </a:lnTo>
                  <a:lnTo>
                    <a:pt x="2445126" y="802207"/>
                  </a:lnTo>
                  <a:lnTo>
                    <a:pt x="2556268" y="787882"/>
                  </a:lnTo>
                  <a:lnTo>
                    <a:pt x="2667410" y="744906"/>
                  </a:lnTo>
                  <a:lnTo>
                    <a:pt x="2778553" y="658956"/>
                  </a:lnTo>
                  <a:lnTo>
                    <a:pt x="2889695" y="615980"/>
                  </a:lnTo>
                  <a:lnTo>
                    <a:pt x="3000837" y="563455"/>
                  </a:lnTo>
                  <a:lnTo>
                    <a:pt x="3111979" y="510929"/>
                  </a:lnTo>
                  <a:lnTo>
                    <a:pt x="3223121" y="501379"/>
                  </a:lnTo>
                  <a:lnTo>
                    <a:pt x="3334263" y="472729"/>
                  </a:lnTo>
                  <a:lnTo>
                    <a:pt x="3445406" y="439304"/>
                  </a:lnTo>
                  <a:lnTo>
                    <a:pt x="3556548" y="358128"/>
                  </a:lnTo>
                  <a:lnTo>
                    <a:pt x="3667690" y="334253"/>
                  </a:lnTo>
                  <a:lnTo>
                    <a:pt x="3778832" y="324703"/>
                  </a:lnTo>
                  <a:lnTo>
                    <a:pt x="3889974" y="257852"/>
                  </a:lnTo>
                  <a:lnTo>
                    <a:pt x="4001116" y="229202"/>
                  </a:lnTo>
                  <a:lnTo>
                    <a:pt x="4112259" y="214877"/>
                  </a:lnTo>
                  <a:lnTo>
                    <a:pt x="4223401" y="181451"/>
                  </a:lnTo>
                  <a:lnTo>
                    <a:pt x="4334543" y="162351"/>
                  </a:lnTo>
                  <a:lnTo>
                    <a:pt x="4445685" y="105050"/>
                  </a:lnTo>
                  <a:lnTo>
                    <a:pt x="4556827" y="133701"/>
                  </a:lnTo>
                  <a:lnTo>
                    <a:pt x="4667969" y="81175"/>
                  </a:lnTo>
                  <a:lnTo>
                    <a:pt x="4779112" y="119376"/>
                  </a:lnTo>
                  <a:lnTo>
                    <a:pt x="4890254" y="0"/>
                  </a:lnTo>
                  <a:lnTo>
                    <a:pt x="5001396" y="42975"/>
                  </a:lnTo>
                  <a:lnTo>
                    <a:pt x="5112538" y="23875"/>
                  </a:lnTo>
                  <a:lnTo>
                    <a:pt x="5223680" y="0"/>
                  </a:lnTo>
                  <a:lnTo>
                    <a:pt x="5334822" y="19100"/>
                  </a:lnTo>
                  <a:lnTo>
                    <a:pt x="5445965" y="9550"/>
                  </a:lnTo>
                  <a:lnTo>
                    <a:pt x="5557106" y="9550"/>
                  </a:lnTo>
                </a:path>
              </a:pathLst>
            </a:custGeom>
            <a:ln w="62825">
              <a:solidFill>
                <a:srgbClr val="A4DADF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9" name="object 29"/>
            <p:cNvSpPr/>
            <p:nvPr/>
          </p:nvSpPr>
          <p:spPr>
            <a:xfrm>
              <a:off x="10824120" y="4110197"/>
              <a:ext cx="5557520" cy="2784475"/>
            </a:xfrm>
            <a:custGeom>
              <a:avLst/>
              <a:gdLst/>
              <a:ahLst/>
              <a:cxnLst/>
              <a:rect l="l" t="t" r="r" b="b"/>
              <a:pathLst>
                <a:path w="5557519" h="2784475">
                  <a:moveTo>
                    <a:pt x="0" y="2783851"/>
                  </a:moveTo>
                  <a:lnTo>
                    <a:pt x="111142" y="2354096"/>
                  </a:lnTo>
                  <a:lnTo>
                    <a:pt x="222284" y="1952992"/>
                  </a:lnTo>
                  <a:lnTo>
                    <a:pt x="333426" y="2110570"/>
                  </a:lnTo>
                  <a:lnTo>
                    <a:pt x="444568" y="1886142"/>
                  </a:lnTo>
                  <a:lnTo>
                    <a:pt x="555710" y="1824066"/>
                  </a:lnTo>
                  <a:lnTo>
                    <a:pt x="666852" y="2153544"/>
                  </a:lnTo>
                  <a:lnTo>
                    <a:pt x="777994" y="1852717"/>
                  </a:lnTo>
                  <a:lnTo>
                    <a:pt x="889137" y="2058044"/>
                  </a:lnTo>
                  <a:lnTo>
                    <a:pt x="1000279" y="1580540"/>
                  </a:lnTo>
                  <a:lnTo>
                    <a:pt x="1111421" y="1972093"/>
                  </a:lnTo>
                  <a:lnTo>
                    <a:pt x="1222563" y="1518464"/>
                  </a:lnTo>
                  <a:lnTo>
                    <a:pt x="1333705" y="1389537"/>
                  </a:lnTo>
                  <a:lnTo>
                    <a:pt x="1444848" y="1508914"/>
                  </a:lnTo>
                  <a:lnTo>
                    <a:pt x="1555990" y="1241511"/>
                  </a:lnTo>
                  <a:lnTo>
                    <a:pt x="1667132" y="1609189"/>
                  </a:lnTo>
                  <a:lnTo>
                    <a:pt x="1778274" y="1375212"/>
                  </a:lnTo>
                  <a:lnTo>
                    <a:pt x="1889415" y="974109"/>
                  </a:lnTo>
                  <a:lnTo>
                    <a:pt x="2000557" y="1069610"/>
                  </a:lnTo>
                  <a:lnTo>
                    <a:pt x="2111700" y="1337012"/>
                  </a:lnTo>
                  <a:lnTo>
                    <a:pt x="2222842" y="1294037"/>
                  </a:lnTo>
                  <a:lnTo>
                    <a:pt x="2333984" y="883383"/>
                  </a:lnTo>
                  <a:lnTo>
                    <a:pt x="2445126" y="802207"/>
                  </a:lnTo>
                  <a:lnTo>
                    <a:pt x="2556268" y="1050509"/>
                  </a:lnTo>
                  <a:lnTo>
                    <a:pt x="2667410" y="854733"/>
                  </a:lnTo>
                  <a:lnTo>
                    <a:pt x="2778553" y="764007"/>
                  </a:lnTo>
                  <a:lnTo>
                    <a:pt x="2889695" y="883383"/>
                  </a:lnTo>
                  <a:lnTo>
                    <a:pt x="3000837" y="482279"/>
                  </a:lnTo>
                  <a:lnTo>
                    <a:pt x="3111979" y="721031"/>
                  </a:lnTo>
                  <a:lnTo>
                    <a:pt x="3223121" y="434529"/>
                  </a:lnTo>
                  <a:lnTo>
                    <a:pt x="3334263" y="386778"/>
                  </a:lnTo>
                  <a:lnTo>
                    <a:pt x="3445406" y="319927"/>
                  </a:lnTo>
                  <a:lnTo>
                    <a:pt x="3556548" y="386778"/>
                  </a:lnTo>
                  <a:lnTo>
                    <a:pt x="3667690" y="405878"/>
                  </a:lnTo>
                  <a:lnTo>
                    <a:pt x="3778832" y="358128"/>
                  </a:lnTo>
                  <a:lnTo>
                    <a:pt x="3889974" y="343803"/>
                  </a:lnTo>
                  <a:lnTo>
                    <a:pt x="4001116" y="210101"/>
                  </a:lnTo>
                  <a:lnTo>
                    <a:pt x="4112259" y="200551"/>
                  </a:lnTo>
                  <a:lnTo>
                    <a:pt x="4223401" y="200551"/>
                  </a:lnTo>
                  <a:lnTo>
                    <a:pt x="4334543" y="195776"/>
                  </a:lnTo>
                  <a:lnTo>
                    <a:pt x="4445685" y="100275"/>
                  </a:lnTo>
                  <a:lnTo>
                    <a:pt x="4556827" y="95500"/>
                  </a:lnTo>
                  <a:lnTo>
                    <a:pt x="4667969" y="66850"/>
                  </a:lnTo>
                  <a:lnTo>
                    <a:pt x="4779112" y="52525"/>
                  </a:lnTo>
                  <a:lnTo>
                    <a:pt x="4890254" y="62075"/>
                  </a:lnTo>
                  <a:lnTo>
                    <a:pt x="5001396" y="19100"/>
                  </a:lnTo>
                  <a:lnTo>
                    <a:pt x="5112538" y="19100"/>
                  </a:lnTo>
                  <a:lnTo>
                    <a:pt x="5223680" y="9550"/>
                  </a:lnTo>
                  <a:lnTo>
                    <a:pt x="5334822" y="19100"/>
                  </a:lnTo>
                  <a:lnTo>
                    <a:pt x="5445965" y="38200"/>
                  </a:lnTo>
                  <a:lnTo>
                    <a:pt x="5557106" y="0"/>
                  </a:lnTo>
                </a:path>
              </a:pathLst>
            </a:custGeom>
            <a:ln w="62825">
              <a:solidFill>
                <a:srgbClr val="7DB8E3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9789514" y="3581525"/>
              <a:ext cx="1047115" cy="1047115"/>
            </a:xfrm>
            <a:custGeom>
              <a:avLst/>
              <a:gdLst/>
              <a:ahLst/>
              <a:cxnLst/>
              <a:rect l="l" t="t" r="r" b="b"/>
              <a:pathLst>
                <a:path w="1047115" h="1047114">
                  <a:moveTo>
                    <a:pt x="893745" y="153342"/>
                  </a:moveTo>
                  <a:lnTo>
                    <a:pt x="925929" y="188551"/>
                  </a:lnTo>
                  <a:lnTo>
                    <a:pt x="954325" y="225851"/>
                  </a:lnTo>
                  <a:lnTo>
                    <a:pt x="978936" y="264980"/>
                  </a:lnTo>
                  <a:lnTo>
                    <a:pt x="999760" y="305678"/>
                  </a:lnTo>
                  <a:lnTo>
                    <a:pt x="1016798" y="347683"/>
                  </a:lnTo>
                  <a:lnTo>
                    <a:pt x="1030050" y="390733"/>
                  </a:lnTo>
                  <a:lnTo>
                    <a:pt x="1039516" y="434568"/>
                  </a:lnTo>
                  <a:lnTo>
                    <a:pt x="1045195" y="478925"/>
                  </a:lnTo>
                  <a:lnTo>
                    <a:pt x="1047088" y="523544"/>
                  </a:lnTo>
                  <a:lnTo>
                    <a:pt x="1045195" y="568162"/>
                  </a:lnTo>
                  <a:lnTo>
                    <a:pt x="1039516" y="612520"/>
                  </a:lnTo>
                  <a:lnTo>
                    <a:pt x="1030050" y="656354"/>
                  </a:lnTo>
                  <a:lnTo>
                    <a:pt x="1016798" y="699405"/>
                  </a:lnTo>
                  <a:lnTo>
                    <a:pt x="999760" y="741409"/>
                  </a:lnTo>
                  <a:lnTo>
                    <a:pt x="978936" y="782107"/>
                  </a:lnTo>
                  <a:lnTo>
                    <a:pt x="954325" y="821237"/>
                  </a:lnTo>
                  <a:lnTo>
                    <a:pt x="925929" y="858537"/>
                  </a:lnTo>
                  <a:lnTo>
                    <a:pt x="893745" y="893745"/>
                  </a:lnTo>
                  <a:lnTo>
                    <a:pt x="858537" y="925929"/>
                  </a:lnTo>
                  <a:lnTo>
                    <a:pt x="821237" y="954325"/>
                  </a:lnTo>
                  <a:lnTo>
                    <a:pt x="782107" y="978936"/>
                  </a:lnTo>
                  <a:lnTo>
                    <a:pt x="741409" y="999760"/>
                  </a:lnTo>
                  <a:lnTo>
                    <a:pt x="699405" y="1016798"/>
                  </a:lnTo>
                  <a:lnTo>
                    <a:pt x="656354" y="1030050"/>
                  </a:lnTo>
                  <a:lnTo>
                    <a:pt x="612520" y="1039516"/>
                  </a:lnTo>
                  <a:lnTo>
                    <a:pt x="568162" y="1045195"/>
                  </a:lnTo>
                  <a:lnTo>
                    <a:pt x="523544" y="1047088"/>
                  </a:lnTo>
                  <a:lnTo>
                    <a:pt x="478925" y="1045195"/>
                  </a:lnTo>
                  <a:lnTo>
                    <a:pt x="434568" y="1039516"/>
                  </a:lnTo>
                  <a:lnTo>
                    <a:pt x="390733" y="1030050"/>
                  </a:lnTo>
                  <a:lnTo>
                    <a:pt x="347683" y="1016798"/>
                  </a:lnTo>
                  <a:lnTo>
                    <a:pt x="305678" y="999760"/>
                  </a:lnTo>
                  <a:lnTo>
                    <a:pt x="264980" y="978936"/>
                  </a:lnTo>
                  <a:lnTo>
                    <a:pt x="225851" y="954325"/>
                  </a:lnTo>
                  <a:lnTo>
                    <a:pt x="188551" y="925929"/>
                  </a:lnTo>
                  <a:lnTo>
                    <a:pt x="153342" y="893745"/>
                  </a:lnTo>
                  <a:lnTo>
                    <a:pt x="121159" y="858537"/>
                  </a:lnTo>
                  <a:lnTo>
                    <a:pt x="92762" y="821237"/>
                  </a:lnTo>
                  <a:lnTo>
                    <a:pt x="68152" y="782107"/>
                  </a:lnTo>
                  <a:lnTo>
                    <a:pt x="47327" y="741409"/>
                  </a:lnTo>
                  <a:lnTo>
                    <a:pt x="30289" y="699405"/>
                  </a:lnTo>
                  <a:lnTo>
                    <a:pt x="17038" y="656354"/>
                  </a:lnTo>
                  <a:lnTo>
                    <a:pt x="7572" y="612520"/>
                  </a:lnTo>
                  <a:lnTo>
                    <a:pt x="1893" y="568162"/>
                  </a:lnTo>
                  <a:lnTo>
                    <a:pt x="0" y="523544"/>
                  </a:lnTo>
                  <a:lnTo>
                    <a:pt x="1893" y="478925"/>
                  </a:lnTo>
                  <a:lnTo>
                    <a:pt x="7572" y="434568"/>
                  </a:lnTo>
                  <a:lnTo>
                    <a:pt x="17038" y="390733"/>
                  </a:lnTo>
                  <a:lnTo>
                    <a:pt x="30289" y="347683"/>
                  </a:lnTo>
                  <a:lnTo>
                    <a:pt x="47327" y="305678"/>
                  </a:lnTo>
                  <a:lnTo>
                    <a:pt x="68152" y="264980"/>
                  </a:lnTo>
                  <a:lnTo>
                    <a:pt x="92762" y="225851"/>
                  </a:lnTo>
                  <a:lnTo>
                    <a:pt x="121159" y="188551"/>
                  </a:lnTo>
                  <a:lnTo>
                    <a:pt x="153342" y="153342"/>
                  </a:lnTo>
                  <a:lnTo>
                    <a:pt x="188551" y="121159"/>
                  </a:lnTo>
                  <a:lnTo>
                    <a:pt x="225851" y="92762"/>
                  </a:lnTo>
                  <a:lnTo>
                    <a:pt x="264980" y="68152"/>
                  </a:lnTo>
                  <a:lnTo>
                    <a:pt x="305678" y="47327"/>
                  </a:lnTo>
                  <a:lnTo>
                    <a:pt x="347683" y="30289"/>
                  </a:lnTo>
                  <a:lnTo>
                    <a:pt x="390733" y="17038"/>
                  </a:lnTo>
                  <a:lnTo>
                    <a:pt x="434568" y="7572"/>
                  </a:lnTo>
                  <a:lnTo>
                    <a:pt x="478925" y="1893"/>
                  </a:lnTo>
                  <a:lnTo>
                    <a:pt x="523544" y="0"/>
                  </a:lnTo>
                  <a:lnTo>
                    <a:pt x="568162" y="1893"/>
                  </a:lnTo>
                  <a:lnTo>
                    <a:pt x="612520" y="7572"/>
                  </a:lnTo>
                  <a:lnTo>
                    <a:pt x="656354" y="17038"/>
                  </a:lnTo>
                  <a:lnTo>
                    <a:pt x="699405" y="30289"/>
                  </a:lnTo>
                  <a:lnTo>
                    <a:pt x="741409" y="47327"/>
                  </a:lnTo>
                  <a:lnTo>
                    <a:pt x="782107" y="68152"/>
                  </a:lnTo>
                  <a:lnTo>
                    <a:pt x="821237" y="92762"/>
                  </a:lnTo>
                  <a:lnTo>
                    <a:pt x="858537" y="121159"/>
                  </a:lnTo>
                  <a:lnTo>
                    <a:pt x="893745" y="153342"/>
                  </a:lnTo>
                  <a:close/>
                </a:path>
              </a:pathLst>
            </a:custGeom>
            <a:ln w="83767">
              <a:solidFill>
                <a:srgbClr val="A31F34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1542784" y="1574896"/>
            <a:ext cx="8740581" cy="982141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516755" defTabSz="554492">
              <a:spcBef>
                <a:spcPts val="58"/>
              </a:spcBef>
              <a:tabLst>
                <a:tab pos="4673136" algn="l"/>
              </a:tabLst>
            </a:pPr>
            <a:r>
              <a:rPr sz="2001" spc="-36" dirty="0">
                <a:solidFill>
                  <a:prstClr val="black"/>
                </a:solidFill>
                <a:latin typeface="Arial"/>
                <a:cs typeface="Arial"/>
              </a:rPr>
              <a:t>Training</a:t>
            </a:r>
            <a:r>
              <a:rPr sz="2001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curve</a:t>
            </a:r>
            <a:r>
              <a:rPr sz="2001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21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sz="2001" spc="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-12" dirty="0">
                <a:solidFill>
                  <a:prstClr val="black"/>
                </a:solidFill>
                <a:latin typeface="Arial"/>
                <a:cs typeface="Arial"/>
              </a:rPr>
              <a:t>ResNet50	</a:t>
            </a:r>
            <a:r>
              <a:rPr sz="2001" spc="-36" dirty="0">
                <a:solidFill>
                  <a:prstClr val="black"/>
                </a:solidFill>
                <a:latin typeface="Arial"/>
                <a:cs typeface="Arial"/>
              </a:rPr>
              <a:t>Training</a:t>
            </a:r>
            <a:r>
              <a:rPr sz="200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curve</a:t>
            </a:r>
            <a:r>
              <a:rPr sz="200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21" dirty="0">
                <a:solidFill>
                  <a:prstClr val="black"/>
                </a:solidFill>
                <a:latin typeface="Arial"/>
                <a:cs typeface="Arial"/>
              </a:rPr>
              <a:t>for</a:t>
            </a:r>
            <a:r>
              <a:rPr sz="2001" spc="-9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MobileNetV2-Tiny</a:t>
            </a:r>
            <a:endParaRPr sz="2001">
              <a:solidFill>
                <a:prstClr val="black"/>
              </a:solidFill>
              <a:latin typeface="Arial"/>
              <a:cs typeface="Arial"/>
            </a:endParaRPr>
          </a:p>
          <a:p>
            <a:pPr marL="822882" defTabSz="554492">
              <a:lnSpc>
                <a:spcPts val="1771"/>
              </a:lnSpc>
              <a:spcBef>
                <a:spcPts val="1565"/>
              </a:spcBef>
              <a:tabLst>
                <a:tab pos="2557210" algn="l"/>
                <a:tab pos="5435563" algn="l"/>
                <a:tab pos="7169892" algn="l"/>
              </a:tabLst>
            </a:pPr>
            <a:r>
              <a:rPr sz="1698" spc="-42" dirty="0">
                <a:solidFill>
                  <a:prstClr val="black"/>
                </a:solidFill>
                <a:latin typeface="Arial"/>
                <a:cs typeface="Arial"/>
              </a:rPr>
              <a:t>Train.</a:t>
            </a:r>
            <a:r>
              <a:rPr sz="169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98" spc="24" dirty="0">
                <a:solidFill>
                  <a:prstClr val="black"/>
                </a:solidFill>
                <a:latin typeface="Arial"/>
                <a:cs typeface="Arial"/>
              </a:rPr>
              <a:t>Acc.	</a:t>
            </a:r>
            <a:r>
              <a:rPr sz="1698" spc="-55" dirty="0">
                <a:solidFill>
                  <a:prstClr val="black"/>
                </a:solidFill>
                <a:latin typeface="Arial"/>
                <a:cs typeface="Arial"/>
              </a:rPr>
              <a:t>Val.</a:t>
            </a:r>
            <a:r>
              <a:rPr sz="169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98" spc="24" dirty="0">
                <a:solidFill>
                  <a:prstClr val="black"/>
                </a:solidFill>
                <a:latin typeface="Arial"/>
                <a:cs typeface="Arial"/>
              </a:rPr>
              <a:t>Acc.	</a:t>
            </a:r>
            <a:r>
              <a:rPr sz="1698" spc="-42" dirty="0">
                <a:solidFill>
                  <a:prstClr val="black"/>
                </a:solidFill>
                <a:latin typeface="Arial"/>
                <a:cs typeface="Arial"/>
              </a:rPr>
              <a:t>Train.</a:t>
            </a:r>
            <a:r>
              <a:rPr sz="1698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98" spc="24" dirty="0">
                <a:solidFill>
                  <a:prstClr val="black"/>
                </a:solidFill>
                <a:latin typeface="Arial"/>
                <a:cs typeface="Arial"/>
              </a:rPr>
              <a:t>Acc.	</a:t>
            </a:r>
            <a:r>
              <a:rPr sz="1698" spc="-55" dirty="0">
                <a:solidFill>
                  <a:prstClr val="black"/>
                </a:solidFill>
                <a:latin typeface="Arial"/>
                <a:cs typeface="Arial"/>
              </a:rPr>
              <a:t>Val.</a:t>
            </a:r>
            <a:r>
              <a:rPr sz="1698" spc="-27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698" spc="24" dirty="0">
                <a:solidFill>
                  <a:prstClr val="black"/>
                </a:solidFill>
                <a:latin typeface="Arial"/>
                <a:cs typeface="Arial"/>
              </a:rPr>
              <a:t>Acc.</a:t>
            </a:r>
            <a:endParaRPr sz="1698">
              <a:solidFill>
                <a:prstClr val="black"/>
              </a:solidFill>
              <a:latin typeface="Arial"/>
              <a:cs typeface="Arial"/>
            </a:endParaRPr>
          </a:p>
          <a:p>
            <a:pPr marL="7701" defTabSz="554492">
              <a:lnSpc>
                <a:spcPts val="1771"/>
              </a:lnSpc>
              <a:tabLst>
                <a:tab pos="4620383" algn="l"/>
              </a:tabLst>
            </a:pPr>
            <a:r>
              <a:rPr sz="1698" dirty="0">
                <a:solidFill>
                  <a:prstClr val="black"/>
                </a:solidFill>
                <a:latin typeface="Arial"/>
                <a:cs typeface="Arial"/>
              </a:rPr>
              <a:t>82	52</a:t>
            </a:r>
            <a:endParaRPr sz="1698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2186497" y="5815293"/>
            <a:ext cx="7812960" cy="315292"/>
          </a:xfrm>
          <a:prstGeom prst="rect">
            <a:avLst/>
          </a:prstGeom>
        </p:spPr>
        <p:txBody>
          <a:bodyPr vert="horz" wrap="square" lIns="0" tIns="7316" rIns="0" bIns="0" rtlCol="0">
            <a:spAutoFit/>
          </a:bodyPr>
          <a:lstStyle/>
          <a:p>
            <a:pPr marL="7701" defTabSz="554492">
              <a:spcBef>
                <a:spcPts val="58"/>
              </a:spcBef>
            </a:pP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Question: </a:t>
            </a:r>
            <a:r>
              <a:rPr sz="2001" spc="-15" dirty="0">
                <a:solidFill>
                  <a:prstClr val="black"/>
                </a:solidFill>
                <a:latin typeface="Arial"/>
                <a:cs typeface="Arial"/>
              </a:rPr>
              <a:t>Can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15" dirty="0">
                <a:solidFill>
                  <a:prstClr val="black"/>
                </a:solidFill>
                <a:latin typeface="Arial"/>
                <a:cs typeface="Arial"/>
              </a:rPr>
              <a:t>we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help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9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training </a:t>
            </a:r>
            <a:r>
              <a:rPr sz="2001" spc="33" dirty="0">
                <a:solidFill>
                  <a:prstClr val="black"/>
                </a:solidFill>
                <a:latin typeface="Arial"/>
                <a:cs typeface="Arial"/>
              </a:rPr>
              <a:t>of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15" dirty="0">
                <a:solidFill>
                  <a:prstClr val="black"/>
                </a:solidFill>
                <a:latin typeface="Arial"/>
                <a:cs typeface="Arial"/>
              </a:rPr>
              <a:t>tiny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15" dirty="0">
                <a:solidFill>
                  <a:prstClr val="black"/>
                </a:solidFill>
                <a:latin typeface="Arial"/>
                <a:cs typeface="Arial"/>
              </a:rPr>
              <a:t>models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33" dirty="0">
                <a:solidFill>
                  <a:prstClr val="black"/>
                </a:solidFill>
                <a:latin typeface="Arial"/>
                <a:cs typeface="Arial"/>
              </a:rPr>
              <a:t>with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-21" dirty="0">
                <a:solidFill>
                  <a:prstClr val="black"/>
                </a:solidFill>
                <a:latin typeface="Arial"/>
                <a:cs typeface="Arial"/>
              </a:rPr>
              <a:t>large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12" dirty="0">
                <a:solidFill>
                  <a:prstClr val="black"/>
                </a:solidFill>
                <a:latin typeface="Arial"/>
                <a:cs typeface="Arial"/>
              </a:rPr>
              <a:t>models?</a:t>
            </a:r>
            <a:endParaRPr sz="2001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33" name="object 3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80" y="2364006"/>
            <a:ext cx="1416129" cy="3122565"/>
          </a:xfrm>
          <a:prstGeom prst="rect">
            <a:avLst/>
          </a:prstGeom>
        </p:spPr>
      </p:pic>
      <p:pic>
        <p:nvPicPr>
          <p:cNvPr id="34" name="object 3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849449" y="2951693"/>
            <a:ext cx="2342122" cy="2358145"/>
          </a:xfrm>
          <a:prstGeom prst="rect">
            <a:avLst/>
          </a:prstGeom>
        </p:spPr>
      </p:pic>
      <p:sp>
        <p:nvSpPr>
          <p:cNvPr id="35" name="object 35"/>
          <p:cNvSpPr txBox="1"/>
          <p:nvPr/>
        </p:nvSpPr>
        <p:spPr>
          <a:xfrm>
            <a:off x="347045" y="6368826"/>
            <a:ext cx="8095212" cy="450991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3410512" defTabSz="554492">
              <a:spcBef>
                <a:spcPts val="24"/>
              </a:spcBef>
            </a:pP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Network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Augmentation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for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3" dirty="0">
                <a:solidFill>
                  <a:srgbClr val="5E5E5E"/>
                </a:solidFill>
                <a:latin typeface="Arial"/>
                <a:cs typeface="Arial"/>
              </a:rPr>
              <a:t>Tiny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Deep 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Learning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[Cai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i="1" spc="15" dirty="0">
                <a:solidFill>
                  <a:srgbClr val="5E5E5E"/>
                </a:solidFill>
                <a:latin typeface="Arial"/>
                <a:cs typeface="Arial"/>
              </a:rPr>
              <a:t>et</a:t>
            </a:r>
            <a:r>
              <a:rPr sz="1182" i="1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i="1" spc="-6" dirty="0">
                <a:solidFill>
                  <a:srgbClr val="5E5E5E"/>
                </a:solidFill>
                <a:latin typeface="Arial"/>
                <a:cs typeface="Arial"/>
              </a:rPr>
              <a:t>al.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,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9" dirty="0">
                <a:solidFill>
                  <a:srgbClr val="5E5E5E"/>
                </a:solidFill>
                <a:latin typeface="Arial"/>
                <a:cs typeface="Arial"/>
              </a:rPr>
              <a:t>ICLR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2022]</a:t>
            </a:r>
            <a:endParaRPr sz="1182">
              <a:solidFill>
                <a:prstClr val="black"/>
              </a:solidFill>
              <a:latin typeface="Arial"/>
              <a:cs typeface="Arial"/>
            </a:endParaRPr>
          </a:p>
          <a:p>
            <a:pPr marL="7701" defTabSz="554492">
              <a:spcBef>
                <a:spcPts val="415"/>
              </a:spcBef>
            </a:pPr>
            <a:r>
              <a:rPr sz="1395" b="1" spc="45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r>
              <a:rPr sz="1395" b="1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dirty="0">
                <a:solidFill>
                  <a:srgbClr val="FFFFFF"/>
                </a:solidFill>
                <a:latin typeface="Arial"/>
                <a:cs typeface="Arial"/>
              </a:rPr>
              <a:t>6.5940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TinyML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Eﬃcient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-6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2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139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xfrm>
            <a:off x="5981586" y="4002581"/>
            <a:ext cx="1039864" cy="433237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 defTabSz="554492">
              <a:spcBef>
                <a:spcPts val="30"/>
              </a:spcBef>
            </a:pPr>
            <a:r>
              <a:rPr spc="24" dirty="0">
                <a:solidFill>
                  <a:prstClr val="white"/>
                </a:solidFill>
              </a:rPr>
              <a:t>https://e</a:t>
            </a:r>
            <a:r>
              <a:rPr spc="-30" dirty="0">
                <a:solidFill>
                  <a:prstClr val="white"/>
                </a:solidFill>
              </a:rPr>
              <a:t>ﬃ</a:t>
            </a:r>
            <a:r>
              <a:rPr spc="3" dirty="0">
                <a:solidFill>
                  <a:prstClr val="white"/>
                </a:solidFill>
              </a:rPr>
              <a:t>cientml.ai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11794937" y="6623570"/>
            <a:ext cx="139008" cy="184242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marL="23104" defTabSz="554492">
              <a:spcBef>
                <a:spcPts val="18"/>
              </a:spcBef>
            </a:pPr>
            <a:fld id="{81D60167-4931-47E6-BA6A-407CBD079E47}" type="slidenum">
              <a:rPr sz="1182" spc="9" dirty="0">
                <a:solidFill>
                  <a:srgbClr val="FFFFFF"/>
                </a:solidFill>
                <a:latin typeface="Arial"/>
                <a:cs typeface="Arial"/>
              </a:rPr>
              <a:pPr marL="23104" defTabSz="554492">
                <a:spcBef>
                  <a:spcPts val="18"/>
                </a:spcBef>
              </a:pPr>
              <a:t>3</a:t>
            </a:fld>
            <a:endParaRPr sz="1182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098" y="189705"/>
            <a:ext cx="8777162" cy="661421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pc="-94" dirty="0"/>
              <a:t>Illustration</a:t>
            </a:r>
            <a:r>
              <a:rPr spc="-179" dirty="0"/>
              <a:t> </a:t>
            </a:r>
            <a:r>
              <a:rPr spc="-42" dirty="0"/>
              <a:t>of</a:t>
            </a:r>
            <a:r>
              <a:rPr spc="-179" dirty="0"/>
              <a:t> </a:t>
            </a:r>
            <a:r>
              <a:rPr spc="-52" dirty="0"/>
              <a:t>knowledge</a:t>
            </a:r>
            <a:r>
              <a:rPr spc="-179" dirty="0"/>
              <a:t> </a:t>
            </a:r>
            <a:r>
              <a:rPr spc="-115" dirty="0"/>
              <a:t>distillation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188482" y="6362274"/>
            <a:ext cx="5815245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defTabSz="554492">
              <a:spcBef>
                <a:spcPts val="76"/>
              </a:spcBef>
            </a:pP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Distilling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the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Knowledge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in </a:t>
            </a:r>
            <a:r>
              <a:rPr sz="1182" spc="-15" dirty="0">
                <a:solidFill>
                  <a:srgbClr val="5E5E5E"/>
                </a:solidFill>
                <a:latin typeface="Arial"/>
                <a:cs typeface="Arial"/>
              </a:rPr>
              <a:t>a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Neural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Network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[Hinton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i="1" spc="15" dirty="0">
                <a:solidFill>
                  <a:srgbClr val="5E5E5E"/>
                </a:solidFill>
                <a:latin typeface="Arial"/>
                <a:cs typeface="Arial"/>
              </a:rPr>
              <a:t>et</a:t>
            </a:r>
            <a:r>
              <a:rPr sz="1182" i="1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i="1" spc="-6" dirty="0">
                <a:solidFill>
                  <a:srgbClr val="5E5E5E"/>
                </a:solidFill>
                <a:latin typeface="Arial"/>
                <a:cs typeface="Arial"/>
              </a:rPr>
              <a:t>al.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,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NeurIPS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Workshops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2014]</a:t>
            </a:r>
            <a:endParaRPr sz="1182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182895" y="2404551"/>
            <a:ext cx="1888742" cy="2020434"/>
            <a:chOff x="3599050" y="3965282"/>
            <a:chExt cx="3114675" cy="3331845"/>
          </a:xfrm>
        </p:grpSpPr>
        <p:sp>
          <p:nvSpPr>
            <p:cNvPr id="5" name="object 5"/>
            <p:cNvSpPr/>
            <p:nvPr/>
          </p:nvSpPr>
          <p:spPr>
            <a:xfrm>
              <a:off x="4692154" y="4053237"/>
              <a:ext cx="1910714" cy="1078865"/>
            </a:xfrm>
            <a:custGeom>
              <a:avLst/>
              <a:gdLst/>
              <a:ahLst/>
              <a:cxnLst/>
              <a:rect l="l" t="t" r="r" b="b"/>
              <a:pathLst>
                <a:path w="1910715" h="1078864">
                  <a:moveTo>
                    <a:pt x="0" y="1078501"/>
                  </a:moveTo>
                  <a:lnTo>
                    <a:pt x="0" y="0"/>
                  </a:lnTo>
                  <a:lnTo>
                    <a:pt x="1889225" y="0"/>
                  </a:lnTo>
                  <a:lnTo>
                    <a:pt x="191016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object 6"/>
            <p:cNvSpPr/>
            <p:nvPr/>
          </p:nvSpPr>
          <p:spPr>
            <a:xfrm>
              <a:off x="6537401" y="3965282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4692154" y="6130083"/>
              <a:ext cx="1910714" cy="1078865"/>
            </a:xfrm>
            <a:custGeom>
              <a:avLst/>
              <a:gdLst/>
              <a:ahLst/>
              <a:cxnLst/>
              <a:rect l="l" t="t" r="r" b="b"/>
              <a:pathLst>
                <a:path w="1910715" h="1078865">
                  <a:moveTo>
                    <a:pt x="0" y="0"/>
                  </a:moveTo>
                  <a:lnTo>
                    <a:pt x="0" y="1078501"/>
                  </a:lnTo>
                  <a:lnTo>
                    <a:pt x="1889225" y="1078501"/>
                  </a:lnTo>
                  <a:lnTo>
                    <a:pt x="1910166" y="1078501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6537401" y="7120629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3619992" y="5112945"/>
              <a:ext cx="2169795" cy="1047115"/>
            </a:xfrm>
            <a:custGeom>
              <a:avLst/>
              <a:gdLst/>
              <a:ahLst/>
              <a:cxnLst/>
              <a:rect l="l" t="t" r="r" b="b"/>
              <a:pathLst>
                <a:path w="2169795" h="1047114">
                  <a:moveTo>
                    <a:pt x="1929534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4" y="45785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2"/>
                  </a:lnTo>
                  <a:lnTo>
                    <a:pt x="183" y="854769"/>
                  </a:lnTo>
                  <a:lnTo>
                    <a:pt x="1470" y="893300"/>
                  </a:lnTo>
                  <a:lnTo>
                    <a:pt x="11766" y="947904"/>
                  </a:lnTo>
                  <a:lnTo>
                    <a:pt x="45784" y="1001303"/>
                  </a:lnTo>
                  <a:lnTo>
                    <a:pt x="99184" y="1035323"/>
                  </a:lnTo>
                  <a:lnTo>
                    <a:pt x="153788" y="1045617"/>
                  </a:lnTo>
                  <a:lnTo>
                    <a:pt x="192319" y="1046904"/>
                  </a:lnTo>
                  <a:lnTo>
                    <a:pt x="240097" y="1047088"/>
                  </a:lnTo>
                  <a:lnTo>
                    <a:pt x="1929534" y="1047088"/>
                  </a:lnTo>
                  <a:lnTo>
                    <a:pt x="1977313" y="1046904"/>
                  </a:lnTo>
                  <a:lnTo>
                    <a:pt x="2015844" y="1045617"/>
                  </a:lnTo>
                  <a:lnTo>
                    <a:pt x="2070447" y="1035323"/>
                  </a:lnTo>
                  <a:lnTo>
                    <a:pt x="2123847" y="1001303"/>
                  </a:lnTo>
                  <a:lnTo>
                    <a:pt x="2157866" y="947904"/>
                  </a:lnTo>
                  <a:lnTo>
                    <a:pt x="2168161" y="893300"/>
                  </a:lnTo>
                  <a:lnTo>
                    <a:pt x="2169448" y="854769"/>
                  </a:lnTo>
                  <a:lnTo>
                    <a:pt x="2169632" y="806992"/>
                  </a:lnTo>
                  <a:lnTo>
                    <a:pt x="2169632" y="240097"/>
                  </a:lnTo>
                  <a:lnTo>
                    <a:pt x="2169448" y="192319"/>
                  </a:lnTo>
                  <a:lnTo>
                    <a:pt x="2168161" y="153788"/>
                  </a:lnTo>
                  <a:lnTo>
                    <a:pt x="2157866" y="99184"/>
                  </a:lnTo>
                  <a:lnTo>
                    <a:pt x="2123847" y="45785"/>
                  </a:lnTo>
                  <a:lnTo>
                    <a:pt x="2070447" y="11766"/>
                  </a:lnTo>
                  <a:lnTo>
                    <a:pt x="2015844" y="1470"/>
                  </a:lnTo>
                  <a:lnTo>
                    <a:pt x="1977313" y="183"/>
                  </a:lnTo>
                  <a:lnTo>
                    <a:pt x="1929534" y="0"/>
                  </a:lnTo>
                  <a:close/>
                </a:path>
              </a:pathLst>
            </a:custGeom>
            <a:solidFill>
              <a:srgbClr val="D6D6D7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3619992" y="5112945"/>
              <a:ext cx="2169795" cy="1047115"/>
            </a:xfrm>
            <a:custGeom>
              <a:avLst/>
              <a:gdLst/>
              <a:ahLst/>
              <a:cxnLst/>
              <a:rect l="l" t="t" r="r" b="b"/>
              <a:pathLst>
                <a:path w="2169795" h="1047114">
                  <a:moveTo>
                    <a:pt x="240097" y="0"/>
                  </a:moveTo>
                  <a:lnTo>
                    <a:pt x="1929534" y="0"/>
                  </a:lnTo>
                  <a:lnTo>
                    <a:pt x="1977313" y="183"/>
                  </a:lnTo>
                  <a:lnTo>
                    <a:pt x="2015844" y="1470"/>
                  </a:lnTo>
                  <a:lnTo>
                    <a:pt x="2070447" y="11765"/>
                  </a:lnTo>
                  <a:lnTo>
                    <a:pt x="2123847" y="45785"/>
                  </a:lnTo>
                  <a:lnTo>
                    <a:pt x="2157866" y="99184"/>
                  </a:lnTo>
                  <a:lnTo>
                    <a:pt x="2168161" y="153788"/>
                  </a:lnTo>
                  <a:lnTo>
                    <a:pt x="2169448" y="192318"/>
                  </a:lnTo>
                  <a:lnTo>
                    <a:pt x="2169632" y="240097"/>
                  </a:lnTo>
                  <a:lnTo>
                    <a:pt x="2169632" y="806991"/>
                  </a:lnTo>
                  <a:lnTo>
                    <a:pt x="2169448" y="854769"/>
                  </a:lnTo>
                  <a:lnTo>
                    <a:pt x="2168161" y="893300"/>
                  </a:lnTo>
                  <a:lnTo>
                    <a:pt x="2157866" y="947904"/>
                  </a:lnTo>
                  <a:lnTo>
                    <a:pt x="2123847" y="1001303"/>
                  </a:lnTo>
                  <a:lnTo>
                    <a:pt x="2070447" y="1035322"/>
                  </a:lnTo>
                  <a:lnTo>
                    <a:pt x="2015844" y="1045617"/>
                  </a:lnTo>
                  <a:lnTo>
                    <a:pt x="1977313" y="1046904"/>
                  </a:lnTo>
                  <a:lnTo>
                    <a:pt x="1929534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41883">
              <a:solidFill>
                <a:srgbClr val="343534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6015081" y="2144958"/>
            <a:ext cx="3387028" cy="2289209"/>
            <a:chOff x="9918609" y="3537195"/>
            <a:chExt cx="5585460" cy="3775075"/>
          </a:xfrm>
        </p:grpSpPr>
        <p:sp>
          <p:nvSpPr>
            <p:cNvPr id="12" name="object 12"/>
            <p:cNvSpPr/>
            <p:nvPr/>
          </p:nvSpPr>
          <p:spPr>
            <a:xfrm>
              <a:off x="9939564" y="4081694"/>
              <a:ext cx="1178560" cy="0"/>
            </a:xfrm>
            <a:custGeom>
              <a:avLst/>
              <a:gdLst/>
              <a:ahLst/>
              <a:cxnLst/>
              <a:rect l="l" t="t" r="r" b="b"/>
              <a:pathLst>
                <a:path w="1178559">
                  <a:moveTo>
                    <a:pt x="0" y="0"/>
                  </a:moveTo>
                  <a:lnTo>
                    <a:pt x="1157422" y="0"/>
                  </a:lnTo>
                  <a:lnTo>
                    <a:pt x="117836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object 13"/>
            <p:cNvSpPr/>
            <p:nvPr/>
          </p:nvSpPr>
          <p:spPr>
            <a:xfrm>
              <a:off x="11053003" y="3993739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3394780" y="4011533"/>
              <a:ext cx="2021205" cy="967740"/>
            </a:xfrm>
            <a:custGeom>
              <a:avLst/>
              <a:gdLst/>
              <a:ahLst/>
              <a:cxnLst/>
              <a:rect l="l" t="t" r="r" b="b"/>
              <a:pathLst>
                <a:path w="2021205" h="967739">
                  <a:moveTo>
                    <a:pt x="2021158" y="967509"/>
                  </a:moveTo>
                  <a:lnTo>
                    <a:pt x="2021158" y="946568"/>
                  </a:lnTo>
                  <a:lnTo>
                    <a:pt x="2021158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5" name="object 1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5327983" y="4914123"/>
              <a:ext cx="175910" cy="175910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11250913" y="3558150"/>
              <a:ext cx="2169795" cy="1047115"/>
            </a:xfrm>
            <a:custGeom>
              <a:avLst/>
              <a:gdLst/>
              <a:ahLst/>
              <a:cxnLst/>
              <a:rect l="l" t="t" r="r" b="b"/>
              <a:pathLst>
                <a:path w="2169794" h="1047114">
                  <a:moveTo>
                    <a:pt x="1929543" y="0"/>
                  </a:moveTo>
                  <a:lnTo>
                    <a:pt x="240097" y="0"/>
                  </a:lnTo>
                  <a:lnTo>
                    <a:pt x="192322" y="183"/>
                  </a:lnTo>
                  <a:lnTo>
                    <a:pt x="153792" y="1470"/>
                  </a:lnTo>
                  <a:lnTo>
                    <a:pt x="99190" y="11766"/>
                  </a:lnTo>
                  <a:lnTo>
                    <a:pt x="45789" y="45784"/>
                  </a:lnTo>
                  <a:lnTo>
                    <a:pt x="11769" y="99184"/>
                  </a:lnTo>
                  <a:lnTo>
                    <a:pt x="1471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71" y="893300"/>
                  </a:lnTo>
                  <a:lnTo>
                    <a:pt x="11769" y="947904"/>
                  </a:lnTo>
                  <a:lnTo>
                    <a:pt x="45789" y="1001303"/>
                  </a:lnTo>
                  <a:lnTo>
                    <a:pt x="99190" y="1035322"/>
                  </a:lnTo>
                  <a:lnTo>
                    <a:pt x="153792" y="1045617"/>
                  </a:lnTo>
                  <a:lnTo>
                    <a:pt x="192322" y="1046904"/>
                  </a:lnTo>
                  <a:lnTo>
                    <a:pt x="240097" y="1047088"/>
                  </a:lnTo>
                  <a:lnTo>
                    <a:pt x="1929543" y="1047088"/>
                  </a:lnTo>
                  <a:lnTo>
                    <a:pt x="1977317" y="1046904"/>
                  </a:lnTo>
                  <a:lnTo>
                    <a:pt x="2015848" y="1045617"/>
                  </a:lnTo>
                  <a:lnTo>
                    <a:pt x="2070450" y="1035322"/>
                  </a:lnTo>
                  <a:lnTo>
                    <a:pt x="2123851" y="1001303"/>
                  </a:lnTo>
                  <a:lnTo>
                    <a:pt x="2157871" y="947904"/>
                  </a:lnTo>
                  <a:lnTo>
                    <a:pt x="2168169" y="893300"/>
                  </a:lnTo>
                  <a:lnTo>
                    <a:pt x="2169456" y="854769"/>
                  </a:lnTo>
                  <a:lnTo>
                    <a:pt x="2169640" y="806991"/>
                  </a:lnTo>
                  <a:lnTo>
                    <a:pt x="2169640" y="240097"/>
                  </a:lnTo>
                  <a:lnTo>
                    <a:pt x="2169456" y="192319"/>
                  </a:lnTo>
                  <a:lnTo>
                    <a:pt x="2168169" y="153788"/>
                  </a:lnTo>
                  <a:lnTo>
                    <a:pt x="2157871" y="99184"/>
                  </a:lnTo>
                  <a:lnTo>
                    <a:pt x="2123851" y="45784"/>
                  </a:lnTo>
                  <a:lnTo>
                    <a:pt x="2070450" y="11766"/>
                  </a:lnTo>
                  <a:lnTo>
                    <a:pt x="2015848" y="1470"/>
                  </a:lnTo>
                  <a:lnTo>
                    <a:pt x="1977317" y="183"/>
                  </a:lnTo>
                  <a:lnTo>
                    <a:pt x="1929543" y="0"/>
                  </a:lnTo>
                  <a:close/>
                </a:path>
              </a:pathLst>
            </a:custGeom>
            <a:solidFill>
              <a:srgbClr val="A4DADF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object 17"/>
            <p:cNvSpPr/>
            <p:nvPr/>
          </p:nvSpPr>
          <p:spPr>
            <a:xfrm>
              <a:off x="11250913" y="3558150"/>
              <a:ext cx="2169795" cy="1047115"/>
            </a:xfrm>
            <a:custGeom>
              <a:avLst/>
              <a:gdLst/>
              <a:ahLst/>
              <a:cxnLst/>
              <a:rect l="l" t="t" r="r" b="b"/>
              <a:pathLst>
                <a:path w="2169794" h="1047114">
                  <a:moveTo>
                    <a:pt x="240097" y="0"/>
                  </a:moveTo>
                  <a:lnTo>
                    <a:pt x="1929534" y="0"/>
                  </a:lnTo>
                  <a:lnTo>
                    <a:pt x="1977313" y="183"/>
                  </a:lnTo>
                  <a:lnTo>
                    <a:pt x="2015844" y="1470"/>
                  </a:lnTo>
                  <a:lnTo>
                    <a:pt x="2070447" y="11765"/>
                  </a:lnTo>
                  <a:lnTo>
                    <a:pt x="2123847" y="45785"/>
                  </a:lnTo>
                  <a:lnTo>
                    <a:pt x="2157866" y="99184"/>
                  </a:lnTo>
                  <a:lnTo>
                    <a:pt x="2168161" y="153788"/>
                  </a:lnTo>
                  <a:lnTo>
                    <a:pt x="2169448" y="192318"/>
                  </a:lnTo>
                  <a:lnTo>
                    <a:pt x="2169632" y="240097"/>
                  </a:lnTo>
                  <a:lnTo>
                    <a:pt x="2169632" y="806991"/>
                  </a:lnTo>
                  <a:lnTo>
                    <a:pt x="2169448" y="854769"/>
                  </a:lnTo>
                  <a:lnTo>
                    <a:pt x="2168161" y="893300"/>
                  </a:lnTo>
                  <a:lnTo>
                    <a:pt x="2157866" y="947904"/>
                  </a:lnTo>
                  <a:lnTo>
                    <a:pt x="2123847" y="1001303"/>
                  </a:lnTo>
                  <a:lnTo>
                    <a:pt x="2070447" y="1035322"/>
                  </a:lnTo>
                  <a:lnTo>
                    <a:pt x="2015844" y="1045617"/>
                  </a:lnTo>
                  <a:lnTo>
                    <a:pt x="1977313" y="1046904"/>
                  </a:lnTo>
                  <a:lnTo>
                    <a:pt x="1929534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41883">
              <a:solidFill>
                <a:srgbClr val="00AEBB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object 18"/>
            <p:cNvSpPr/>
            <p:nvPr/>
          </p:nvSpPr>
          <p:spPr>
            <a:xfrm>
              <a:off x="9939564" y="7224076"/>
              <a:ext cx="1178560" cy="0"/>
            </a:xfrm>
            <a:custGeom>
              <a:avLst/>
              <a:gdLst/>
              <a:ahLst/>
              <a:cxnLst/>
              <a:rect l="l" t="t" r="r" b="b"/>
              <a:pathLst>
                <a:path w="1178559">
                  <a:moveTo>
                    <a:pt x="0" y="0"/>
                  </a:moveTo>
                  <a:lnTo>
                    <a:pt x="1157422" y="0"/>
                  </a:lnTo>
                  <a:lnTo>
                    <a:pt x="117836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object 19"/>
            <p:cNvSpPr/>
            <p:nvPr/>
          </p:nvSpPr>
          <p:spPr>
            <a:xfrm>
              <a:off x="11053003" y="7136121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0" name="object 20"/>
            <p:cNvSpPr/>
            <p:nvPr/>
          </p:nvSpPr>
          <p:spPr>
            <a:xfrm>
              <a:off x="13394780" y="6264109"/>
              <a:ext cx="2021205" cy="967740"/>
            </a:xfrm>
            <a:custGeom>
              <a:avLst/>
              <a:gdLst/>
              <a:ahLst/>
              <a:cxnLst/>
              <a:rect l="l" t="t" r="r" b="b"/>
              <a:pathLst>
                <a:path w="2021205" h="967740">
                  <a:moveTo>
                    <a:pt x="2021158" y="0"/>
                  </a:moveTo>
                  <a:lnTo>
                    <a:pt x="2021158" y="20941"/>
                  </a:lnTo>
                  <a:lnTo>
                    <a:pt x="2021158" y="967509"/>
                  </a:lnTo>
                  <a:lnTo>
                    <a:pt x="0" y="967509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21" name="object 2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327983" y="6153118"/>
              <a:ext cx="175910" cy="175910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2625711" y="3281978"/>
            <a:ext cx="45553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spc="-9" dirty="0">
                <a:solidFill>
                  <a:prstClr val="black"/>
                </a:solidFill>
                <a:latin typeface="Arial"/>
                <a:cs typeface="Arial"/>
              </a:rPr>
              <a:t>Input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7207903" y="2339148"/>
            <a:ext cx="54602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spc="-6" dirty="0">
                <a:solidFill>
                  <a:prstClr val="black"/>
                </a:solidFill>
                <a:latin typeface="Arial"/>
                <a:cs typeface="Arial"/>
              </a:rPr>
              <a:t>Logits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6810285" y="4050501"/>
            <a:ext cx="1341180" cy="660386"/>
            <a:chOff x="11229958" y="6679576"/>
            <a:chExt cx="2211705" cy="1089025"/>
          </a:xfrm>
        </p:grpSpPr>
        <p:sp>
          <p:nvSpPr>
            <p:cNvPr id="25" name="object 25"/>
            <p:cNvSpPr/>
            <p:nvPr/>
          </p:nvSpPr>
          <p:spPr>
            <a:xfrm>
              <a:off x="11250913" y="6700531"/>
              <a:ext cx="2169795" cy="1047115"/>
            </a:xfrm>
            <a:custGeom>
              <a:avLst/>
              <a:gdLst/>
              <a:ahLst/>
              <a:cxnLst/>
              <a:rect l="l" t="t" r="r" b="b"/>
              <a:pathLst>
                <a:path w="2169794" h="1047115">
                  <a:moveTo>
                    <a:pt x="1929543" y="0"/>
                  </a:moveTo>
                  <a:lnTo>
                    <a:pt x="240097" y="0"/>
                  </a:lnTo>
                  <a:lnTo>
                    <a:pt x="192322" y="183"/>
                  </a:lnTo>
                  <a:lnTo>
                    <a:pt x="153792" y="1470"/>
                  </a:lnTo>
                  <a:lnTo>
                    <a:pt x="99190" y="11766"/>
                  </a:lnTo>
                  <a:lnTo>
                    <a:pt x="45789" y="45784"/>
                  </a:lnTo>
                  <a:lnTo>
                    <a:pt x="11769" y="99184"/>
                  </a:lnTo>
                  <a:lnTo>
                    <a:pt x="1471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71" y="893300"/>
                  </a:lnTo>
                  <a:lnTo>
                    <a:pt x="11769" y="947904"/>
                  </a:lnTo>
                  <a:lnTo>
                    <a:pt x="45789" y="1001303"/>
                  </a:lnTo>
                  <a:lnTo>
                    <a:pt x="99190" y="1035322"/>
                  </a:lnTo>
                  <a:lnTo>
                    <a:pt x="153792" y="1045617"/>
                  </a:lnTo>
                  <a:lnTo>
                    <a:pt x="192322" y="1046904"/>
                  </a:lnTo>
                  <a:lnTo>
                    <a:pt x="240097" y="1047088"/>
                  </a:lnTo>
                  <a:lnTo>
                    <a:pt x="1929543" y="1047088"/>
                  </a:lnTo>
                  <a:lnTo>
                    <a:pt x="1977317" y="1046904"/>
                  </a:lnTo>
                  <a:lnTo>
                    <a:pt x="2015848" y="1045617"/>
                  </a:lnTo>
                  <a:lnTo>
                    <a:pt x="2070450" y="1035322"/>
                  </a:lnTo>
                  <a:lnTo>
                    <a:pt x="2123851" y="1001303"/>
                  </a:lnTo>
                  <a:lnTo>
                    <a:pt x="2157871" y="947904"/>
                  </a:lnTo>
                  <a:lnTo>
                    <a:pt x="2168169" y="893300"/>
                  </a:lnTo>
                  <a:lnTo>
                    <a:pt x="2169456" y="854769"/>
                  </a:lnTo>
                  <a:lnTo>
                    <a:pt x="2169640" y="806991"/>
                  </a:lnTo>
                  <a:lnTo>
                    <a:pt x="2169640" y="240097"/>
                  </a:lnTo>
                  <a:lnTo>
                    <a:pt x="2169456" y="192319"/>
                  </a:lnTo>
                  <a:lnTo>
                    <a:pt x="2168169" y="153788"/>
                  </a:lnTo>
                  <a:lnTo>
                    <a:pt x="2157871" y="99184"/>
                  </a:lnTo>
                  <a:lnTo>
                    <a:pt x="2123851" y="45784"/>
                  </a:lnTo>
                  <a:lnTo>
                    <a:pt x="2070450" y="11766"/>
                  </a:lnTo>
                  <a:lnTo>
                    <a:pt x="2015848" y="1470"/>
                  </a:lnTo>
                  <a:lnTo>
                    <a:pt x="1977317" y="183"/>
                  </a:lnTo>
                  <a:lnTo>
                    <a:pt x="1929543" y="0"/>
                  </a:lnTo>
                  <a:close/>
                </a:path>
              </a:pathLst>
            </a:custGeom>
            <a:solidFill>
              <a:srgbClr val="D6EFF2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26" name="object 26"/>
            <p:cNvSpPr/>
            <p:nvPr/>
          </p:nvSpPr>
          <p:spPr>
            <a:xfrm>
              <a:off x="11250913" y="6700531"/>
              <a:ext cx="2169795" cy="1047115"/>
            </a:xfrm>
            <a:custGeom>
              <a:avLst/>
              <a:gdLst/>
              <a:ahLst/>
              <a:cxnLst/>
              <a:rect l="l" t="t" r="r" b="b"/>
              <a:pathLst>
                <a:path w="2169794" h="1047115">
                  <a:moveTo>
                    <a:pt x="240097" y="0"/>
                  </a:moveTo>
                  <a:lnTo>
                    <a:pt x="1929534" y="0"/>
                  </a:lnTo>
                  <a:lnTo>
                    <a:pt x="1977313" y="183"/>
                  </a:lnTo>
                  <a:lnTo>
                    <a:pt x="2015844" y="1470"/>
                  </a:lnTo>
                  <a:lnTo>
                    <a:pt x="2070447" y="11765"/>
                  </a:lnTo>
                  <a:lnTo>
                    <a:pt x="2123847" y="45785"/>
                  </a:lnTo>
                  <a:lnTo>
                    <a:pt x="2157866" y="99184"/>
                  </a:lnTo>
                  <a:lnTo>
                    <a:pt x="2168161" y="153788"/>
                  </a:lnTo>
                  <a:lnTo>
                    <a:pt x="2169448" y="192318"/>
                  </a:lnTo>
                  <a:lnTo>
                    <a:pt x="2169632" y="240097"/>
                  </a:lnTo>
                  <a:lnTo>
                    <a:pt x="2169632" y="806991"/>
                  </a:lnTo>
                  <a:lnTo>
                    <a:pt x="2169448" y="854769"/>
                  </a:lnTo>
                  <a:lnTo>
                    <a:pt x="2168161" y="893300"/>
                  </a:lnTo>
                  <a:lnTo>
                    <a:pt x="2157866" y="947904"/>
                  </a:lnTo>
                  <a:lnTo>
                    <a:pt x="2123847" y="1001303"/>
                  </a:lnTo>
                  <a:lnTo>
                    <a:pt x="2070447" y="1035322"/>
                  </a:lnTo>
                  <a:lnTo>
                    <a:pt x="2015844" y="1045617"/>
                  </a:lnTo>
                  <a:lnTo>
                    <a:pt x="1977313" y="1046904"/>
                  </a:lnTo>
                  <a:lnTo>
                    <a:pt x="1929534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41883">
              <a:solidFill>
                <a:srgbClr val="00AEBB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7207903" y="4244691"/>
            <a:ext cx="54602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spc="-6" dirty="0">
                <a:solidFill>
                  <a:prstClr val="black"/>
                </a:solidFill>
                <a:latin typeface="Arial"/>
                <a:cs typeface="Arial"/>
              </a:rPr>
              <a:t>Logits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28" name="object 28"/>
          <p:cNvGrpSpPr/>
          <p:nvPr/>
        </p:nvGrpSpPr>
        <p:grpSpPr>
          <a:xfrm>
            <a:off x="8668031" y="3087787"/>
            <a:ext cx="1341180" cy="660386"/>
            <a:chOff x="14293519" y="5091990"/>
            <a:chExt cx="2211705" cy="1089025"/>
          </a:xfrm>
        </p:grpSpPr>
        <p:sp>
          <p:nvSpPr>
            <p:cNvPr id="29" name="object 29"/>
            <p:cNvSpPr/>
            <p:nvPr/>
          </p:nvSpPr>
          <p:spPr>
            <a:xfrm>
              <a:off x="14314474" y="5112945"/>
              <a:ext cx="2169795" cy="1047115"/>
            </a:xfrm>
            <a:custGeom>
              <a:avLst/>
              <a:gdLst/>
              <a:ahLst/>
              <a:cxnLst/>
              <a:rect l="l" t="t" r="r" b="b"/>
              <a:pathLst>
                <a:path w="2169794" h="1047114">
                  <a:moveTo>
                    <a:pt x="1929532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6"/>
                  </a:lnTo>
                  <a:lnTo>
                    <a:pt x="45783" y="45785"/>
                  </a:lnTo>
                  <a:lnTo>
                    <a:pt x="11769" y="99184"/>
                  </a:lnTo>
                  <a:lnTo>
                    <a:pt x="1471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2"/>
                  </a:lnTo>
                  <a:lnTo>
                    <a:pt x="183" y="854769"/>
                  </a:lnTo>
                  <a:lnTo>
                    <a:pt x="1471" y="893300"/>
                  </a:lnTo>
                  <a:lnTo>
                    <a:pt x="11769" y="947904"/>
                  </a:lnTo>
                  <a:lnTo>
                    <a:pt x="45783" y="1001303"/>
                  </a:lnTo>
                  <a:lnTo>
                    <a:pt x="99180" y="1035323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7" y="1047088"/>
                  </a:lnTo>
                  <a:lnTo>
                    <a:pt x="1929532" y="1047088"/>
                  </a:lnTo>
                  <a:lnTo>
                    <a:pt x="1977312" y="1046904"/>
                  </a:lnTo>
                  <a:lnTo>
                    <a:pt x="2015843" y="1045617"/>
                  </a:lnTo>
                  <a:lnTo>
                    <a:pt x="2070450" y="1035323"/>
                  </a:lnTo>
                  <a:lnTo>
                    <a:pt x="2123847" y="1001303"/>
                  </a:lnTo>
                  <a:lnTo>
                    <a:pt x="2157871" y="947904"/>
                  </a:lnTo>
                  <a:lnTo>
                    <a:pt x="2168160" y="893300"/>
                  </a:lnTo>
                  <a:lnTo>
                    <a:pt x="2169446" y="854769"/>
                  </a:lnTo>
                  <a:lnTo>
                    <a:pt x="2169630" y="806992"/>
                  </a:lnTo>
                  <a:lnTo>
                    <a:pt x="2169630" y="240097"/>
                  </a:lnTo>
                  <a:lnTo>
                    <a:pt x="2169446" y="192319"/>
                  </a:lnTo>
                  <a:lnTo>
                    <a:pt x="2168160" y="153788"/>
                  </a:lnTo>
                  <a:lnTo>
                    <a:pt x="2157871" y="99184"/>
                  </a:lnTo>
                  <a:lnTo>
                    <a:pt x="2123847" y="45785"/>
                  </a:lnTo>
                  <a:lnTo>
                    <a:pt x="2070450" y="11766"/>
                  </a:lnTo>
                  <a:lnTo>
                    <a:pt x="2015843" y="1470"/>
                  </a:lnTo>
                  <a:lnTo>
                    <a:pt x="1977312" y="183"/>
                  </a:lnTo>
                  <a:lnTo>
                    <a:pt x="1929532" y="0"/>
                  </a:lnTo>
                  <a:close/>
                </a:path>
              </a:pathLst>
            </a:custGeom>
            <a:solidFill>
              <a:srgbClr val="FEF1D8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0" name="object 30"/>
            <p:cNvSpPr/>
            <p:nvPr/>
          </p:nvSpPr>
          <p:spPr>
            <a:xfrm>
              <a:off x="14314474" y="5112945"/>
              <a:ext cx="2169795" cy="1047115"/>
            </a:xfrm>
            <a:custGeom>
              <a:avLst/>
              <a:gdLst/>
              <a:ahLst/>
              <a:cxnLst/>
              <a:rect l="l" t="t" r="r" b="b"/>
              <a:pathLst>
                <a:path w="2169794" h="1047114">
                  <a:moveTo>
                    <a:pt x="240097" y="0"/>
                  </a:moveTo>
                  <a:lnTo>
                    <a:pt x="1929534" y="0"/>
                  </a:lnTo>
                  <a:lnTo>
                    <a:pt x="1977313" y="183"/>
                  </a:lnTo>
                  <a:lnTo>
                    <a:pt x="2015844" y="1470"/>
                  </a:lnTo>
                  <a:lnTo>
                    <a:pt x="2070447" y="11765"/>
                  </a:lnTo>
                  <a:lnTo>
                    <a:pt x="2123847" y="45785"/>
                  </a:lnTo>
                  <a:lnTo>
                    <a:pt x="2157866" y="99184"/>
                  </a:lnTo>
                  <a:lnTo>
                    <a:pt x="2168161" y="153788"/>
                  </a:lnTo>
                  <a:lnTo>
                    <a:pt x="2169448" y="192318"/>
                  </a:lnTo>
                  <a:lnTo>
                    <a:pt x="2169632" y="240097"/>
                  </a:lnTo>
                  <a:lnTo>
                    <a:pt x="2169632" y="806991"/>
                  </a:lnTo>
                  <a:lnTo>
                    <a:pt x="2169448" y="854769"/>
                  </a:lnTo>
                  <a:lnTo>
                    <a:pt x="2168161" y="893300"/>
                  </a:lnTo>
                  <a:lnTo>
                    <a:pt x="2157866" y="947904"/>
                  </a:lnTo>
                  <a:lnTo>
                    <a:pt x="2123847" y="1001303"/>
                  </a:lnTo>
                  <a:lnTo>
                    <a:pt x="2070447" y="1035322"/>
                  </a:lnTo>
                  <a:lnTo>
                    <a:pt x="2015844" y="1045617"/>
                  </a:lnTo>
                  <a:lnTo>
                    <a:pt x="1977313" y="1046904"/>
                  </a:lnTo>
                  <a:lnTo>
                    <a:pt x="1929534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41883">
              <a:solidFill>
                <a:srgbClr val="F8B62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8894567" y="3160096"/>
            <a:ext cx="888344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234889" marR="3081" indent="-227573" defTabSz="554492">
              <a:lnSpc>
                <a:spcPct val="103099"/>
              </a:lnSpc>
              <a:spcBef>
                <a:spcPts val="24"/>
              </a:spcBef>
            </a:pPr>
            <a:r>
              <a:rPr sz="1577" spc="-27" dirty="0">
                <a:solidFill>
                  <a:prstClr val="black"/>
                </a:solidFill>
                <a:latin typeface="Arial"/>
                <a:cs typeface="Arial"/>
              </a:rPr>
              <a:t>Distillation  </a:t>
            </a:r>
            <a:r>
              <a:rPr sz="1577" spc="-12" dirty="0">
                <a:solidFill>
                  <a:prstClr val="black"/>
                </a:solidFill>
                <a:latin typeface="Arial"/>
                <a:cs typeface="Arial"/>
              </a:rPr>
              <a:t>Loss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6575956" y="5200032"/>
            <a:ext cx="1809803" cy="660386"/>
            <a:chOff x="10843533" y="8575237"/>
            <a:chExt cx="2984500" cy="1089025"/>
          </a:xfrm>
        </p:grpSpPr>
        <p:sp>
          <p:nvSpPr>
            <p:cNvPr id="33" name="object 33"/>
            <p:cNvSpPr/>
            <p:nvPr/>
          </p:nvSpPr>
          <p:spPr>
            <a:xfrm>
              <a:off x="10864475" y="8596178"/>
              <a:ext cx="2942590" cy="1047115"/>
            </a:xfrm>
            <a:custGeom>
              <a:avLst/>
              <a:gdLst/>
              <a:ahLst/>
              <a:cxnLst/>
              <a:rect l="l" t="t" r="r" b="b"/>
              <a:pathLst>
                <a:path w="2942590" h="1047115">
                  <a:moveTo>
                    <a:pt x="2702420" y="0"/>
                  </a:moveTo>
                  <a:lnTo>
                    <a:pt x="240097" y="0"/>
                  </a:lnTo>
                  <a:lnTo>
                    <a:pt x="192322" y="183"/>
                  </a:lnTo>
                  <a:lnTo>
                    <a:pt x="153792" y="1470"/>
                  </a:lnTo>
                  <a:lnTo>
                    <a:pt x="123187" y="4963"/>
                  </a:lnTo>
                  <a:lnTo>
                    <a:pt x="99190" y="11766"/>
                  </a:lnTo>
                  <a:lnTo>
                    <a:pt x="45789" y="45785"/>
                  </a:lnTo>
                  <a:lnTo>
                    <a:pt x="11769" y="99185"/>
                  </a:lnTo>
                  <a:lnTo>
                    <a:pt x="1471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2"/>
                  </a:lnTo>
                  <a:lnTo>
                    <a:pt x="183" y="854770"/>
                  </a:lnTo>
                  <a:lnTo>
                    <a:pt x="1471" y="893300"/>
                  </a:lnTo>
                  <a:lnTo>
                    <a:pt x="11769" y="947904"/>
                  </a:lnTo>
                  <a:lnTo>
                    <a:pt x="45789" y="1001304"/>
                  </a:lnTo>
                  <a:lnTo>
                    <a:pt x="99190" y="1035323"/>
                  </a:lnTo>
                  <a:lnTo>
                    <a:pt x="153792" y="1045617"/>
                  </a:lnTo>
                  <a:lnTo>
                    <a:pt x="192322" y="1046904"/>
                  </a:lnTo>
                  <a:lnTo>
                    <a:pt x="240097" y="1047088"/>
                  </a:lnTo>
                  <a:lnTo>
                    <a:pt x="2702420" y="1047088"/>
                  </a:lnTo>
                  <a:lnTo>
                    <a:pt x="2750199" y="1046904"/>
                  </a:lnTo>
                  <a:lnTo>
                    <a:pt x="2788729" y="1045617"/>
                  </a:lnTo>
                  <a:lnTo>
                    <a:pt x="2843327" y="1035323"/>
                  </a:lnTo>
                  <a:lnTo>
                    <a:pt x="2896728" y="1001304"/>
                  </a:lnTo>
                  <a:lnTo>
                    <a:pt x="2930748" y="947904"/>
                  </a:lnTo>
                  <a:lnTo>
                    <a:pt x="2941046" y="893300"/>
                  </a:lnTo>
                  <a:lnTo>
                    <a:pt x="2942333" y="854770"/>
                  </a:lnTo>
                  <a:lnTo>
                    <a:pt x="2942517" y="806992"/>
                  </a:lnTo>
                  <a:lnTo>
                    <a:pt x="2942517" y="240097"/>
                  </a:lnTo>
                  <a:lnTo>
                    <a:pt x="2942333" y="192319"/>
                  </a:lnTo>
                  <a:lnTo>
                    <a:pt x="2941046" y="153788"/>
                  </a:lnTo>
                  <a:lnTo>
                    <a:pt x="2930748" y="99185"/>
                  </a:lnTo>
                  <a:lnTo>
                    <a:pt x="2896728" y="45785"/>
                  </a:lnTo>
                  <a:lnTo>
                    <a:pt x="2843327" y="11766"/>
                  </a:lnTo>
                  <a:lnTo>
                    <a:pt x="2788729" y="1470"/>
                  </a:lnTo>
                  <a:lnTo>
                    <a:pt x="2750199" y="183"/>
                  </a:lnTo>
                  <a:lnTo>
                    <a:pt x="2702420" y="0"/>
                  </a:lnTo>
                  <a:close/>
                </a:path>
              </a:pathLst>
            </a:custGeom>
            <a:solidFill>
              <a:srgbClr val="FEF1D8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34" name="object 34"/>
            <p:cNvSpPr/>
            <p:nvPr/>
          </p:nvSpPr>
          <p:spPr>
            <a:xfrm>
              <a:off x="10864475" y="8596178"/>
              <a:ext cx="2942590" cy="1047115"/>
            </a:xfrm>
            <a:custGeom>
              <a:avLst/>
              <a:gdLst/>
              <a:ahLst/>
              <a:cxnLst/>
              <a:rect l="l" t="t" r="r" b="b"/>
              <a:pathLst>
                <a:path w="2942590" h="1047115">
                  <a:moveTo>
                    <a:pt x="240097" y="0"/>
                  </a:moveTo>
                  <a:lnTo>
                    <a:pt x="2702414" y="0"/>
                  </a:lnTo>
                  <a:lnTo>
                    <a:pt x="2750192" y="183"/>
                  </a:lnTo>
                  <a:lnTo>
                    <a:pt x="2788723" y="1470"/>
                  </a:lnTo>
                  <a:lnTo>
                    <a:pt x="2843327" y="11765"/>
                  </a:lnTo>
                  <a:lnTo>
                    <a:pt x="2896726" y="45785"/>
                  </a:lnTo>
                  <a:lnTo>
                    <a:pt x="2930745" y="99184"/>
                  </a:lnTo>
                  <a:lnTo>
                    <a:pt x="2941040" y="153788"/>
                  </a:lnTo>
                  <a:lnTo>
                    <a:pt x="2942327" y="192318"/>
                  </a:lnTo>
                  <a:lnTo>
                    <a:pt x="2942511" y="240097"/>
                  </a:lnTo>
                  <a:lnTo>
                    <a:pt x="2942511" y="806991"/>
                  </a:lnTo>
                  <a:lnTo>
                    <a:pt x="2942327" y="854769"/>
                  </a:lnTo>
                  <a:lnTo>
                    <a:pt x="2941040" y="893300"/>
                  </a:lnTo>
                  <a:lnTo>
                    <a:pt x="2930745" y="947904"/>
                  </a:lnTo>
                  <a:lnTo>
                    <a:pt x="2896726" y="1001303"/>
                  </a:lnTo>
                  <a:lnTo>
                    <a:pt x="2843327" y="1035322"/>
                  </a:lnTo>
                  <a:lnTo>
                    <a:pt x="2788723" y="1045617"/>
                  </a:lnTo>
                  <a:lnTo>
                    <a:pt x="2750192" y="1046904"/>
                  </a:lnTo>
                  <a:lnTo>
                    <a:pt x="2702414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41883">
              <a:solidFill>
                <a:srgbClr val="F8B62D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35" name="object 35"/>
          <p:cNvGrpSpPr/>
          <p:nvPr/>
        </p:nvGrpSpPr>
        <p:grpSpPr>
          <a:xfrm>
            <a:off x="7427495" y="4681356"/>
            <a:ext cx="107048" cy="480176"/>
            <a:chOff x="12247784" y="7719903"/>
            <a:chExt cx="176530" cy="791845"/>
          </a:xfrm>
        </p:grpSpPr>
        <p:sp>
          <p:nvSpPr>
            <p:cNvPr id="36" name="object 36"/>
            <p:cNvSpPr/>
            <p:nvPr/>
          </p:nvSpPr>
          <p:spPr>
            <a:xfrm>
              <a:off x="12335739" y="7740858"/>
              <a:ext cx="0" cy="659765"/>
            </a:xfrm>
            <a:custGeom>
              <a:avLst/>
              <a:gdLst/>
              <a:ahLst/>
              <a:cxnLst/>
              <a:rect l="l" t="t" r="r" b="b"/>
              <a:pathLst>
                <a:path h="659765">
                  <a:moveTo>
                    <a:pt x="0" y="0"/>
                  </a:moveTo>
                  <a:lnTo>
                    <a:pt x="0" y="638772"/>
                  </a:lnTo>
                  <a:lnTo>
                    <a:pt x="0" y="659714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37" name="object 3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247784" y="8335652"/>
              <a:ext cx="175910" cy="175910"/>
            </a:xfrm>
            <a:prstGeom prst="rect">
              <a:avLst/>
            </a:prstGeom>
          </p:spPr>
        </p:pic>
      </p:grpSp>
      <p:pic>
        <p:nvPicPr>
          <p:cNvPr id="38" name="object 3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23542" y="1588752"/>
            <a:ext cx="1256351" cy="1458712"/>
          </a:xfrm>
          <a:prstGeom prst="rect">
            <a:avLst/>
          </a:prstGeom>
        </p:spPr>
      </p:pic>
      <p:sp>
        <p:nvSpPr>
          <p:cNvPr id="39" name="object 39"/>
          <p:cNvSpPr txBox="1"/>
          <p:nvPr/>
        </p:nvSpPr>
        <p:spPr>
          <a:xfrm>
            <a:off x="4302086" y="3141554"/>
            <a:ext cx="149520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spc="-58" dirty="0">
                <a:solidFill>
                  <a:prstClr val="black"/>
                </a:solidFill>
                <a:latin typeface="Arial"/>
                <a:cs typeface="Arial"/>
              </a:rPr>
              <a:t>Teacher</a:t>
            </a:r>
            <a:r>
              <a:rPr sz="1577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77" spc="3" dirty="0">
                <a:solidFill>
                  <a:prstClr val="black"/>
                </a:solidFill>
                <a:latin typeface="Arial"/>
                <a:cs typeface="Arial"/>
              </a:rPr>
              <a:t>Network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4300461" y="4940253"/>
            <a:ext cx="3758230" cy="819974"/>
          </a:xfrm>
          <a:prstGeom prst="rect">
            <a:avLst/>
          </a:prstGeom>
        </p:spPr>
        <p:txBody>
          <a:bodyPr vert="horz" wrap="square" lIns="0" tIns="54679" rIns="0" bIns="0" rtlCol="0">
            <a:spAutoFit/>
          </a:bodyPr>
          <a:lstStyle/>
          <a:p>
            <a:pPr marL="7701" defTabSz="554492">
              <a:spcBef>
                <a:spcPts val="431"/>
              </a:spcBef>
            </a:pPr>
            <a:r>
              <a:rPr sz="1577" spc="-3" dirty="0">
                <a:solidFill>
                  <a:prstClr val="black"/>
                </a:solidFill>
                <a:latin typeface="Arial"/>
                <a:cs typeface="Arial"/>
              </a:rPr>
              <a:t>Student</a:t>
            </a:r>
            <a:r>
              <a:rPr sz="1577" spc="-18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77" spc="3" dirty="0">
                <a:solidFill>
                  <a:prstClr val="black"/>
                </a:solidFill>
                <a:latin typeface="Arial"/>
                <a:cs typeface="Arial"/>
              </a:rPr>
              <a:t>Network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  <a:p>
            <a:pPr marL="2971539" marR="3081" indent="-361575" defTabSz="554492">
              <a:lnSpc>
                <a:spcPct val="103099"/>
              </a:lnSpc>
              <a:spcBef>
                <a:spcPts val="315"/>
              </a:spcBef>
            </a:pPr>
            <a:r>
              <a:rPr sz="1577" spc="-36" dirty="0">
                <a:solidFill>
                  <a:prstClr val="black"/>
                </a:solidFill>
                <a:latin typeface="Arial"/>
                <a:cs typeface="Arial"/>
              </a:rPr>
              <a:t>Classi</a:t>
            </a:r>
            <a:r>
              <a:rPr sz="1577" spc="-39" dirty="0">
                <a:solidFill>
                  <a:prstClr val="black"/>
                </a:solidFill>
                <a:latin typeface="Arial"/>
                <a:cs typeface="Arial"/>
              </a:rPr>
              <a:t>fi</a:t>
            </a:r>
            <a:r>
              <a:rPr sz="1577" spc="-6" dirty="0">
                <a:solidFill>
                  <a:prstClr val="black"/>
                </a:solidFill>
                <a:latin typeface="Arial"/>
                <a:cs typeface="Arial"/>
              </a:rPr>
              <a:t>cation  </a:t>
            </a:r>
            <a:r>
              <a:rPr sz="1577" spc="-12" dirty="0">
                <a:solidFill>
                  <a:prstClr val="black"/>
                </a:solidFill>
                <a:latin typeface="Arial"/>
                <a:cs typeface="Arial"/>
              </a:rPr>
              <a:t>Loss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pic>
        <p:nvPicPr>
          <p:cNvPr id="41" name="object 41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5793083" y="2712484"/>
            <a:ext cx="384968" cy="848856"/>
          </a:xfrm>
          <a:prstGeom prst="rect">
            <a:avLst/>
          </a:prstGeom>
        </p:spPr>
      </p:pic>
      <p:grpSp>
        <p:nvGrpSpPr>
          <p:cNvPr id="42" name="object 42"/>
          <p:cNvGrpSpPr/>
          <p:nvPr/>
        </p:nvGrpSpPr>
        <p:grpSpPr>
          <a:xfrm>
            <a:off x="4690785" y="3962086"/>
            <a:ext cx="1380456" cy="1093198"/>
            <a:chOff x="7734746" y="6533774"/>
            <a:chExt cx="2276475" cy="1802764"/>
          </a:xfrm>
        </p:grpSpPr>
        <p:pic>
          <p:nvPicPr>
            <p:cNvPr id="43" name="object 4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734746" y="6533774"/>
              <a:ext cx="1187324" cy="1378567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810668" y="7136120"/>
              <a:ext cx="1200225" cy="1200225"/>
            </a:xfrm>
            <a:prstGeom prst="rect">
              <a:avLst/>
            </a:prstGeom>
          </p:spPr>
        </p:pic>
      </p:grpSp>
      <p:sp>
        <p:nvSpPr>
          <p:cNvPr id="45" name="object 45"/>
          <p:cNvSpPr txBox="1"/>
          <p:nvPr/>
        </p:nvSpPr>
        <p:spPr>
          <a:xfrm>
            <a:off x="347045" y="6600996"/>
            <a:ext cx="4791358" cy="218563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 defTabSz="554492">
              <a:spcBef>
                <a:spcPts val="30"/>
              </a:spcBef>
            </a:pPr>
            <a:r>
              <a:rPr sz="1395" b="1" spc="45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r>
              <a:rPr sz="1395" b="1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dirty="0">
                <a:solidFill>
                  <a:srgbClr val="FFFFFF"/>
                </a:solidFill>
                <a:latin typeface="Arial"/>
                <a:cs typeface="Arial"/>
              </a:rPr>
              <a:t>6.5940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TinyML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Eﬃcient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-6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2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1395">
              <a:solidFill>
                <a:prstClr val="black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558" y="125590"/>
            <a:ext cx="9140277" cy="1133389"/>
          </a:xfrm>
          <a:prstGeom prst="rect">
            <a:avLst/>
          </a:prstGeom>
        </p:spPr>
        <p:txBody>
          <a:bodyPr vert="horz" wrap="square" lIns="0" tIns="72392" rIns="0" bIns="0" rtlCol="0">
            <a:spAutoFit/>
          </a:bodyPr>
          <a:lstStyle/>
          <a:p>
            <a:pPr marL="10012">
              <a:spcBef>
                <a:spcPts val="570"/>
              </a:spcBef>
            </a:pPr>
            <a:r>
              <a:rPr spc="-94" dirty="0"/>
              <a:t>Intuition</a:t>
            </a:r>
            <a:r>
              <a:rPr spc="-179" dirty="0"/>
              <a:t> </a:t>
            </a:r>
            <a:r>
              <a:rPr spc="-42" dirty="0"/>
              <a:t>of</a:t>
            </a:r>
            <a:r>
              <a:rPr spc="-179" dirty="0"/>
              <a:t> </a:t>
            </a:r>
            <a:r>
              <a:rPr spc="-52" dirty="0"/>
              <a:t>knowledge</a:t>
            </a:r>
            <a:r>
              <a:rPr spc="-179" dirty="0"/>
              <a:t> </a:t>
            </a:r>
            <a:r>
              <a:rPr spc="-115" dirty="0"/>
              <a:t>distillation</a:t>
            </a:r>
          </a:p>
          <a:p>
            <a:pPr marL="7701">
              <a:spcBef>
                <a:spcPts val="291"/>
              </a:spcBef>
            </a:pPr>
            <a:r>
              <a:rPr sz="2395" spc="24" dirty="0">
                <a:solidFill>
                  <a:srgbClr val="000000"/>
                </a:solidFill>
              </a:rPr>
              <a:t>Matching</a:t>
            </a:r>
            <a:r>
              <a:rPr sz="2395" spc="3" dirty="0">
                <a:solidFill>
                  <a:srgbClr val="000000"/>
                </a:solidFill>
              </a:rPr>
              <a:t> </a:t>
            </a:r>
            <a:r>
              <a:rPr sz="2395" spc="-3" dirty="0">
                <a:solidFill>
                  <a:srgbClr val="000000"/>
                </a:solidFill>
              </a:rPr>
              <a:t>prediction</a:t>
            </a:r>
            <a:r>
              <a:rPr sz="2395" spc="6" dirty="0">
                <a:solidFill>
                  <a:srgbClr val="000000"/>
                </a:solidFill>
              </a:rPr>
              <a:t> </a:t>
            </a:r>
            <a:r>
              <a:rPr sz="2395" spc="-12" dirty="0">
                <a:solidFill>
                  <a:srgbClr val="000000"/>
                </a:solidFill>
              </a:rPr>
              <a:t>probabilities</a:t>
            </a:r>
            <a:r>
              <a:rPr sz="2395" spc="3" dirty="0">
                <a:solidFill>
                  <a:srgbClr val="000000"/>
                </a:solidFill>
              </a:rPr>
              <a:t> </a:t>
            </a:r>
            <a:r>
              <a:rPr sz="2395" spc="33" dirty="0">
                <a:solidFill>
                  <a:srgbClr val="000000"/>
                </a:solidFill>
              </a:rPr>
              <a:t>between</a:t>
            </a:r>
            <a:r>
              <a:rPr sz="2395" spc="6" dirty="0">
                <a:solidFill>
                  <a:srgbClr val="000000"/>
                </a:solidFill>
              </a:rPr>
              <a:t> </a:t>
            </a:r>
            <a:r>
              <a:rPr sz="2395" spc="24" dirty="0">
                <a:solidFill>
                  <a:srgbClr val="000000"/>
                </a:solidFill>
              </a:rPr>
              <a:t>teacher</a:t>
            </a:r>
            <a:r>
              <a:rPr sz="2395" spc="3" dirty="0">
                <a:solidFill>
                  <a:srgbClr val="000000"/>
                </a:solidFill>
              </a:rPr>
              <a:t> </a:t>
            </a:r>
            <a:r>
              <a:rPr sz="2395" dirty="0">
                <a:solidFill>
                  <a:srgbClr val="000000"/>
                </a:solidFill>
              </a:rPr>
              <a:t>and</a:t>
            </a:r>
            <a:r>
              <a:rPr sz="2395" spc="6" dirty="0">
                <a:solidFill>
                  <a:srgbClr val="000000"/>
                </a:solidFill>
              </a:rPr>
              <a:t> </a:t>
            </a:r>
            <a:r>
              <a:rPr sz="2395" dirty="0">
                <a:solidFill>
                  <a:srgbClr val="000000"/>
                </a:solidFill>
              </a:rPr>
              <a:t>student</a:t>
            </a:r>
            <a:endParaRPr sz="2395"/>
          </a:p>
        </p:txBody>
      </p:sp>
      <p:grpSp>
        <p:nvGrpSpPr>
          <p:cNvPr id="3" name="object 3"/>
          <p:cNvGrpSpPr/>
          <p:nvPr/>
        </p:nvGrpSpPr>
        <p:grpSpPr>
          <a:xfrm>
            <a:off x="5232590" y="2409291"/>
            <a:ext cx="782066" cy="107048"/>
            <a:chOff x="8628222" y="3973100"/>
            <a:chExt cx="1289685" cy="176530"/>
          </a:xfrm>
        </p:grpSpPr>
        <p:sp>
          <p:nvSpPr>
            <p:cNvPr id="4" name="object 4"/>
            <p:cNvSpPr/>
            <p:nvPr/>
          </p:nvSpPr>
          <p:spPr>
            <a:xfrm>
              <a:off x="8628222" y="4061056"/>
              <a:ext cx="1178560" cy="0"/>
            </a:xfrm>
            <a:custGeom>
              <a:avLst/>
              <a:gdLst/>
              <a:ahLst/>
              <a:cxnLst/>
              <a:rect l="l" t="t" r="r" b="b"/>
              <a:pathLst>
                <a:path w="1178559">
                  <a:moveTo>
                    <a:pt x="0" y="0"/>
                  </a:moveTo>
                  <a:lnTo>
                    <a:pt x="1157422" y="0"/>
                  </a:lnTo>
                  <a:lnTo>
                    <a:pt x="117836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9741666" y="397310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28344" y="1576237"/>
            <a:ext cx="1256351" cy="145871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504750" y="2752517"/>
            <a:ext cx="3071660" cy="2034681"/>
            <a:chOff x="831664" y="4539104"/>
            <a:chExt cx="5065395" cy="3355340"/>
          </a:xfrm>
        </p:grpSpPr>
        <p:sp>
          <p:nvSpPr>
            <p:cNvPr id="8" name="object 8"/>
            <p:cNvSpPr/>
            <p:nvPr/>
          </p:nvSpPr>
          <p:spPr>
            <a:xfrm>
              <a:off x="4148937" y="4601455"/>
              <a:ext cx="1424940" cy="967740"/>
            </a:xfrm>
            <a:custGeom>
              <a:avLst/>
              <a:gdLst/>
              <a:ahLst/>
              <a:cxnLst/>
              <a:rect l="l" t="t" r="r" b="b"/>
              <a:pathLst>
                <a:path w="1424939" h="967739">
                  <a:moveTo>
                    <a:pt x="0" y="967257"/>
                  </a:moveTo>
                  <a:lnTo>
                    <a:pt x="1407163" y="11764"/>
                  </a:lnTo>
                  <a:lnTo>
                    <a:pt x="1424489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5470308" y="4539104"/>
              <a:ext cx="194945" cy="172085"/>
            </a:xfrm>
            <a:custGeom>
              <a:avLst/>
              <a:gdLst/>
              <a:ahLst/>
              <a:cxnLst/>
              <a:rect l="l" t="t" r="r" b="b"/>
              <a:pathLst>
                <a:path w="194945" h="172085">
                  <a:moveTo>
                    <a:pt x="194940" y="0"/>
                  </a:moveTo>
                  <a:lnTo>
                    <a:pt x="0" y="26053"/>
                  </a:lnTo>
                  <a:lnTo>
                    <a:pt x="85792" y="74113"/>
                  </a:lnTo>
                  <a:lnTo>
                    <a:pt x="98818" y="171585"/>
                  </a:lnTo>
                  <a:lnTo>
                    <a:pt x="19494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1664" y="4987265"/>
              <a:ext cx="3580586" cy="2148351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4380550" y="6864633"/>
              <a:ext cx="1424940" cy="967740"/>
            </a:xfrm>
            <a:custGeom>
              <a:avLst/>
              <a:gdLst/>
              <a:ahLst/>
              <a:cxnLst/>
              <a:rect l="l" t="t" r="r" b="b"/>
              <a:pathLst>
                <a:path w="1424939" h="967740">
                  <a:moveTo>
                    <a:pt x="0" y="0"/>
                  </a:moveTo>
                  <a:lnTo>
                    <a:pt x="1407163" y="955494"/>
                  </a:lnTo>
                  <a:lnTo>
                    <a:pt x="1424488" y="967258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2" name="object 12"/>
            <p:cNvSpPr/>
            <p:nvPr/>
          </p:nvSpPr>
          <p:spPr>
            <a:xfrm>
              <a:off x="5701920" y="7722658"/>
              <a:ext cx="194945" cy="172085"/>
            </a:xfrm>
            <a:custGeom>
              <a:avLst/>
              <a:gdLst/>
              <a:ahLst/>
              <a:cxnLst/>
              <a:rect l="l" t="t" r="r" b="b"/>
              <a:pathLst>
                <a:path w="194945" h="172084">
                  <a:moveTo>
                    <a:pt x="98818" y="0"/>
                  </a:moveTo>
                  <a:lnTo>
                    <a:pt x="85793" y="97470"/>
                  </a:lnTo>
                  <a:lnTo>
                    <a:pt x="0" y="145530"/>
                  </a:lnTo>
                  <a:lnTo>
                    <a:pt x="194941" y="171584"/>
                  </a:lnTo>
                  <a:lnTo>
                    <a:pt x="9881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5232590" y="4882501"/>
            <a:ext cx="782066" cy="107048"/>
            <a:chOff x="8628222" y="8051606"/>
            <a:chExt cx="1289685" cy="176530"/>
          </a:xfrm>
        </p:grpSpPr>
        <p:sp>
          <p:nvSpPr>
            <p:cNvPr id="14" name="object 14"/>
            <p:cNvSpPr/>
            <p:nvPr/>
          </p:nvSpPr>
          <p:spPr>
            <a:xfrm>
              <a:off x="8628222" y="8139561"/>
              <a:ext cx="1178560" cy="0"/>
            </a:xfrm>
            <a:custGeom>
              <a:avLst/>
              <a:gdLst/>
              <a:ahLst/>
              <a:cxnLst/>
              <a:rect l="l" t="t" r="r" b="b"/>
              <a:pathLst>
                <a:path w="1178559">
                  <a:moveTo>
                    <a:pt x="0" y="0"/>
                  </a:moveTo>
                  <a:lnTo>
                    <a:pt x="1157422" y="0"/>
                  </a:lnTo>
                  <a:lnTo>
                    <a:pt x="117836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5" name="object 15"/>
            <p:cNvSpPr/>
            <p:nvPr/>
          </p:nvSpPr>
          <p:spPr>
            <a:xfrm>
              <a:off x="9741666" y="8051606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353157" y="1514369"/>
          <a:ext cx="3894159" cy="1889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spc="45" dirty="0">
                          <a:latin typeface="Arial"/>
                          <a:cs typeface="Arial"/>
                        </a:rPr>
                        <a:t>Logits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spc="25" dirty="0">
                          <a:latin typeface="Arial"/>
                          <a:cs typeface="Arial"/>
                        </a:rPr>
                        <a:t>Probabilities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9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spc="35" dirty="0">
                          <a:latin typeface="Arial"/>
                          <a:cs typeface="Arial"/>
                        </a:rPr>
                        <a:t>Cat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spc="15" dirty="0">
                          <a:latin typeface="Arial"/>
                          <a:cs typeface="Arial"/>
                        </a:rPr>
                        <a:t>0.982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9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spc="35" dirty="0">
                          <a:latin typeface="Arial"/>
                          <a:cs typeface="Arial"/>
                        </a:rPr>
                        <a:t>Dog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spc="15" dirty="0">
                          <a:latin typeface="Arial"/>
                          <a:cs typeface="Arial"/>
                        </a:rPr>
                        <a:t>0.017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6353157" y="4041491"/>
          <a:ext cx="3894159" cy="1889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80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8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8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spc="45" dirty="0">
                          <a:latin typeface="Arial"/>
                          <a:cs typeface="Arial"/>
                        </a:rPr>
                        <a:t>Logits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spc="25" dirty="0">
                          <a:latin typeface="Arial"/>
                          <a:cs typeface="Arial"/>
                        </a:rPr>
                        <a:t>Probabilities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9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spc="35" dirty="0">
                          <a:latin typeface="Arial"/>
                          <a:cs typeface="Arial"/>
                        </a:rPr>
                        <a:t>Cat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3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spc="15" dirty="0">
                          <a:latin typeface="Arial"/>
                          <a:cs typeface="Arial"/>
                        </a:rPr>
                        <a:t>0.731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9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spc="35" dirty="0">
                          <a:latin typeface="Arial"/>
                          <a:cs typeface="Arial"/>
                        </a:rPr>
                        <a:t>Dog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spc="15" dirty="0">
                          <a:latin typeface="Arial"/>
                          <a:cs typeface="Arial"/>
                        </a:rPr>
                        <a:t>0.269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8" name="object 18"/>
          <p:cNvSpPr txBox="1"/>
          <p:nvPr/>
        </p:nvSpPr>
        <p:spPr>
          <a:xfrm>
            <a:off x="3506888" y="3294414"/>
            <a:ext cx="149520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58" dirty="0">
                <a:latin typeface="Arial"/>
                <a:cs typeface="Arial"/>
              </a:rPr>
              <a:t>Teacher</a:t>
            </a:r>
            <a:r>
              <a:rPr sz="1577" spc="-30" dirty="0">
                <a:latin typeface="Arial"/>
                <a:cs typeface="Arial"/>
              </a:rPr>
              <a:t> </a:t>
            </a:r>
            <a:r>
              <a:rPr sz="1577" spc="3" dirty="0">
                <a:latin typeface="Arial"/>
                <a:cs typeface="Arial"/>
              </a:rPr>
              <a:t>Network</a:t>
            </a:r>
            <a:endParaRPr sz="1577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505263" y="5803160"/>
            <a:ext cx="149828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" dirty="0">
                <a:latin typeface="Arial"/>
                <a:cs typeface="Arial"/>
              </a:rPr>
              <a:t>Student</a:t>
            </a:r>
            <a:r>
              <a:rPr sz="1577" spc="-36" dirty="0">
                <a:latin typeface="Arial"/>
                <a:cs typeface="Arial"/>
              </a:rPr>
              <a:t> </a:t>
            </a:r>
            <a:r>
              <a:rPr sz="1577" spc="3" dirty="0">
                <a:latin typeface="Arial"/>
                <a:cs typeface="Arial"/>
              </a:rPr>
              <a:t>Network</a:t>
            </a:r>
            <a:endParaRPr sz="1577">
              <a:latin typeface="Arial"/>
              <a:cs typeface="Arial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10175748" y="4730418"/>
            <a:ext cx="376978" cy="410864"/>
          </a:xfrm>
          <a:custGeom>
            <a:avLst/>
            <a:gdLst/>
            <a:ahLst/>
            <a:cxnLst/>
            <a:rect l="l" t="t" r="r" b="b"/>
            <a:pathLst>
              <a:path w="621665" h="677545">
                <a:moveTo>
                  <a:pt x="310597" y="0"/>
                </a:moveTo>
                <a:lnTo>
                  <a:pt x="0" y="433602"/>
                </a:lnTo>
                <a:lnTo>
                  <a:pt x="211208" y="433602"/>
                </a:lnTo>
                <a:lnTo>
                  <a:pt x="211208" y="677503"/>
                </a:lnTo>
                <a:lnTo>
                  <a:pt x="409987" y="677503"/>
                </a:lnTo>
                <a:lnTo>
                  <a:pt x="409987" y="433602"/>
                </a:lnTo>
                <a:lnTo>
                  <a:pt x="621195" y="433602"/>
                </a:lnTo>
                <a:lnTo>
                  <a:pt x="310597" y="0"/>
                </a:lnTo>
                <a:close/>
              </a:path>
            </a:pathLst>
          </a:custGeom>
          <a:solidFill>
            <a:srgbClr val="00AEBB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1" name="object 21"/>
          <p:cNvSpPr/>
          <p:nvPr/>
        </p:nvSpPr>
        <p:spPr>
          <a:xfrm>
            <a:off x="10175748" y="5416048"/>
            <a:ext cx="376978" cy="410864"/>
          </a:xfrm>
          <a:custGeom>
            <a:avLst/>
            <a:gdLst/>
            <a:ahLst/>
            <a:cxnLst/>
            <a:rect l="l" t="t" r="r" b="b"/>
            <a:pathLst>
              <a:path w="621665" h="677545">
                <a:moveTo>
                  <a:pt x="409987" y="0"/>
                </a:moveTo>
                <a:lnTo>
                  <a:pt x="211208" y="0"/>
                </a:lnTo>
                <a:lnTo>
                  <a:pt x="211208" y="243901"/>
                </a:lnTo>
                <a:lnTo>
                  <a:pt x="0" y="243901"/>
                </a:lnTo>
                <a:lnTo>
                  <a:pt x="310597" y="677503"/>
                </a:lnTo>
                <a:lnTo>
                  <a:pt x="621195" y="243901"/>
                </a:lnTo>
                <a:lnTo>
                  <a:pt x="409987" y="243901"/>
                </a:lnTo>
                <a:lnTo>
                  <a:pt x="409987" y="0"/>
                </a:lnTo>
                <a:close/>
              </a:path>
            </a:pathLst>
          </a:custGeom>
          <a:solidFill>
            <a:srgbClr val="A31F34"/>
          </a:solidFill>
        </p:spPr>
        <p:txBody>
          <a:bodyPr wrap="square" lIns="0" tIns="0" rIns="0" bIns="0" rtlCol="0"/>
          <a:lstStyle/>
          <a:p>
            <a:endParaRPr sz="1092"/>
          </a:p>
        </p:txBody>
      </p:sp>
      <p:pic>
        <p:nvPicPr>
          <p:cNvPr id="22" name="object 2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895587" y="4390961"/>
            <a:ext cx="719994" cy="835964"/>
          </a:xfrm>
          <a:prstGeom prst="rect">
            <a:avLst/>
          </a:prstGeom>
        </p:spPr>
      </p:pic>
      <p:sp>
        <p:nvSpPr>
          <p:cNvPr id="23" name="object 23"/>
          <p:cNvSpPr txBox="1"/>
          <p:nvPr/>
        </p:nvSpPr>
        <p:spPr>
          <a:xfrm>
            <a:off x="347045" y="6600996"/>
            <a:ext cx="4791358" cy="218563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>
              <a:spcBef>
                <a:spcPts val="30"/>
              </a:spcBef>
            </a:pPr>
            <a:r>
              <a:rPr sz="1395" b="1" spc="45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r>
              <a:rPr sz="1395" b="1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dirty="0">
                <a:solidFill>
                  <a:srgbClr val="FFFFFF"/>
                </a:solidFill>
                <a:latin typeface="Arial"/>
                <a:cs typeface="Arial"/>
              </a:rPr>
              <a:t>6.5940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TinyML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Eﬃcient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-6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2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1395">
              <a:latin typeface="Arial"/>
              <a:cs typeface="Arial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5"/>
          </p:nvPr>
        </p:nvSpPr>
        <p:spPr>
          <a:xfrm>
            <a:off x="6514287" y="4239520"/>
            <a:ext cx="1039864" cy="433237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>
              <a:spcBef>
                <a:spcPts val="30"/>
              </a:spcBef>
            </a:pPr>
            <a:r>
              <a:rPr spc="24" dirty="0"/>
              <a:t>https://e</a:t>
            </a:r>
            <a:r>
              <a:rPr spc="-30" dirty="0"/>
              <a:t>ﬃ</a:t>
            </a:r>
            <a:r>
              <a:rPr spc="3" dirty="0"/>
              <a:t>cientml.ai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7"/>
          </p:nvPr>
        </p:nvSpPr>
        <p:spPr>
          <a:xfrm>
            <a:off x="7127439" y="4016539"/>
            <a:ext cx="135675" cy="184242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marL="23104">
              <a:spcBef>
                <a:spcPts val="18"/>
              </a:spcBef>
            </a:pPr>
            <a:fld id="{81D60167-4931-47E6-BA6A-407CBD079E47}" type="slidenum">
              <a:rPr spc="9" dirty="0"/>
              <a:pPr marL="23104">
                <a:spcBef>
                  <a:spcPts val="18"/>
                </a:spcBef>
              </a:pPr>
              <a:t>5</a:t>
            </a:fld>
            <a:endParaRPr spc="9" dirty="0"/>
          </a:p>
        </p:txBody>
      </p:sp>
      <p:sp>
        <p:nvSpPr>
          <p:cNvPr id="26" name="object 22">
            <a:extLst>
              <a:ext uri="{FF2B5EF4-FFF2-40B4-BE49-F238E27FC236}">
                <a16:creationId xmlns:a16="http://schemas.microsoft.com/office/drawing/2014/main" id="{1F6EEB42-9E87-CD94-DB1E-A65F1727C125}"/>
              </a:ext>
            </a:extLst>
          </p:cNvPr>
          <p:cNvSpPr txBox="1"/>
          <p:nvPr/>
        </p:nvSpPr>
        <p:spPr>
          <a:xfrm>
            <a:off x="10694926" y="4858022"/>
            <a:ext cx="1197165" cy="737805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 marR="3081" algn="ctr">
              <a:lnSpc>
                <a:spcPct val="100400"/>
              </a:lnSpc>
              <a:spcBef>
                <a:spcPts val="76"/>
              </a:spcBef>
            </a:pPr>
            <a:r>
              <a:rPr sz="1577" spc="-18" dirty="0">
                <a:latin typeface="Arial"/>
                <a:cs typeface="Arial"/>
              </a:rPr>
              <a:t>The</a:t>
            </a:r>
            <a:r>
              <a:rPr sz="1577" spc="-12" dirty="0">
                <a:latin typeface="Arial"/>
                <a:cs typeface="Arial"/>
              </a:rPr>
              <a:t> </a:t>
            </a:r>
            <a:r>
              <a:rPr sz="1577" spc="30" dirty="0">
                <a:latin typeface="Arial"/>
                <a:cs typeface="Arial"/>
              </a:rPr>
              <a:t>student </a:t>
            </a:r>
            <a:r>
              <a:rPr sz="1577" spc="33" dirty="0">
                <a:latin typeface="Arial"/>
                <a:cs typeface="Arial"/>
              </a:rPr>
              <a:t> </a:t>
            </a:r>
            <a:r>
              <a:rPr sz="1577" spc="30" dirty="0">
                <a:latin typeface="Arial"/>
                <a:cs typeface="Arial"/>
              </a:rPr>
              <a:t>model</a:t>
            </a:r>
            <a:r>
              <a:rPr sz="1577" spc="-18" dirty="0">
                <a:latin typeface="Arial"/>
                <a:cs typeface="Arial"/>
              </a:rPr>
              <a:t> </a:t>
            </a:r>
            <a:r>
              <a:rPr sz="1577" spc="6" dirty="0">
                <a:latin typeface="Arial"/>
                <a:cs typeface="Arial"/>
              </a:rPr>
              <a:t>is</a:t>
            </a:r>
            <a:r>
              <a:rPr sz="1577" spc="-15" dirty="0">
                <a:latin typeface="Arial"/>
                <a:cs typeface="Arial"/>
              </a:rPr>
              <a:t> </a:t>
            </a:r>
            <a:r>
              <a:rPr sz="1577" dirty="0">
                <a:latin typeface="Arial"/>
                <a:cs typeface="Arial"/>
              </a:rPr>
              <a:t>less </a:t>
            </a:r>
            <a:r>
              <a:rPr sz="1577" spc="-434" dirty="0">
                <a:latin typeface="Arial"/>
                <a:cs typeface="Arial"/>
              </a:rPr>
              <a:t> </a:t>
            </a:r>
            <a:r>
              <a:rPr sz="1577" spc="30" dirty="0">
                <a:latin typeface="Arial"/>
                <a:cs typeface="Arial"/>
              </a:rPr>
              <a:t>confident</a:t>
            </a:r>
            <a:endParaRPr sz="1577">
              <a:latin typeface="Arial"/>
              <a:cs typeface="Arial"/>
            </a:endParaRPr>
          </a:p>
        </p:txBody>
      </p:sp>
      <p:sp>
        <p:nvSpPr>
          <p:cNvPr id="27" name="object 21">
            <a:extLst>
              <a:ext uri="{FF2B5EF4-FFF2-40B4-BE49-F238E27FC236}">
                <a16:creationId xmlns:a16="http://schemas.microsoft.com/office/drawing/2014/main" id="{D04B6800-5AFE-8C0B-02AB-02AF01F5BF09}"/>
              </a:ext>
            </a:extLst>
          </p:cNvPr>
          <p:cNvSpPr/>
          <p:nvPr/>
        </p:nvSpPr>
        <p:spPr>
          <a:xfrm>
            <a:off x="8995918" y="4674067"/>
            <a:ext cx="1164820" cy="1325392"/>
          </a:xfrm>
          <a:custGeom>
            <a:avLst/>
            <a:gdLst/>
            <a:ahLst/>
            <a:cxnLst/>
            <a:rect l="l" t="t" r="r" b="b"/>
            <a:pathLst>
              <a:path w="1920875" h="2185670">
                <a:moveTo>
                  <a:pt x="1639112" y="320002"/>
                </a:moveTo>
                <a:lnTo>
                  <a:pt x="1669491" y="356160"/>
                </a:lnTo>
                <a:lnTo>
                  <a:pt x="1698135" y="393477"/>
                </a:lnTo>
                <a:lnTo>
                  <a:pt x="1725042" y="431886"/>
                </a:lnTo>
                <a:lnTo>
                  <a:pt x="1750214" y="471317"/>
                </a:lnTo>
                <a:lnTo>
                  <a:pt x="1773650" y="511702"/>
                </a:lnTo>
                <a:lnTo>
                  <a:pt x="1795349" y="552974"/>
                </a:lnTo>
                <a:lnTo>
                  <a:pt x="1815313" y="595064"/>
                </a:lnTo>
                <a:lnTo>
                  <a:pt x="1833541" y="637904"/>
                </a:lnTo>
                <a:lnTo>
                  <a:pt x="1850032" y="681426"/>
                </a:lnTo>
                <a:lnTo>
                  <a:pt x="1864788" y="725562"/>
                </a:lnTo>
                <a:lnTo>
                  <a:pt x="1877808" y="770243"/>
                </a:lnTo>
                <a:lnTo>
                  <a:pt x="1889092" y="815401"/>
                </a:lnTo>
                <a:lnTo>
                  <a:pt x="1898640" y="860969"/>
                </a:lnTo>
                <a:lnTo>
                  <a:pt x="1906451" y="906877"/>
                </a:lnTo>
                <a:lnTo>
                  <a:pt x="1912527" y="953058"/>
                </a:lnTo>
                <a:lnTo>
                  <a:pt x="1916867" y="999444"/>
                </a:lnTo>
                <a:lnTo>
                  <a:pt x="1919471" y="1045966"/>
                </a:lnTo>
                <a:lnTo>
                  <a:pt x="1920339" y="1092556"/>
                </a:lnTo>
                <a:lnTo>
                  <a:pt x="1919471" y="1139147"/>
                </a:lnTo>
                <a:lnTo>
                  <a:pt x="1916867" y="1185669"/>
                </a:lnTo>
                <a:lnTo>
                  <a:pt x="1912527" y="1232054"/>
                </a:lnTo>
                <a:lnTo>
                  <a:pt x="1906451" y="1278236"/>
                </a:lnTo>
                <a:lnTo>
                  <a:pt x="1898640" y="1324144"/>
                </a:lnTo>
                <a:lnTo>
                  <a:pt x="1889092" y="1369712"/>
                </a:lnTo>
                <a:lnTo>
                  <a:pt x="1877808" y="1414870"/>
                </a:lnTo>
                <a:lnTo>
                  <a:pt x="1864788" y="1459551"/>
                </a:lnTo>
                <a:lnTo>
                  <a:pt x="1850032" y="1503687"/>
                </a:lnTo>
                <a:lnTo>
                  <a:pt x="1833541" y="1547209"/>
                </a:lnTo>
                <a:lnTo>
                  <a:pt x="1815313" y="1590049"/>
                </a:lnTo>
                <a:lnTo>
                  <a:pt x="1795349" y="1632139"/>
                </a:lnTo>
                <a:lnTo>
                  <a:pt x="1773650" y="1673411"/>
                </a:lnTo>
                <a:lnTo>
                  <a:pt x="1750214" y="1713797"/>
                </a:lnTo>
                <a:lnTo>
                  <a:pt x="1725042" y="1753228"/>
                </a:lnTo>
                <a:lnTo>
                  <a:pt x="1698135" y="1791636"/>
                </a:lnTo>
                <a:lnTo>
                  <a:pt x="1669491" y="1828953"/>
                </a:lnTo>
                <a:lnTo>
                  <a:pt x="1639112" y="1865111"/>
                </a:lnTo>
                <a:lnTo>
                  <a:pt x="1605434" y="1901651"/>
                </a:lnTo>
                <a:lnTo>
                  <a:pt x="1570617" y="1935977"/>
                </a:lnTo>
                <a:lnTo>
                  <a:pt x="1534734" y="1968088"/>
                </a:lnTo>
                <a:lnTo>
                  <a:pt x="1497855" y="1997984"/>
                </a:lnTo>
                <a:lnTo>
                  <a:pt x="1460051" y="2025666"/>
                </a:lnTo>
                <a:lnTo>
                  <a:pt x="1421393" y="2051133"/>
                </a:lnTo>
                <a:lnTo>
                  <a:pt x="1381953" y="2074386"/>
                </a:lnTo>
                <a:lnTo>
                  <a:pt x="1341802" y="2095424"/>
                </a:lnTo>
                <a:lnTo>
                  <a:pt x="1301011" y="2114248"/>
                </a:lnTo>
                <a:lnTo>
                  <a:pt x="1259650" y="2130857"/>
                </a:lnTo>
                <a:lnTo>
                  <a:pt x="1217792" y="2145252"/>
                </a:lnTo>
                <a:lnTo>
                  <a:pt x="1175507" y="2157432"/>
                </a:lnTo>
                <a:lnTo>
                  <a:pt x="1132866" y="2167397"/>
                </a:lnTo>
                <a:lnTo>
                  <a:pt x="1089941" y="2175148"/>
                </a:lnTo>
                <a:lnTo>
                  <a:pt x="1046802" y="2180685"/>
                </a:lnTo>
                <a:lnTo>
                  <a:pt x="1003521" y="2184006"/>
                </a:lnTo>
                <a:lnTo>
                  <a:pt x="960169" y="2185114"/>
                </a:lnTo>
                <a:lnTo>
                  <a:pt x="916817" y="2184006"/>
                </a:lnTo>
                <a:lnTo>
                  <a:pt x="873536" y="2180685"/>
                </a:lnTo>
                <a:lnTo>
                  <a:pt x="830398" y="2175148"/>
                </a:lnTo>
                <a:lnTo>
                  <a:pt x="787472" y="2167397"/>
                </a:lnTo>
                <a:lnTo>
                  <a:pt x="744832" y="2157432"/>
                </a:lnTo>
                <a:lnTo>
                  <a:pt x="702546" y="2145252"/>
                </a:lnTo>
                <a:lnTo>
                  <a:pt x="660688" y="2130857"/>
                </a:lnTo>
                <a:lnTo>
                  <a:pt x="619328" y="2114248"/>
                </a:lnTo>
                <a:lnTo>
                  <a:pt x="578536" y="2095424"/>
                </a:lnTo>
                <a:lnTo>
                  <a:pt x="538385" y="2074386"/>
                </a:lnTo>
                <a:lnTo>
                  <a:pt x="498945" y="2051133"/>
                </a:lnTo>
                <a:lnTo>
                  <a:pt x="460288" y="2025666"/>
                </a:lnTo>
                <a:lnTo>
                  <a:pt x="422484" y="1997984"/>
                </a:lnTo>
                <a:lnTo>
                  <a:pt x="385605" y="1968088"/>
                </a:lnTo>
                <a:lnTo>
                  <a:pt x="349721" y="1935977"/>
                </a:lnTo>
                <a:lnTo>
                  <a:pt x="314905" y="1901651"/>
                </a:lnTo>
                <a:lnTo>
                  <a:pt x="281227" y="1865111"/>
                </a:lnTo>
                <a:lnTo>
                  <a:pt x="250847" y="1828953"/>
                </a:lnTo>
                <a:lnTo>
                  <a:pt x="222204" y="1791636"/>
                </a:lnTo>
                <a:lnTo>
                  <a:pt x="195296" y="1753228"/>
                </a:lnTo>
                <a:lnTo>
                  <a:pt x="170125" y="1713797"/>
                </a:lnTo>
                <a:lnTo>
                  <a:pt x="146689" y="1673411"/>
                </a:lnTo>
                <a:lnTo>
                  <a:pt x="124989" y="1632139"/>
                </a:lnTo>
                <a:lnTo>
                  <a:pt x="105026" y="1590049"/>
                </a:lnTo>
                <a:lnTo>
                  <a:pt x="86798" y="1547209"/>
                </a:lnTo>
                <a:lnTo>
                  <a:pt x="70306" y="1503687"/>
                </a:lnTo>
                <a:lnTo>
                  <a:pt x="55551" y="1459551"/>
                </a:lnTo>
                <a:lnTo>
                  <a:pt x="42531" y="1414870"/>
                </a:lnTo>
                <a:lnTo>
                  <a:pt x="31247" y="1369712"/>
                </a:lnTo>
                <a:lnTo>
                  <a:pt x="21699" y="1324144"/>
                </a:lnTo>
                <a:lnTo>
                  <a:pt x="13887" y="1278236"/>
                </a:lnTo>
                <a:lnTo>
                  <a:pt x="7811" y="1232054"/>
                </a:lnTo>
                <a:lnTo>
                  <a:pt x="3471" y="1185669"/>
                </a:lnTo>
                <a:lnTo>
                  <a:pt x="867" y="1139147"/>
                </a:lnTo>
                <a:lnTo>
                  <a:pt x="0" y="1092556"/>
                </a:lnTo>
                <a:lnTo>
                  <a:pt x="867" y="1045966"/>
                </a:lnTo>
                <a:lnTo>
                  <a:pt x="3471" y="999444"/>
                </a:lnTo>
                <a:lnTo>
                  <a:pt x="7811" y="953058"/>
                </a:lnTo>
                <a:lnTo>
                  <a:pt x="13887" y="906877"/>
                </a:lnTo>
                <a:lnTo>
                  <a:pt x="21699" y="860969"/>
                </a:lnTo>
                <a:lnTo>
                  <a:pt x="31247" y="815401"/>
                </a:lnTo>
                <a:lnTo>
                  <a:pt x="42531" y="770243"/>
                </a:lnTo>
                <a:lnTo>
                  <a:pt x="55551" y="725562"/>
                </a:lnTo>
                <a:lnTo>
                  <a:pt x="70306" y="681426"/>
                </a:lnTo>
                <a:lnTo>
                  <a:pt x="86798" y="637904"/>
                </a:lnTo>
                <a:lnTo>
                  <a:pt x="105026" y="595064"/>
                </a:lnTo>
                <a:lnTo>
                  <a:pt x="124989" y="552974"/>
                </a:lnTo>
                <a:lnTo>
                  <a:pt x="146689" y="511702"/>
                </a:lnTo>
                <a:lnTo>
                  <a:pt x="170125" y="471317"/>
                </a:lnTo>
                <a:lnTo>
                  <a:pt x="195296" y="431886"/>
                </a:lnTo>
                <a:lnTo>
                  <a:pt x="222204" y="393477"/>
                </a:lnTo>
                <a:lnTo>
                  <a:pt x="250847" y="356160"/>
                </a:lnTo>
                <a:lnTo>
                  <a:pt x="281227" y="320002"/>
                </a:lnTo>
                <a:lnTo>
                  <a:pt x="314905" y="283462"/>
                </a:lnTo>
                <a:lnTo>
                  <a:pt x="349721" y="249136"/>
                </a:lnTo>
                <a:lnTo>
                  <a:pt x="385605" y="217025"/>
                </a:lnTo>
                <a:lnTo>
                  <a:pt x="422484" y="187129"/>
                </a:lnTo>
                <a:lnTo>
                  <a:pt x="460288" y="159447"/>
                </a:lnTo>
                <a:lnTo>
                  <a:pt x="498945" y="133980"/>
                </a:lnTo>
                <a:lnTo>
                  <a:pt x="538385" y="110727"/>
                </a:lnTo>
                <a:lnTo>
                  <a:pt x="578536" y="89689"/>
                </a:lnTo>
                <a:lnTo>
                  <a:pt x="619328" y="70865"/>
                </a:lnTo>
                <a:lnTo>
                  <a:pt x="660688" y="54256"/>
                </a:lnTo>
                <a:lnTo>
                  <a:pt x="702546" y="39861"/>
                </a:lnTo>
                <a:lnTo>
                  <a:pt x="744832" y="27681"/>
                </a:lnTo>
                <a:lnTo>
                  <a:pt x="787472" y="17716"/>
                </a:lnTo>
                <a:lnTo>
                  <a:pt x="830398" y="9965"/>
                </a:lnTo>
                <a:lnTo>
                  <a:pt x="873536" y="4429"/>
                </a:lnTo>
                <a:lnTo>
                  <a:pt x="916817" y="1107"/>
                </a:lnTo>
                <a:lnTo>
                  <a:pt x="960169" y="0"/>
                </a:lnTo>
                <a:lnTo>
                  <a:pt x="1003521" y="1107"/>
                </a:lnTo>
                <a:lnTo>
                  <a:pt x="1046802" y="4429"/>
                </a:lnTo>
                <a:lnTo>
                  <a:pt x="1089941" y="9965"/>
                </a:lnTo>
                <a:lnTo>
                  <a:pt x="1132866" y="17716"/>
                </a:lnTo>
                <a:lnTo>
                  <a:pt x="1175507" y="27681"/>
                </a:lnTo>
                <a:lnTo>
                  <a:pt x="1217792" y="39861"/>
                </a:lnTo>
                <a:lnTo>
                  <a:pt x="1259650" y="54256"/>
                </a:lnTo>
                <a:lnTo>
                  <a:pt x="1301011" y="70865"/>
                </a:lnTo>
                <a:lnTo>
                  <a:pt x="1341802" y="89689"/>
                </a:lnTo>
                <a:lnTo>
                  <a:pt x="1381953" y="110727"/>
                </a:lnTo>
                <a:lnTo>
                  <a:pt x="1421393" y="133980"/>
                </a:lnTo>
                <a:lnTo>
                  <a:pt x="1460051" y="159447"/>
                </a:lnTo>
                <a:lnTo>
                  <a:pt x="1497855" y="187129"/>
                </a:lnTo>
                <a:lnTo>
                  <a:pt x="1534734" y="217025"/>
                </a:lnTo>
                <a:lnTo>
                  <a:pt x="1570617" y="249136"/>
                </a:lnTo>
                <a:lnTo>
                  <a:pt x="1605434" y="283462"/>
                </a:lnTo>
                <a:lnTo>
                  <a:pt x="1639112" y="320002"/>
                </a:lnTo>
                <a:close/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8" name="object 18">
            <a:extLst>
              <a:ext uri="{FF2B5EF4-FFF2-40B4-BE49-F238E27FC236}">
                <a16:creationId xmlns:a16="http://schemas.microsoft.com/office/drawing/2014/main" id="{31BEA9BF-AA96-6371-A357-44DE6A9B6144}"/>
              </a:ext>
            </a:extLst>
          </p:cNvPr>
          <p:cNvSpPr/>
          <p:nvPr/>
        </p:nvSpPr>
        <p:spPr>
          <a:xfrm>
            <a:off x="8995918" y="2188659"/>
            <a:ext cx="1164820" cy="547947"/>
          </a:xfrm>
          <a:custGeom>
            <a:avLst/>
            <a:gdLst/>
            <a:ahLst/>
            <a:cxnLst/>
            <a:rect l="l" t="t" r="r" b="b"/>
            <a:pathLst>
              <a:path w="1920875" h="903604">
                <a:moveTo>
                  <a:pt x="1639112" y="132327"/>
                </a:moveTo>
                <a:lnTo>
                  <a:pt x="1687920" y="157046"/>
                </a:lnTo>
                <a:lnTo>
                  <a:pt x="1732080" y="183000"/>
                </a:lnTo>
                <a:lnTo>
                  <a:pt x="1771591" y="210066"/>
                </a:lnTo>
                <a:lnTo>
                  <a:pt x="1806454" y="238120"/>
                </a:lnTo>
                <a:lnTo>
                  <a:pt x="1836668" y="267039"/>
                </a:lnTo>
                <a:lnTo>
                  <a:pt x="1862234" y="296699"/>
                </a:lnTo>
                <a:lnTo>
                  <a:pt x="1899421" y="357749"/>
                </a:lnTo>
                <a:lnTo>
                  <a:pt x="1918015" y="420282"/>
                </a:lnTo>
                <a:lnTo>
                  <a:pt x="1920339" y="451795"/>
                </a:lnTo>
                <a:lnTo>
                  <a:pt x="1918015" y="483309"/>
                </a:lnTo>
                <a:lnTo>
                  <a:pt x="1899421" y="545841"/>
                </a:lnTo>
                <a:lnTo>
                  <a:pt x="1862234" y="606891"/>
                </a:lnTo>
                <a:lnTo>
                  <a:pt x="1836668" y="636552"/>
                </a:lnTo>
                <a:lnTo>
                  <a:pt x="1806454" y="665471"/>
                </a:lnTo>
                <a:lnTo>
                  <a:pt x="1771591" y="693525"/>
                </a:lnTo>
                <a:lnTo>
                  <a:pt x="1732080" y="720591"/>
                </a:lnTo>
                <a:lnTo>
                  <a:pt x="1687920" y="746545"/>
                </a:lnTo>
                <a:lnTo>
                  <a:pt x="1639112" y="771263"/>
                </a:lnTo>
                <a:lnTo>
                  <a:pt x="1598066" y="789492"/>
                </a:lnTo>
                <a:lnTo>
                  <a:pt x="1555365" y="806370"/>
                </a:lnTo>
                <a:lnTo>
                  <a:pt x="1511136" y="821899"/>
                </a:lnTo>
                <a:lnTo>
                  <a:pt x="1465505" y="836077"/>
                </a:lnTo>
                <a:lnTo>
                  <a:pt x="1418601" y="848904"/>
                </a:lnTo>
                <a:lnTo>
                  <a:pt x="1370551" y="860382"/>
                </a:lnTo>
                <a:lnTo>
                  <a:pt x="1321482" y="870509"/>
                </a:lnTo>
                <a:lnTo>
                  <a:pt x="1271522" y="879286"/>
                </a:lnTo>
                <a:lnTo>
                  <a:pt x="1220797" y="886712"/>
                </a:lnTo>
                <a:lnTo>
                  <a:pt x="1169436" y="892789"/>
                </a:lnTo>
                <a:lnTo>
                  <a:pt x="1117565" y="897515"/>
                </a:lnTo>
                <a:lnTo>
                  <a:pt x="1065312" y="900890"/>
                </a:lnTo>
                <a:lnTo>
                  <a:pt x="1012804" y="902916"/>
                </a:lnTo>
                <a:lnTo>
                  <a:pt x="960169" y="903591"/>
                </a:lnTo>
                <a:lnTo>
                  <a:pt x="907534" y="902916"/>
                </a:lnTo>
                <a:lnTo>
                  <a:pt x="855027" y="900890"/>
                </a:lnTo>
                <a:lnTo>
                  <a:pt x="802774" y="897515"/>
                </a:lnTo>
                <a:lnTo>
                  <a:pt x="750903" y="892789"/>
                </a:lnTo>
                <a:lnTo>
                  <a:pt x="699542" y="886712"/>
                </a:lnTo>
                <a:lnTo>
                  <a:pt x="648817" y="879286"/>
                </a:lnTo>
                <a:lnTo>
                  <a:pt x="598856" y="870509"/>
                </a:lnTo>
                <a:lnTo>
                  <a:pt x="549787" y="860382"/>
                </a:lnTo>
                <a:lnTo>
                  <a:pt x="501737" y="848904"/>
                </a:lnTo>
                <a:lnTo>
                  <a:pt x="454833" y="836077"/>
                </a:lnTo>
                <a:lnTo>
                  <a:pt x="409203" y="821899"/>
                </a:lnTo>
                <a:lnTo>
                  <a:pt x="364974" y="806370"/>
                </a:lnTo>
                <a:lnTo>
                  <a:pt x="322272" y="789492"/>
                </a:lnTo>
                <a:lnTo>
                  <a:pt x="281227" y="771263"/>
                </a:lnTo>
                <a:lnTo>
                  <a:pt x="232419" y="746545"/>
                </a:lnTo>
                <a:lnTo>
                  <a:pt x="188259" y="720591"/>
                </a:lnTo>
                <a:lnTo>
                  <a:pt x="148748" y="693525"/>
                </a:lnTo>
                <a:lnTo>
                  <a:pt x="113885" y="665471"/>
                </a:lnTo>
                <a:lnTo>
                  <a:pt x="83670" y="636552"/>
                </a:lnTo>
                <a:lnTo>
                  <a:pt x="58104" y="606891"/>
                </a:lnTo>
                <a:lnTo>
                  <a:pt x="20917" y="545841"/>
                </a:lnTo>
                <a:lnTo>
                  <a:pt x="2324" y="483309"/>
                </a:lnTo>
                <a:lnTo>
                  <a:pt x="0" y="451795"/>
                </a:lnTo>
                <a:lnTo>
                  <a:pt x="2324" y="420282"/>
                </a:lnTo>
                <a:lnTo>
                  <a:pt x="20917" y="357749"/>
                </a:lnTo>
                <a:lnTo>
                  <a:pt x="58104" y="296699"/>
                </a:lnTo>
                <a:lnTo>
                  <a:pt x="83670" y="267039"/>
                </a:lnTo>
                <a:lnTo>
                  <a:pt x="113885" y="238120"/>
                </a:lnTo>
                <a:lnTo>
                  <a:pt x="148748" y="210066"/>
                </a:lnTo>
                <a:lnTo>
                  <a:pt x="188259" y="183000"/>
                </a:lnTo>
                <a:lnTo>
                  <a:pt x="232419" y="157046"/>
                </a:lnTo>
                <a:lnTo>
                  <a:pt x="281227" y="132327"/>
                </a:lnTo>
                <a:lnTo>
                  <a:pt x="322272" y="114099"/>
                </a:lnTo>
                <a:lnTo>
                  <a:pt x="364974" y="97220"/>
                </a:lnTo>
                <a:lnTo>
                  <a:pt x="409203" y="81692"/>
                </a:lnTo>
                <a:lnTo>
                  <a:pt x="454833" y="67514"/>
                </a:lnTo>
                <a:lnTo>
                  <a:pt x="501737" y="54686"/>
                </a:lnTo>
                <a:lnTo>
                  <a:pt x="549787" y="43209"/>
                </a:lnTo>
                <a:lnTo>
                  <a:pt x="598856" y="33081"/>
                </a:lnTo>
                <a:lnTo>
                  <a:pt x="648817" y="24305"/>
                </a:lnTo>
                <a:lnTo>
                  <a:pt x="699542" y="16878"/>
                </a:lnTo>
                <a:lnTo>
                  <a:pt x="750903" y="10802"/>
                </a:lnTo>
                <a:lnTo>
                  <a:pt x="802774" y="6076"/>
                </a:lnTo>
                <a:lnTo>
                  <a:pt x="855027" y="2700"/>
                </a:lnTo>
                <a:lnTo>
                  <a:pt x="907534" y="675"/>
                </a:lnTo>
                <a:lnTo>
                  <a:pt x="960169" y="0"/>
                </a:lnTo>
                <a:lnTo>
                  <a:pt x="1012804" y="675"/>
                </a:lnTo>
                <a:lnTo>
                  <a:pt x="1065312" y="2700"/>
                </a:lnTo>
                <a:lnTo>
                  <a:pt x="1117565" y="6076"/>
                </a:lnTo>
                <a:lnTo>
                  <a:pt x="1169436" y="10802"/>
                </a:lnTo>
                <a:lnTo>
                  <a:pt x="1220797" y="16878"/>
                </a:lnTo>
                <a:lnTo>
                  <a:pt x="1271522" y="24305"/>
                </a:lnTo>
                <a:lnTo>
                  <a:pt x="1321482" y="33081"/>
                </a:lnTo>
                <a:lnTo>
                  <a:pt x="1370551" y="43209"/>
                </a:lnTo>
                <a:lnTo>
                  <a:pt x="1418601" y="54686"/>
                </a:lnTo>
                <a:lnTo>
                  <a:pt x="1465505" y="67514"/>
                </a:lnTo>
                <a:lnTo>
                  <a:pt x="1511136" y="81692"/>
                </a:lnTo>
                <a:lnTo>
                  <a:pt x="1555365" y="97220"/>
                </a:lnTo>
                <a:lnTo>
                  <a:pt x="1598066" y="114099"/>
                </a:lnTo>
                <a:lnTo>
                  <a:pt x="1639112" y="132327"/>
                </a:lnTo>
                <a:close/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  <p:sp>
        <p:nvSpPr>
          <p:cNvPr id="29" name="object 19">
            <a:extLst>
              <a:ext uri="{FF2B5EF4-FFF2-40B4-BE49-F238E27FC236}">
                <a16:creationId xmlns:a16="http://schemas.microsoft.com/office/drawing/2014/main" id="{0F256B44-1CF0-9F8E-E66C-82542E037315}"/>
              </a:ext>
            </a:extLst>
          </p:cNvPr>
          <p:cNvSpPr txBox="1"/>
          <p:nvPr/>
        </p:nvSpPr>
        <p:spPr>
          <a:xfrm>
            <a:off x="10445851" y="2099960"/>
            <a:ext cx="1337714" cy="1198159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7725" marR="3081" indent="-20408">
              <a:lnSpc>
                <a:spcPct val="123000"/>
              </a:lnSpc>
              <a:spcBef>
                <a:spcPts val="55"/>
              </a:spcBef>
              <a:tabLst>
                <a:tab pos="405472" algn="l"/>
                <a:tab pos="1329626" algn="l"/>
              </a:tabLst>
            </a:pPr>
            <a:r>
              <a:rPr sz="1577" u="heavy" spc="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577" u="heavy" spc="-5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exp(5) 	</a:t>
            </a:r>
            <a:r>
              <a:rPr sz="1577" dirty="0">
                <a:latin typeface="Cambria"/>
                <a:cs typeface="Cambria"/>
              </a:rPr>
              <a:t> </a:t>
            </a:r>
            <a:r>
              <a:rPr sz="1577" spc="-58" dirty="0">
                <a:latin typeface="Cambria"/>
                <a:cs typeface="Cambria"/>
              </a:rPr>
              <a:t>exp(5)</a:t>
            </a:r>
            <a:r>
              <a:rPr sz="1577" spc="-18" dirty="0">
                <a:latin typeface="Cambria"/>
                <a:cs typeface="Cambria"/>
              </a:rPr>
              <a:t> </a:t>
            </a:r>
            <a:r>
              <a:rPr sz="1577" spc="221" dirty="0">
                <a:latin typeface="Cambria"/>
                <a:cs typeface="Cambria"/>
              </a:rPr>
              <a:t>+</a:t>
            </a:r>
            <a:r>
              <a:rPr sz="1577" spc="-18" dirty="0">
                <a:latin typeface="Cambria"/>
                <a:cs typeface="Cambria"/>
              </a:rPr>
              <a:t> </a:t>
            </a:r>
            <a:r>
              <a:rPr sz="1577" spc="-58" dirty="0">
                <a:latin typeface="Cambria"/>
                <a:cs typeface="Cambria"/>
              </a:rPr>
              <a:t>exp(1)</a:t>
            </a:r>
            <a:endParaRPr sz="1577">
              <a:latin typeface="Cambria"/>
              <a:cs typeface="Cambria"/>
            </a:endParaRPr>
          </a:p>
          <a:p>
            <a:pPr marL="27725" marR="3081" indent="-20408">
              <a:lnSpc>
                <a:spcPct val="123000"/>
              </a:lnSpc>
              <a:spcBef>
                <a:spcPts val="197"/>
              </a:spcBef>
              <a:tabLst>
                <a:tab pos="405472" algn="l"/>
                <a:tab pos="1329626" algn="l"/>
              </a:tabLst>
            </a:pPr>
            <a:r>
              <a:rPr sz="1577" u="heavy" spc="3" dirty="0"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577" u="heavy" spc="-58" dirty="0"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exp(1) 	</a:t>
            </a:r>
            <a:r>
              <a:rPr sz="1577" dirty="0">
                <a:latin typeface="Cambria"/>
                <a:cs typeface="Cambria"/>
              </a:rPr>
              <a:t> </a:t>
            </a:r>
            <a:r>
              <a:rPr sz="1577" spc="-58" dirty="0">
                <a:latin typeface="Cambria"/>
                <a:cs typeface="Cambria"/>
              </a:rPr>
              <a:t>exp(5)</a:t>
            </a:r>
            <a:r>
              <a:rPr sz="1577" spc="-18" dirty="0">
                <a:latin typeface="Cambria"/>
                <a:cs typeface="Cambria"/>
              </a:rPr>
              <a:t> </a:t>
            </a:r>
            <a:r>
              <a:rPr sz="1577" spc="221" dirty="0">
                <a:latin typeface="Cambria"/>
                <a:cs typeface="Cambria"/>
              </a:rPr>
              <a:t>+</a:t>
            </a:r>
            <a:r>
              <a:rPr sz="1577" spc="-18" dirty="0">
                <a:latin typeface="Cambria"/>
                <a:cs typeface="Cambria"/>
              </a:rPr>
              <a:t> </a:t>
            </a:r>
            <a:r>
              <a:rPr sz="1577" spc="-58" dirty="0">
                <a:latin typeface="Cambria"/>
                <a:cs typeface="Cambria"/>
              </a:rPr>
              <a:t>exp(1)</a:t>
            </a:r>
            <a:endParaRPr sz="1577">
              <a:latin typeface="Cambria"/>
              <a:cs typeface="Cambria"/>
            </a:endParaRPr>
          </a:p>
        </p:txBody>
      </p:sp>
      <p:sp>
        <p:nvSpPr>
          <p:cNvPr id="30" name="object 20">
            <a:extLst>
              <a:ext uri="{FF2B5EF4-FFF2-40B4-BE49-F238E27FC236}">
                <a16:creationId xmlns:a16="http://schemas.microsoft.com/office/drawing/2014/main" id="{A095A1D8-9861-0140-D042-A813AC5F18D7}"/>
              </a:ext>
            </a:extLst>
          </p:cNvPr>
          <p:cNvSpPr/>
          <p:nvPr/>
        </p:nvSpPr>
        <p:spPr>
          <a:xfrm>
            <a:off x="8995918" y="2795978"/>
            <a:ext cx="1164820" cy="547947"/>
          </a:xfrm>
          <a:custGeom>
            <a:avLst/>
            <a:gdLst/>
            <a:ahLst/>
            <a:cxnLst/>
            <a:rect l="l" t="t" r="r" b="b"/>
            <a:pathLst>
              <a:path w="1920875" h="903604">
                <a:moveTo>
                  <a:pt x="1639112" y="132327"/>
                </a:moveTo>
                <a:lnTo>
                  <a:pt x="1687920" y="157046"/>
                </a:lnTo>
                <a:lnTo>
                  <a:pt x="1732080" y="183000"/>
                </a:lnTo>
                <a:lnTo>
                  <a:pt x="1771591" y="210066"/>
                </a:lnTo>
                <a:lnTo>
                  <a:pt x="1806454" y="238120"/>
                </a:lnTo>
                <a:lnTo>
                  <a:pt x="1836668" y="267039"/>
                </a:lnTo>
                <a:lnTo>
                  <a:pt x="1862234" y="296699"/>
                </a:lnTo>
                <a:lnTo>
                  <a:pt x="1899421" y="357749"/>
                </a:lnTo>
                <a:lnTo>
                  <a:pt x="1918015" y="420282"/>
                </a:lnTo>
                <a:lnTo>
                  <a:pt x="1920339" y="451795"/>
                </a:lnTo>
                <a:lnTo>
                  <a:pt x="1918015" y="483309"/>
                </a:lnTo>
                <a:lnTo>
                  <a:pt x="1899421" y="545841"/>
                </a:lnTo>
                <a:lnTo>
                  <a:pt x="1862234" y="606891"/>
                </a:lnTo>
                <a:lnTo>
                  <a:pt x="1836668" y="636552"/>
                </a:lnTo>
                <a:lnTo>
                  <a:pt x="1806454" y="665471"/>
                </a:lnTo>
                <a:lnTo>
                  <a:pt x="1771591" y="693525"/>
                </a:lnTo>
                <a:lnTo>
                  <a:pt x="1732080" y="720591"/>
                </a:lnTo>
                <a:lnTo>
                  <a:pt x="1687920" y="746545"/>
                </a:lnTo>
                <a:lnTo>
                  <a:pt x="1639112" y="771263"/>
                </a:lnTo>
                <a:lnTo>
                  <a:pt x="1598066" y="789492"/>
                </a:lnTo>
                <a:lnTo>
                  <a:pt x="1555365" y="806370"/>
                </a:lnTo>
                <a:lnTo>
                  <a:pt x="1511136" y="821899"/>
                </a:lnTo>
                <a:lnTo>
                  <a:pt x="1465505" y="836077"/>
                </a:lnTo>
                <a:lnTo>
                  <a:pt x="1418601" y="848904"/>
                </a:lnTo>
                <a:lnTo>
                  <a:pt x="1370551" y="860382"/>
                </a:lnTo>
                <a:lnTo>
                  <a:pt x="1321482" y="870509"/>
                </a:lnTo>
                <a:lnTo>
                  <a:pt x="1271522" y="879286"/>
                </a:lnTo>
                <a:lnTo>
                  <a:pt x="1220797" y="886712"/>
                </a:lnTo>
                <a:lnTo>
                  <a:pt x="1169436" y="892789"/>
                </a:lnTo>
                <a:lnTo>
                  <a:pt x="1117565" y="897515"/>
                </a:lnTo>
                <a:lnTo>
                  <a:pt x="1065312" y="900890"/>
                </a:lnTo>
                <a:lnTo>
                  <a:pt x="1012804" y="902916"/>
                </a:lnTo>
                <a:lnTo>
                  <a:pt x="960169" y="903591"/>
                </a:lnTo>
                <a:lnTo>
                  <a:pt x="907534" y="902916"/>
                </a:lnTo>
                <a:lnTo>
                  <a:pt x="855027" y="900890"/>
                </a:lnTo>
                <a:lnTo>
                  <a:pt x="802774" y="897515"/>
                </a:lnTo>
                <a:lnTo>
                  <a:pt x="750903" y="892789"/>
                </a:lnTo>
                <a:lnTo>
                  <a:pt x="699542" y="886712"/>
                </a:lnTo>
                <a:lnTo>
                  <a:pt x="648817" y="879286"/>
                </a:lnTo>
                <a:lnTo>
                  <a:pt x="598856" y="870509"/>
                </a:lnTo>
                <a:lnTo>
                  <a:pt x="549787" y="860382"/>
                </a:lnTo>
                <a:lnTo>
                  <a:pt x="501737" y="848904"/>
                </a:lnTo>
                <a:lnTo>
                  <a:pt x="454833" y="836077"/>
                </a:lnTo>
                <a:lnTo>
                  <a:pt x="409203" y="821899"/>
                </a:lnTo>
                <a:lnTo>
                  <a:pt x="364974" y="806370"/>
                </a:lnTo>
                <a:lnTo>
                  <a:pt x="322272" y="789492"/>
                </a:lnTo>
                <a:lnTo>
                  <a:pt x="281227" y="771263"/>
                </a:lnTo>
                <a:lnTo>
                  <a:pt x="232419" y="746545"/>
                </a:lnTo>
                <a:lnTo>
                  <a:pt x="188259" y="720591"/>
                </a:lnTo>
                <a:lnTo>
                  <a:pt x="148748" y="693525"/>
                </a:lnTo>
                <a:lnTo>
                  <a:pt x="113885" y="665471"/>
                </a:lnTo>
                <a:lnTo>
                  <a:pt x="83670" y="636552"/>
                </a:lnTo>
                <a:lnTo>
                  <a:pt x="58104" y="606891"/>
                </a:lnTo>
                <a:lnTo>
                  <a:pt x="20917" y="545841"/>
                </a:lnTo>
                <a:lnTo>
                  <a:pt x="2324" y="483309"/>
                </a:lnTo>
                <a:lnTo>
                  <a:pt x="0" y="451795"/>
                </a:lnTo>
                <a:lnTo>
                  <a:pt x="2324" y="420282"/>
                </a:lnTo>
                <a:lnTo>
                  <a:pt x="20917" y="357749"/>
                </a:lnTo>
                <a:lnTo>
                  <a:pt x="58104" y="296699"/>
                </a:lnTo>
                <a:lnTo>
                  <a:pt x="83670" y="267039"/>
                </a:lnTo>
                <a:lnTo>
                  <a:pt x="113885" y="238120"/>
                </a:lnTo>
                <a:lnTo>
                  <a:pt x="148748" y="210066"/>
                </a:lnTo>
                <a:lnTo>
                  <a:pt x="188259" y="183000"/>
                </a:lnTo>
                <a:lnTo>
                  <a:pt x="232419" y="157046"/>
                </a:lnTo>
                <a:lnTo>
                  <a:pt x="281227" y="132327"/>
                </a:lnTo>
                <a:lnTo>
                  <a:pt x="322272" y="114099"/>
                </a:lnTo>
                <a:lnTo>
                  <a:pt x="364974" y="97220"/>
                </a:lnTo>
                <a:lnTo>
                  <a:pt x="409203" y="81692"/>
                </a:lnTo>
                <a:lnTo>
                  <a:pt x="454833" y="67514"/>
                </a:lnTo>
                <a:lnTo>
                  <a:pt x="501737" y="54686"/>
                </a:lnTo>
                <a:lnTo>
                  <a:pt x="549787" y="43209"/>
                </a:lnTo>
                <a:lnTo>
                  <a:pt x="598856" y="33081"/>
                </a:lnTo>
                <a:lnTo>
                  <a:pt x="648817" y="24305"/>
                </a:lnTo>
                <a:lnTo>
                  <a:pt x="699542" y="16878"/>
                </a:lnTo>
                <a:lnTo>
                  <a:pt x="750903" y="10802"/>
                </a:lnTo>
                <a:lnTo>
                  <a:pt x="802774" y="6076"/>
                </a:lnTo>
                <a:lnTo>
                  <a:pt x="855027" y="2700"/>
                </a:lnTo>
                <a:lnTo>
                  <a:pt x="907534" y="675"/>
                </a:lnTo>
                <a:lnTo>
                  <a:pt x="960169" y="0"/>
                </a:lnTo>
                <a:lnTo>
                  <a:pt x="1012804" y="675"/>
                </a:lnTo>
                <a:lnTo>
                  <a:pt x="1065312" y="2700"/>
                </a:lnTo>
                <a:lnTo>
                  <a:pt x="1117565" y="6076"/>
                </a:lnTo>
                <a:lnTo>
                  <a:pt x="1169436" y="10802"/>
                </a:lnTo>
                <a:lnTo>
                  <a:pt x="1220797" y="16878"/>
                </a:lnTo>
                <a:lnTo>
                  <a:pt x="1271522" y="24305"/>
                </a:lnTo>
                <a:lnTo>
                  <a:pt x="1321482" y="33081"/>
                </a:lnTo>
                <a:lnTo>
                  <a:pt x="1370551" y="43209"/>
                </a:lnTo>
                <a:lnTo>
                  <a:pt x="1418601" y="54686"/>
                </a:lnTo>
                <a:lnTo>
                  <a:pt x="1465505" y="67514"/>
                </a:lnTo>
                <a:lnTo>
                  <a:pt x="1511136" y="81692"/>
                </a:lnTo>
                <a:lnTo>
                  <a:pt x="1555365" y="97220"/>
                </a:lnTo>
                <a:lnTo>
                  <a:pt x="1598066" y="114099"/>
                </a:lnTo>
                <a:lnTo>
                  <a:pt x="1639112" y="132327"/>
                </a:lnTo>
                <a:close/>
              </a:path>
            </a:pathLst>
          </a:custGeom>
          <a:ln w="41883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sz="1092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75F8CC-45A9-5B60-DF5F-5ED2F8271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Temperature</a:t>
            </a:r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889C2A3-6085-CB79-7AE2-A290175E1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6767" y="2001113"/>
            <a:ext cx="8461143" cy="2631210"/>
          </a:xfrm>
          <a:prstGeom prst="rect">
            <a:avLst/>
          </a:prstGeom>
        </p:spPr>
      </p:pic>
      <p:sp>
        <p:nvSpPr>
          <p:cNvPr id="9" name="object 18">
            <a:extLst>
              <a:ext uri="{FF2B5EF4-FFF2-40B4-BE49-F238E27FC236}">
                <a16:creationId xmlns:a16="http://schemas.microsoft.com/office/drawing/2014/main" id="{F1103966-2FC7-6A33-53AA-5BE71C31A21A}"/>
              </a:ext>
            </a:extLst>
          </p:cNvPr>
          <p:cNvSpPr txBox="1"/>
          <p:nvPr/>
        </p:nvSpPr>
        <p:spPr>
          <a:xfrm>
            <a:off x="2820158" y="5037904"/>
            <a:ext cx="9221141" cy="314903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defTabSz="554492">
              <a:spcBef>
                <a:spcPts val="30"/>
              </a:spcBef>
            </a:pPr>
            <a:r>
              <a:rPr lang="en-US" altLang="ko-KR" sz="2001">
                <a:solidFill>
                  <a:prstClr val="black"/>
                </a:solidFill>
                <a:latin typeface="Arial"/>
                <a:cs typeface="Arial"/>
              </a:rPr>
              <a:t>Temperature</a:t>
            </a:r>
            <a:r>
              <a:rPr lang="ko-KR" altLang="en-US" sz="2001">
                <a:solidFill>
                  <a:prstClr val="black"/>
                </a:solidFill>
                <a:latin typeface="Arial"/>
                <a:cs typeface="Arial"/>
              </a:rPr>
              <a:t>의 변화에 따른 </a:t>
            </a:r>
            <a:r>
              <a:rPr lang="en-US" altLang="ko-KR" sz="2001">
                <a:solidFill>
                  <a:prstClr val="black"/>
                </a:solidFill>
                <a:latin typeface="Arial"/>
                <a:cs typeface="Arial"/>
              </a:rPr>
              <a:t>SoftMax</a:t>
            </a:r>
            <a:r>
              <a:rPr lang="ko-KR" altLang="en-US" sz="2001">
                <a:solidFill>
                  <a:prstClr val="black"/>
                </a:solidFill>
                <a:latin typeface="Arial"/>
                <a:cs typeface="Arial"/>
              </a:rPr>
              <a:t>의 확률값 분포를 나타냄</a:t>
            </a:r>
          </a:p>
        </p:txBody>
      </p:sp>
    </p:spTree>
    <p:extLst>
      <p:ext uri="{BB962C8B-B14F-4D97-AF65-F5344CB8AC3E}">
        <p14:creationId xmlns:p14="http://schemas.microsoft.com/office/powerpoint/2010/main" val="337529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6558" y="125590"/>
            <a:ext cx="8183392" cy="1133389"/>
          </a:xfrm>
          <a:prstGeom prst="rect">
            <a:avLst/>
          </a:prstGeom>
        </p:spPr>
        <p:txBody>
          <a:bodyPr vert="horz" wrap="square" lIns="0" tIns="72392" rIns="0" bIns="0" rtlCol="0">
            <a:spAutoFit/>
          </a:bodyPr>
          <a:lstStyle/>
          <a:p>
            <a:pPr marL="10012">
              <a:spcBef>
                <a:spcPts val="570"/>
              </a:spcBef>
            </a:pPr>
            <a:r>
              <a:rPr spc="-94" dirty="0"/>
              <a:t>Intuition</a:t>
            </a:r>
            <a:r>
              <a:rPr spc="-182" dirty="0"/>
              <a:t> </a:t>
            </a:r>
            <a:r>
              <a:rPr spc="-42" dirty="0"/>
              <a:t>of</a:t>
            </a:r>
            <a:r>
              <a:rPr spc="-182" dirty="0"/>
              <a:t> </a:t>
            </a:r>
            <a:r>
              <a:rPr spc="-52" dirty="0"/>
              <a:t>knowledge</a:t>
            </a:r>
            <a:r>
              <a:rPr spc="-182" dirty="0"/>
              <a:t> </a:t>
            </a:r>
            <a:r>
              <a:rPr spc="-115" dirty="0"/>
              <a:t>distillation</a:t>
            </a:r>
          </a:p>
          <a:p>
            <a:pPr marL="7701">
              <a:spcBef>
                <a:spcPts val="291"/>
              </a:spcBef>
            </a:pPr>
            <a:r>
              <a:rPr sz="2395" spc="21" dirty="0">
                <a:solidFill>
                  <a:srgbClr val="000000"/>
                </a:solidFill>
              </a:rPr>
              <a:t>Concept</a:t>
            </a:r>
            <a:r>
              <a:rPr sz="2395" spc="-15" dirty="0">
                <a:solidFill>
                  <a:srgbClr val="000000"/>
                </a:solidFill>
              </a:rPr>
              <a:t> </a:t>
            </a:r>
            <a:r>
              <a:rPr sz="2395" dirty="0">
                <a:solidFill>
                  <a:srgbClr val="000000"/>
                </a:solidFill>
              </a:rPr>
              <a:t>of</a:t>
            </a:r>
            <a:r>
              <a:rPr sz="2395" spc="-15" dirty="0">
                <a:solidFill>
                  <a:srgbClr val="000000"/>
                </a:solidFill>
              </a:rPr>
              <a:t> </a:t>
            </a:r>
            <a:r>
              <a:rPr sz="2395" spc="21" dirty="0">
                <a:solidFill>
                  <a:srgbClr val="000000"/>
                </a:solidFill>
              </a:rPr>
              <a:t>temperature</a:t>
            </a:r>
            <a:endParaRPr sz="2395"/>
          </a:p>
        </p:txBody>
      </p:sp>
      <p:grpSp>
        <p:nvGrpSpPr>
          <p:cNvPr id="3" name="object 3"/>
          <p:cNvGrpSpPr/>
          <p:nvPr/>
        </p:nvGrpSpPr>
        <p:grpSpPr>
          <a:xfrm>
            <a:off x="5444681" y="3682348"/>
            <a:ext cx="782066" cy="107048"/>
            <a:chOff x="8977976" y="6072464"/>
            <a:chExt cx="1289685" cy="176530"/>
          </a:xfrm>
        </p:grpSpPr>
        <p:sp>
          <p:nvSpPr>
            <p:cNvPr id="4" name="object 4"/>
            <p:cNvSpPr/>
            <p:nvPr/>
          </p:nvSpPr>
          <p:spPr>
            <a:xfrm>
              <a:off x="8977976" y="6160419"/>
              <a:ext cx="1178560" cy="0"/>
            </a:xfrm>
            <a:custGeom>
              <a:avLst/>
              <a:gdLst/>
              <a:ahLst/>
              <a:cxnLst/>
              <a:rect l="l" t="t" r="r" b="b"/>
              <a:pathLst>
                <a:path w="1178559">
                  <a:moveTo>
                    <a:pt x="0" y="0"/>
                  </a:moveTo>
                  <a:lnTo>
                    <a:pt x="1157422" y="0"/>
                  </a:lnTo>
                  <a:lnTo>
                    <a:pt x="1178364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10091421" y="6072464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82159" y="2434974"/>
            <a:ext cx="1256351" cy="145871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490610" y="2777378"/>
            <a:ext cx="2957296" cy="1303059"/>
            <a:chOff x="808347" y="4580102"/>
            <a:chExt cx="4876800" cy="2148840"/>
          </a:xfrm>
        </p:grpSpPr>
        <p:sp>
          <p:nvSpPr>
            <p:cNvPr id="8" name="object 8"/>
            <p:cNvSpPr/>
            <p:nvPr/>
          </p:nvSpPr>
          <p:spPr>
            <a:xfrm>
              <a:off x="3869133" y="6160419"/>
              <a:ext cx="1704975" cy="0"/>
            </a:xfrm>
            <a:custGeom>
              <a:avLst/>
              <a:gdLst/>
              <a:ahLst/>
              <a:cxnLst/>
              <a:rect l="l" t="t" r="r" b="b"/>
              <a:pathLst>
                <a:path w="1704975">
                  <a:moveTo>
                    <a:pt x="0" y="0"/>
                  </a:moveTo>
                  <a:lnTo>
                    <a:pt x="1683477" y="0"/>
                  </a:lnTo>
                  <a:lnTo>
                    <a:pt x="1704419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5508634" y="6072464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pPr defTabSz="554492"/>
              <a:endParaRPr sz="1092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347" y="4580102"/>
              <a:ext cx="3580586" cy="2148351"/>
            </a:xfrm>
            <a:prstGeom prst="rect">
              <a:avLst/>
            </a:prstGeom>
          </p:spPr>
        </p:pic>
      </p:grpSp>
      <p:graphicFrame>
        <p:nvGraphicFramePr>
          <p:cNvPr id="11" name="object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28605"/>
              </p:ext>
            </p:extLst>
          </p:nvPr>
        </p:nvGraphicFramePr>
        <p:xfrm>
          <a:off x="6226923" y="2479500"/>
          <a:ext cx="5794316" cy="18898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85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5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5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857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9966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spc="45" dirty="0">
                          <a:latin typeface="Arial"/>
                          <a:cs typeface="Arial"/>
                        </a:rPr>
                        <a:t>Logits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06755" marR="154305" indent="-544830">
                        <a:lnSpc>
                          <a:spcPct val="100400"/>
                        </a:lnSpc>
                        <a:spcBef>
                          <a:spcPts val="8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obabilities  </a:t>
                      </a:r>
                      <a:r>
                        <a:rPr sz="1600" spc="-75" dirty="0">
                          <a:latin typeface="Arial"/>
                          <a:cs typeface="Arial"/>
                        </a:rPr>
                        <a:t>(T=1)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13410" marR="154305" indent="-452120">
                        <a:lnSpc>
                          <a:spcPct val="100400"/>
                        </a:lnSpc>
                        <a:spcBef>
                          <a:spcPts val="83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P</a:t>
                      </a:r>
                      <a:r>
                        <a:rPr sz="1600" spc="-50" dirty="0">
                          <a:latin typeface="Arial"/>
                          <a:cs typeface="Arial"/>
                        </a:rPr>
                        <a:t>r</a:t>
                      </a:r>
                      <a:r>
                        <a:rPr sz="1600" dirty="0">
                          <a:latin typeface="Arial"/>
                          <a:cs typeface="Arial"/>
                        </a:rPr>
                        <a:t>obabilities  </a:t>
                      </a:r>
                      <a:r>
                        <a:rPr sz="1600" spc="-60" dirty="0">
                          <a:latin typeface="Arial"/>
                          <a:cs typeface="Arial"/>
                        </a:rPr>
                        <a:t>(T=10)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6392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99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spc="35" dirty="0">
                          <a:latin typeface="Arial"/>
                          <a:cs typeface="Arial"/>
                        </a:rPr>
                        <a:t>Cat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5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spc="15" dirty="0">
                          <a:latin typeface="Arial"/>
                          <a:cs typeface="Arial"/>
                        </a:rPr>
                        <a:t>0.982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spc="15" dirty="0">
                          <a:latin typeface="Arial"/>
                          <a:cs typeface="Arial"/>
                        </a:rPr>
                        <a:t>0.599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96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spc="35" dirty="0">
                          <a:latin typeface="Arial"/>
                          <a:cs typeface="Arial"/>
                        </a:rPr>
                        <a:t>Dog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dirty="0">
                          <a:latin typeface="Arial"/>
                          <a:cs typeface="Arial"/>
                        </a:rPr>
                        <a:t>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spc="15" dirty="0">
                          <a:latin typeface="Arial"/>
                          <a:cs typeface="Arial"/>
                        </a:rPr>
                        <a:t>0.017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10"/>
                        </a:spcBef>
                      </a:pPr>
                      <a:r>
                        <a:rPr sz="1600" spc="15" dirty="0">
                          <a:latin typeface="Arial"/>
                          <a:cs typeface="Arial"/>
                        </a:rPr>
                        <a:t>0.401</a:t>
                      </a:r>
                      <a:endParaRPr sz="1600">
                        <a:latin typeface="Arial"/>
                        <a:cs typeface="Arial"/>
                      </a:endParaRPr>
                    </a:p>
                  </a:txBody>
                  <a:tcPr marL="0" marR="0" marT="185601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/>
          <p:nvPr/>
        </p:nvSpPr>
        <p:spPr>
          <a:xfrm>
            <a:off x="3760704" y="4153151"/>
            <a:ext cx="1495206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 defTabSz="554492">
              <a:spcBef>
                <a:spcPts val="82"/>
              </a:spcBef>
            </a:pPr>
            <a:r>
              <a:rPr sz="1577" spc="-58" dirty="0">
                <a:solidFill>
                  <a:prstClr val="black"/>
                </a:solidFill>
                <a:latin typeface="Arial"/>
                <a:cs typeface="Arial"/>
              </a:rPr>
              <a:t>Teacher</a:t>
            </a:r>
            <a:r>
              <a:rPr sz="1577" spc="-30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1577" spc="3" dirty="0">
                <a:solidFill>
                  <a:prstClr val="black"/>
                </a:solidFill>
                <a:latin typeface="Arial"/>
                <a:cs typeface="Arial"/>
              </a:rPr>
              <a:t>Network</a:t>
            </a:r>
            <a:endParaRPr sz="1577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371253" y="1642031"/>
            <a:ext cx="1699290" cy="575424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27725" marR="3081" indent="-20408" defTabSz="554492">
              <a:lnSpc>
                <a:spcPct val="123000"/>
              </a:lnSpc>
              <a:spcBef>
                <a:spcPts val="55"/>
              </a:spcBef>
              <a:tabLst>
                <a:tab pos="495962" algn="l"/>
                <a:tab pos="1690816" algn="l"/>
              </a:tabLst>
            </a:pPr>
            <a:r>
              <a:rPr sz="1577" u="heavy" spc="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577" u="heavy" spc="-7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exp(5/1) 	</a:t>
            </a:r>
            <a:r>
              <a:rPr sz="157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577" spc="-73" dirty="0">
                <a:solidFill>
                  <a:prstClr val="black"/>
                </a:solidFill>
                <a:latin typeface="Cambria"/>
                <a:cs typeface="Cambria"/>
              </a:rPr>
              <a:t>exp(5/1)</a:t>
            </a:r>
            <a:r>
              <a:rPr sz="1577" spc="-9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577" spc="221" dirty="0">
                <a:solidFill>
                  <a:prstClr val="black"/>
                </a:solidFill>
                <a:latin typeface="Cambria"/>
                <a:cs typeface="Cambria"/>
              </a:rPr>
              <a:t>+</a:t>
            </a:r>
            <a:r>
              <a:rPr sz="1577" spc="-9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577" spc="-73" dirty="0">
                <a:solidFill>
                  <a:prstClr val="black"/>
                </a:solidFill>
                <a:latin typeface="Cambria"/>
                <a:cs typeface="Cambria"/>
              </a:rPr>
              <a:t>exp(1/1)</a:t>
            </a:r>
            <a:endParaRPr sz="1577">
              <a:solidFill>
                <a:prstClr val="black"/>
              </a:solidFill>
              <a:latin typeface="Cambria"/>
              <a:cs typeface="Cambria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253275" y="2301592"/>
            <a:ext cx="177130" cy="1187154"/>
          </a:xfrm>
          <a:custGeom>
            <a:avLst/>
            <a:gdLst/>
            <a:ahLst/>
            <a:cxnLst/>
            <a:rect l="l" t="t" r="r" b="b"/>
            <a:pathLst>
              <a:path w="292100" h="1957704">
                <a:moveTo>
                  <a:pt x="243375" y="1957085"/>
                </a:moveTo>
                <a:lnTo>
                  <a:pt x="220083" y="1894234"/>
                </a:lnTo>
                <a:lnTo>
                  <a:pt x="197963" y="1832196"/>
                </a:lnTo>
                <a:lnTo>
                  <a:pt x="177013" y="1770974"/>
                </a:lnTo>
                <a:lnTo>
                  <a:pt x="157233" y="1710565"/>
                </a:lnTo>
                <a:lnTo>
                  <a:pt x="138625" y="1650971"/>
                </a:lnTo>
                <a:lnTo>
                  <a:pt x="121187" y="1592191"/>
                </a:lnTo>
                <a:lnTo>
                  <a:pt x="104921" y="1534225"/>
                </a:lnTo>
                <a:lnTo>
                  <a:pt x="89825" y="1477073"/>
                </a:lnTo>
                <a:lnTo>
                  <a:pt x="75900" y="1420736"/>
                </a:lnTo>
                <a:lnTo>
                  <a:pt x="63146" y="1365213"/>
                </a:lnTo>
                <a:lnTo>
                  <a:pt x="51562" y="1310504"/>
                </a:lnTo>
                <a:lnTo>
                  <a:pt x="41150" y="1256609"/>
                </a:lnTo>
                <a:lnTo>
                  <a:pt x="31908" y="1203529"/>
                </a:lnTo>
                <a:lnTo>
                  <a:pt x="23837" y="1151263"/>
                </a:lnTo>
                <a:lnTo>
                  <a:pt x="16937" y="1099811"/>
                </a:lnTo>
                <a:lnTo>
                  <a:pt x="11208" y="1049174"/>
                </a:lnTo>
                <a:lnTo>
                  <a:pt x="6650" y="999351"/>
                </a:lnTo>
                <a:lnTo>
                  <a:pt x="3262" y="950342"/>
                </a:lnTo>
                <a:lnTo>
                  <a:pt x="1045" y="902147"/>
                </a:lnTo>
                <a:lnTo>
                  <a:pt x="0" y="854766"/>
                </a:lnTo>
                <a:lnTo>
                  <a:pt x="124" y="808200"/>
                </a:lnTo>
                <a:lnTo>
                  <a:pt x="1420" y="762448"/>
                </a:lnTo>
                <a:lnTo>
                  <a:pt x="3887" y="717510"/>
                </a:lnTo>
                <a:lnTo>
                  <a:pt x="7524" y="673387"/>
                </a:lnTo>
                <a:lnTo>
                  <a:pt x="12333" y="630078"/>
                </a:lnTo>
                <a:lnTo>
                  <a:pt x="18312" y="587583"/>
                </a:lnTo>
                <a:lnTo>
                  <a:pt x="25462" y="545902"/>
                </a:lnTo>
                <a:lnTo>
                  <a:pt x="33783" y="505036"/>
                </a:lnTo>
                <a:lnTo>
                  <a:pt x="43274" y="464983"/>
                </a:lnTo>
                <a:lnTo>
                  <a:pt x="53937" y="425745"/>
                </a:lnTo>
                <a:lnTo>
                  <a:pt x="65770" y="387322"/>
                </a:lnTo>
                <a:lnTo>
                  <a:pt x="78774" y="349712"/>
                </a:lnTo>
                <a:lnTo>
                  <a:pt x="92949" y="312917"/>
                </a:lnTo>
                <a:lnTo>
                  <a:pt x="108295" y="276936"/>
                </a:lnTo>
                <a:lnTo>
                  <a:pt x="124812" y="241770"/>
                </a:lnTo>
                <a:lnTo>
                  <a:pt x="142499" y="207417"/>
                </a:lnTo>
                <a:lnTo>
                  <a:pt x="161357" y="173879"/>
                </a:lnTo>
                <a:lnTo>
                  <a:pt x="181386" y="141155"/>
                </a:lnTo>
                <a:lnTo>
                  <a:pt x="202586" y="109246"/>
                </a:lnTo>
                <a:lnTo>
                  <a:pt x="224957" y="78150"/>
                </a:lnTo>
                <a:lnTo>
                  <a:pt x="248499" y="47869"/>
                </a:lnTo>
                <a:lnTo>
                  <a:pt x="273211" y="18402"/>
                </a:lnTo>
                <a:lnTo>
                  <a:pt x="291829" y="0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50394" y="2244457"/>
            <a:ext cx="137853" cy="137468"/>
          </a:xfrm>
          <a:custGeom>
            <a:avLst/>
            <a:gdLst/>
            <a:ahLst/>
            <a:cxnLst/>
            <a:rect l="l" t="t" r="r" b="b"/>
            <a:pathLst>
              <a:path w="227330" h="226695">
                <a:moveTo>
                  <a:pt x="226998" y="0"/>
                </a:moveTo>
                <a:lnTo>
                  <a:pt x="0" y="74204"/>
                </a:lnTo>
                <a:lnTo>
                  <a:pt x="113054" y="112621"/>
                </a:lnTo>
                <a:lnTo>
                  <a:pt x="150162" y="226120"/>
                </a:lnTo>
                <a:lnTo>
                  <a:pt x="22699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1491976" y="3427538"/>
            <a:ext cx="434738" cy="1141716"/>
          </a:xfrm>
          <a:custGeom>
            <a:avLst/>
            <a:gdLst/>
            <a:ahLst/>
            <a:cxnLst/>
            <a:rect l="l" t="t" r="r" b="b"/>
            <a:pathLst>
              <a:path w="716915" h="1882775">
                <a:moveTo>
                  <a:pt x="0" y="1882767"/>
                </a:moveTo>
                <a:lnTo>
                  <a:pt x="70300" y="1837629"/>
                </a:lnTo>
                <a:lnTo>
                  <a:pt x="116531" y="1805907"/>
                </a:lnTo>
                <a:lnTo>
                  <a:pt x="161046" y="1773979"/>
                </a:lnTo>
                <a:lnTo>
                  <a:pt x="203845" y="1741846"/>
                </a:lnTo>
                <a:lnTo>
                  <a:pt x="244929" y="1709508"/>
                </a:lnTo>
                <a:lnTo>
                  <a:pt x="284297" y="1676965"/>
                </a:lnTo>
                <a:lnTo>
                  <a:pt x="321949" y="1644216"/>
                </a:lnTo>
                <a:lnTo>
                  <a:pt x="357885" y="1611262"/>
                </a:lnTo>
                <a:lnTo>
                  <a:pt x="392106" y="1578103"/>
                </a:lnTo>
                <a:lnTo>
                  <a:pt x="424611" y="1544739"/>
                </a:lnTo>
                <a:lnTo>
                  <a:pt x="455400" y="1511169"/>
                </a:lnTo>
                <a:lnTo>
                  <a:pt x="484474" y="1477394"/>
                </a:lnTo>
                <a:lnTo>
                  <a:pt x="511831" y="1443413"/>
                </a:lnTo>
                <a:lnTo>
                  <a:pt x="537474" y="1409227"/>
                </a:lnTo>
                <a:lnTo>
                  <a:pt x="561400" y="1374836"/>
                </a:lnTo>
                <a:lnTo>
                  <a:pt x="583611" y="1340240"/>
                </a:lnTo>
                <a:lnTo>
                  <a:pt x="604106" y="1305438"/>
                </a:lnTo>
                <a:lnTo>
                  <a:pt x="622885" y="1270431"/>
                </a:lnTo>
                <a:lnTo>
                  <a:pt x="639949" y="1235219"/>
                </a:lnTo>
                <a:lnTo>
                  <a:pt x="655297" y="1199801"/>
                </a:lnTo>
                <a:lnTo>
                  <a:pt x="668930" y="1164178"/>
                </a:lnTo>
                <a:lnTo>
                  <a:pt x="691047" y="1092316"/>
                </a:lnTo>
                <a:lnTo>
                  <a:pt x="706302" y="1019633"/>
                </a:lnTo>
                <a:lnTo>
                  <a:pt x="714695" y="946128"/>
                </a:lnTo>
                <a:lnTo>
                  <a:pt x="716318" y="909068"/>
                </a:lnTo>
                <a:lnTo>
                  <a:pt x="716225" y="871802"/>
                </a:lnTo>
                <a:lnTo>
                  <a:pt x="710892" y="796654"/>
                </a:lnTo>
                <a:lnTo>
                  <a:pt x="705652" y="758773"/>
                </a:lnTo>
                <a:lnTo>
                  <a:pt x="698697" y="720685"/>
                </a:lnTo>
                <a:lnTo>
                  <a:pt x="690026" y="682393"/>
                </a:lnTo>
                <a:lnTo>
                  <a:pt x="679639" y="643895"/>
                </a:lnTo>
                <a:lnTo>
                  <a:pt x="667537" y="605192"/>
                </a:lnTo>
                <a:lnTo>
                  <a:pt x="653719" y="566283"/>
                </a:lnTo>
                <a:lnTo>
                  <a:pt x="638186" y="527169"/>
                </a:lnTo>
                <a:lnTo>
                  <a:pt x="620937" y="487850"/>
                </a:lnTo>
                <a:lnTo>
                  <a:pt x="601972" y="448326"/>
                </a:lnTo>
                <a:lnTo>
                  <a:pt x="581292" y="408596"/>
                </a:lnTo>
                <a:lnTo>
                  <a:pt x="558896" y="368660"/>
                </a:lnTo>
                <a:lnTo>
                  <a:pt x="534784" y="328519"/>
                </a:lnTo>
                <a:lnTo>
                  <a:pt x="508957" y="288173"/>
                </a:lnTo>
                <a:lnTo>
                  <a:pt x="481415" y="247622"/>
                </a:lnTo>
                <a:lnTo>
                  <a:pt x="452156" y="206865"/>
                </a:lnTo>
                <a:lnTo>
                  <a:pt x="421183" y="165903"/>
                </a:lnTo>
                <a:lnTo>
                  <a:pt x="388493" y="124735"/>
                </a:lnTo>
                <a:lnTo>
                  <a:pt x="354088" y="83362"/>
                </a:lnTo>
                <a:lnTo>
                  <a:pt x="317968" y="41783"/>
                </a:lnTo>
                <a:lnTo>
                  <a:pt x="280132" y="0"/>
                </a:lnTo>
              </a:path>
            </a:pathLst>
          </a:custGeom>
          <a:ln w="523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defTabSz="554492"/>
            <a:endParaRPr sz="10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1422571" y="4488832"/>
            <a:ext cx="144399" cy="122836"/>
          </a:xfrm>
          <a:custGeom>
            <a:avLst/>
            <a:gdLst/>
            <a:ahLst/>
            <a:cxnLst/>
            <a:rect l="l" t="t" r="r" b="b"/>
            <a:pathLst>
              <a:path w="238125" h="202565">
                <a:moveTo>
                  <a:pt x="126833" y="0"/>
                </a:moveTo>
                <a:lnTo>
                  <a:pt x="0" y="202355"/>
                </a:lnTo>
                <a:lnTo>
                  <a:pt x="237982" y="182409"/>
                </a:lnTo>
                <a:lnTo>
                  <a:pt x="136812" y="118992"/>
                </a:lnTo>
                <a:lnTo>
                  <a:pt x="12683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554492"/>
            <a:endParaRPr sz="105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24820" y="4488633"/>
            <a:ext cx="9221141" cy="1271319"/>
          </a:xfrm>
          <a:prstGeom prst="rect">
            <a:avLst/>
          </a:prstGeom>
        </p:spPr>
        <p:txBody>
          <a:bodyPr vert="horz" wrap="square" lIns="0" tIns="6931" rIns="0" bIns="0" rtlCol="0">
            <a:spAutoFit/>
          </a:bodyPr>
          <a:lstStyle/>
          <a:p>
            <a:pPr marL="7346636" marR="3081" indent="-20408" algn="r" defTabSz="554492">
              <a:lnSpc>
                <a:spcPct val="123000"/>
              </a:lnSpc>
              <a:spcBef>
                <a:spcPts val="55"/>
              </a:spcBef>
              <a:tabLst>
                <a:tab pos="7865702" algn="l"/>
                <a:tab pos="9213041" algn="l"/>
              </a:tabLst>
            </a:pPr>
            <a:r>
              <a:rPr sz="1577" u="heavy" spc="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Times New Roman"/>
                <a:cs typeface="Times New Roman"/>
              </a:rPr>
              <a:t> 	</a:t>
            </a:r>
            <a:r>
              <a:rPr sz="1577" u="heavy" spc="-73" dirty="0">
                <a:solidFill>
                  <a:prstClr val="black"/>
                </a:solidFill>
                <a:uFill>
                  <a:solidFill>
                    <a:srgbClr val="000000"/>
                  </a:solidFill>
                </a:uFill>
                <a:latin typeface="Cambria"/>
                <a:cs typeface="Cambria"/>
              </a:rPr>
              <a:t>exp(5/10) 	</a:t>
            </a:r>
            <a:r>
              <a:rPr sz="1577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577" spc="-73" dirty="0">
                <a:solidFill>
                  <a:prstClr val="black"/>
                </a:solidFill>
                <a:latin typeface="Cambria"/>
                <a:cs typeface="Cambria"/>
              </a:rPr>
              <a:t>exp(5/10)</a:t>
            </a:r>
            <a:r>
              <a:rPr sz="1577" spc="-9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577" spc="221" dirty="0">
                <a:solidFill>
                  <a:prstClr val="black"/>
                </a:solidFill>
                <a:latin typeface="Cambria"/>
                <a:cs typeface="Cambria"/>
              </a:rPr>
              <a:t>+</a:t>
            </a:r>
            <a:r>
              <a:rPr sz="1577" spc="-9" dirty="0">
                <a:solidFill>
                  <a:prstClr val="black"/>
                </a:solidFill>
                <a:latin typeface="Cambria"/>
                <a:cs typeface="Cambria"/>
              </a:rPr>
              <a:t> </a:t>
            </a:r>
            <a:r>
              <a:rPr sz="1577" spc="-73" dirty="0">
                <a:solidFill>
                  <a:prstClr val="black"/>
                </a:solidFill>
                <a:latin typeface="Cambria"/>
                <a:cs typeface="Cambria"/>
              </a:rPr>
              <a:t>exp(1/10)</a:t>
            </a:r>
            <a:endParaRPr sz="1577">
              <a:solidFill>
                <a:prstClr val="black"/>
              </a:solidFill>
              <a:latin typeface="Cambria"/>
              <a:cs typeface="Cambria"/>
            </a:endParaRPr>
          </a:p>
          <a:p>
            <a:pPr defTabSz="554492">
              <a:spcBef>
                <a:spcPts val="30"/>
              </a:spcBef>
            </a:pPr>
            <a:endParaRPr sz="2335">
              <a:solidFill>
                <a:prstClr val="black"/>
              </a:solidFill>
              <a:latin typeface="Cambria"/>
              <a:cs typeface="Cambria"/>
            </a:endParaRPr>
          </a:p>
          <a:p>
            <a:pPr marL="7701" defTabSz="554492">
              <a:spcBef>
                <a:spcPts val="3"/>
              </a:spcBef>
            </a:pPr>
            <a:r>
              <a:rPr sz="2001" spc="-39" dirty="0">
                <a:solidFill>
                  <a:prstClr val="black"/>
                </a:solidFill>
                <a:latin typeface="Arial"/>
                <a:cs typeface="Arial"/>
              </a:rPr>
              <a:t>A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-18" dirty="0">
                <a:solidFill>
                  <a:prstClr val="black"/>
                </a:solidFill>
                <a:latin typeface="Arial"/>
                <a:cs typeface="Arial"/>
              </a:rPr>
              <a:t>larger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temperature </a:t>
            </a:r>
            <a:r>
              <a:rPr sz="2001" spc="24" dirty="0">
                <a:solidFill>
                  <a:prstClr val="black"/>
                </a:solidFill>
                <a:latin typeface="Arial"/>
                <a:cs typeface="Arial"/>
              </a:rPr>
              <a:t>smooths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9" dirty="0">
                <a:solidFill>
                  <a:prstClr val="black"/>
                </a:solidFill>
                <a:latin typeface="Arial"/>
                <a:cs typeface="Arial"/>
              </a:rPr>
              <a:t>the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39" dirty="0">
                <a:solidFill>
                  <a:prstClr val="black"/>
                </a:solidFill>
                <a:latin typeface="Arial"/>
                <a:cs typeface="Arial"/>
              </a:rPr>
              <a:t>output</a:t>
            </a:r>
            <a:r>
              <a:rPr sz="2001" spc="6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21" dirty="0">
                <a:solidFill>
                  <a:prstClr val="black"/>
                </a:solidFill>
                <a:latin typeface="Arial"/>
                <a:cs typeface="Arial"/>
              </a:rPr>
              <a:t>probability</a:t>
            </a:r>
            <a:r>
              <a:rPr sz="2001" spc="3" dirty="0">
                <a:solidFill>
                  <a:prstClr val="black"/>
                </a:solidFill>
                <a:latin typeface="Arial"/>
                <a:cs typeface="Arial"/>
              </a:rPr>
              <a:t> </a:t>
            </a:r>
            <a:r>
              <a:rPr sz="2001" spc="24" dirty="0">
                <a:solidFill>
                  <a:prstClr val="black"/>
                </a:solidFill>
                <a:latin typeface="Arial"/>
                <a:cs typeface="Arial"/>
              </a:rPr>
              <a:t>distribution.</a:t>
            </a:r>
            <a:endParaRPr sz="2001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47045" y="6600996"/>
            <a:ext cx="4791358" cy="218563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 defTabSz="554492">
              <a:spcBef>
                <a:spcPts val="30"/>
              </a:spcBef>
            </a:pPr>
            <a:r>
              <a:rPr sz="1395" b="1" spc="45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r>
              <a:rPr sz="1395" b="1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dirty="0">
                <a:solidFill>
                  <a:srgbClr val="FFFFFF"/>
                </a:solidFill>
                <a:latin typeface="Arial"/>
                <a:cs typeface="Arial"/>
              </a:rPr>
              <a:t>6.5940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TinyML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Eﬃcient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-6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2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139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7"/>
          </p:nvPr>
        </p:nvSpPr>
        <p:spPr>
          <a:xfrm>
            <a:off x="7127439" y="4016539"/>
            <a:ext cx="135675" cy="171610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marL="23104" defTabSz="554492">
              <a:spcBef>
                <a:spcPts val="18"/>
              </a:spcBef>
            </a:pPr>
            <a:fld id="{81D60167-4931-47E6-BA6A-407CBD079E47}" type="slidenum">
              <a:rPr sz="1100" spc="9" dirty="0">
                <a:solidFill>
                  <a:prstClr val="white"/>
                </a:solidFill>
              </a:rPr>
              <a:pPr marL="23104" defTabSz="554492">
                <a:spcBef>
                  <a:spcPts val="18"/>
                </a:spcBef>
              </a:pPr>
              <a:t>7</a:t>
            </a:fld>
            <a:endParaRPr sz="1100" spc="9" dirty="0">
              <a:solidFill>
                <a:prstClr val="white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1331" y="2961969"/>
            <a:ext cx="5218395" cy="899695"/>
          </a:xfrm>
          <a:prstGeom prst="rect">
            <a:avLst/>
          </a:prstGeom>
        </p:spPr>
        <p:txBody>
          <a:bodyPr vert="horz" wrap="square" lIns="0" tIns="8471" rIns="0" bIns="0" rtlCol="0">
            <a:spAutoFit/>
          </a:bodyPr>
          <a:lstStyle/>
          <a:p>
            <a:pPr marL="7701">
              <a:spcBef>
                <a:spcPts val="67"/>
              </a:spcBef>
            </a:pPr>
            <a:r>
              <a:rPr sz="5791" b="0" spc="21" dirty="0"/>
              <a:t>What</a:t>
            </a:r>
            <a:r>
              <a:rPr sz="5791" b="0" spc="-255" dirty="0"/>
              <a:t> </a:t>
            </a:r>
            <a:r>
              <a:rPr sz="5791" b="0" spc="209" dirty="0"/>
              <a:t>to</a:t>
            </a:r>
            <a:r>
              <a:rPr sz="5791" b="0" spc="-252" dirty="0"/>
              <a:t> </a:t>
            </a:r>
            <a:r>
              <a:rPr sz="5791" b="0" spc="45" dirty="0"/>
              <a:t>match?</a:t>
            </a:r>
            <a:endParaRPr sz="5791"/>
          </a:p>
        </p:txBody>
      </p:sp>
      <p:sp>
        <p:nvSpPr>
          <p:cNvPr id="4" name="object 4"/>
          <p:cNvSpPr txBox="1"/>
          <p:nvPr/>
        </p:nvSpPr>
        <p:spPr>
          <a:xfrm>
            <a:off x="347045" y="6600996"/>
            <a:ext cx="4791358" cy="218563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 defTabSz="554492">
              <a:spcBef>
                <a:spcPts val="30"/>
              </a:spcBef>
            </a:pPr>
            <a:r>
              <a:rPr sz="1395" b="1" spc="45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r>
              <a:rPr sz="1395" b="1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dirty="0">
                <a:solidFill>
                  <a:srgbClr val="FFFFFF"/>
                </a:solidFill>
                <a:latin typeface="Arial"/>
                <a:cs typeface="Arial"/>
              </a:rPr>
              <a:t>6.5940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TinyML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Eﬃcient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-6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2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1395">
              <a:solidFill>
                <a:prstClr val="black"/>
              </a:solidFill>
              <a:latin typeface="Arial"/>
              <a:cs typeface="Arial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xfrm>
            <a:off x="5981586" y="4002581"/>
            <a:ext cx="1039864" cy="433237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 defTabSz="554492">
              <a:spcBef>
                <a:spcPts val="30"/>
              </a:spcBef>
            </a:pPr>
            <a:r>
              <a:rPr spc="24" dirty="0">
                <a:solidFill>
                  <a:prstClr val="white"/>
                </a:solidFill>
              </a:rPr>
              <a:t>https://e</a:t>
            </a:r>
            <a:r>
              <a:rPr spc="-30" dirty="0">
                <a:solidFill>
                  <a:prstClr val="white"/>
                </a:solidFill>
              </a:rPr>
              <a:t>ﬃ</a:t>
            </a:r>
            <a:r>
              <a:rPr spc="3" dirty="0">
                <a:solidFill>
                  <a:prstClr val="white"/>
                </a:solidFill>
              </a:rPr>
              <a:t>cientml.ai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xfrm>
            <a:off x="7127439" y="4016539"/>
            <a:ext cx="135675" cy="366150"/>
          </a:xfrm>
          <a:prstGeom prst="rect">
            <a:avLst/>
          </a:prstGeom>
        </p:spPr>
        <p:txBody>
          <a:bodyPr vert="horz" wrap="square" lIns="0" tIns="2310" rIns="0" bIns="0" rtlCol="0">
            <a:spAutoFit/>
          </a:bodyPr>
          <a:lstStyle/>
          <a:p>
            <a:pPr marL="23104" defTabSz="554492">
              <a:spcBef>
                <a:spcPts val="18"/>
              </a:spcBef>
            </a:pPr>
            <a:fld id="{81D60167-4931-47E6-BA6A-407CBD079E47}" type="slidenum">
              <a:rPr spc="9" dirty="0">
                <a:solidFill>
                  <a:prstClr val="white"/>
                </a:solidFill>
              </a:rPr>
              <a:pPr marL="23104" defTabSz="554492">
                <a:spcBef>
                  <a:spcPts val="18"/>
                </a:spcBef>
              </a:pPr>
              <a:t>8</a:t>
            </a:fld>
            <a:endParaRPr spc="9" dirty="0">
              <a:solidFill>
                <a:prstClr val="white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18792" y="4138064"/>
            <a:ext cx="2938813" cy="1184649"/>
          </a:xfrm>
          <a:prstGeom prst="rect">
            <a:avLst/>
          </a:prstGeom>
        </p:spPr>
        <p:txBody>
          <a:bodyPr vert="horz" wrap="square" lIns="0" tIns="8856" rIns="0" bIns="0" rtlCol="0">
            <a:spAutoFit/>
          </a:bodyPr>
          <a:lstStyle/>
          <a:p>
            <a:pPr marL="363115" indent="-355799" defTabSz="554492">
              <a:spcBef>
                <a:spcPts val="69"/>
              </a:spcBef>
              <a:buFontTx/>
              <a:buAutoNum type="arabicPeriod"/>
              <a:tabLst>
                <a:tab pos="363115" algn="l"/>
                <a:tab pos="363500" algn="l"/>
              </a:tabLst>
            </a:pPr>
            <a:r>
              <a:rPr sz="1910" b="1" spc="6" dirty="0">
                <a:latin typeface="Arial"/>
                <a:cs typeface="Arial"/>
              </a:rPr>
              <a:t>Output</a:t>
            </a:r>
            <a:r>
              <a:rPr sz="1910" b="1" spc="-24" dirty="0">
                <a:latin typeface="Arial"/>
                <a:cs typeface="Arial"/>
              </a:rPr>
              <a:t> </a:t>
            </a:r>
            <a:r>
              <a:rPr sz="1910" b="1" spc="-9" dirty="0">
                <a:latin typeface="Arial"/>
                <a:cs typeface="Arial"/>
              </a:rPr>
              <a:t>logits</a:t>
            </a:r>
            <a:endParaRPr sz="1910" b="1">
              <a:latin typeface="Arial"/>
              <a:cs typeface="Arial"/>
            </a:endParaRPr>
          </a:p>
          <a:p>
            <a:pPr marL="363115" indent="-355799" defTabSz="554492">
              <a:spcBef>
                <a:spcPts val="6"/>
              </a:spcBef>
              <a:buFontTx/>
              <a:buAutoNum type="arabicPeriod"/>
              <a:tabLst>
                <a:tab pos="363115" algn="l"/>
                <a:tab pos="363500" algn="l"/>
              </a:tabLst>
            </a:pPr>
            <a:r>
              <a:rPr sz="1910" b="1" spc="21" dirty="0">
                <a:latin typeface="Arial"/>
                <a:cs typeface="Arial"/>
              </a:rPr>
              <a:t>Intermediate</a:t>
            </a:r>
            <a:r>
              <a:rPr sz="1910" b="1" spc="-21" dirty="0">
                <a:latin typeface="Arial"/>
                <a:cs typeface="Arial"/>
              </a:rPr>
              <a:t> </a:t>
            </a:r>
            <a:r>
              <a:rPr sz="1910" b="1" spc="9" dirty="0">
                <a:latin typeface="Arial"/>
                <a:cs typeface="Arial"/>
              </a:rPr>
              <a:t>weights</a:t>
            </a:r>
            <a:endParaRPr sz="1910" b="1">
              <a:latin typeface="Arial"/>
              <a:cs typeface="Arial"/>
            </a:endParaRPr>
          </a:p>
          <a:p>
            <a:pPr marL="363115" indent="-355799" defTabSz="554492">
              <a:spcBef>
                <a:spcPts val="9"/>
              </a:spcBef>
              <a:buFontTx/>
              <a:buAutoNum type="arabicPeriod"/>
              <a:tabLst>
                <a:tab pos="363115" algn="l"/>
                <a:tab pos="363500" algn="l"/>
              </a:tabLst>
            </a:pPr>
            <a:r>
              <a:rPr sz="1910" b="1" spc="21" dirty="0">
                <a:latin typeface="Arial"/>
                <a:cs typeface="Arial"/>
              </a:rPr>
              <a:t>Intermediate</a:t>
            </a:r>
            <a:r>
              <a:rPr sz="1910" b="1" spc="-15" dirty="0">
                <a:latin typeface="Arial"/>
                <a:cs typeface="Arial"/>
              </a:rPr>
              <a:t> </a:t>
            </a:r>
            <a:r>
              <a:rPr sz="1910" b="1" spc="6" dirty="0">
                <a:latin typeface="Arial"/>
                <a:cs typeface="Arial"/>
              </a:rPr>
              <a:t>features</a:t>
            </a:r>
            <a:endParaRPr sz="1910" b="1">
              <a:latin typeface="Arial"/>
              <a:cs typeface="Arial"/>
            </a:endParaRPr>
          </a:p>
          <a:p>
            <a:pPr marL="363115" indent="-355799" defTabSz="554492">
              <a:spcBef>
                <a:spcPts val="6"/>
              </a:spcBef>
              <a:buFontTx/>
              <a:buAutoNum type="arabicPeriod"/>
              <a:tabLst>
                <a:tab pos="363115" algn="l"/>
                <a:tab pos="363500" algn="l"/>
              </a:tabLst>
            </a:pPr>
            <a:r>
              <a:rPr sz="1910" b="1">
                <a:latin typeface="Arial"/>
                <a:cs typeface="Arial"/>
              </a:rPr>
              <a:t>Gradients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9098" y="189705"/>
            <a:ext cx="5586902" cy="661421"/>
          </a:xfrm>
          <a:prstGeom prst="rect">
            <a:avLst/>
          </a:prstGeom>
        </p:spPr>
        <p:txBody>
          <a:bodyPr vert="horz" wrap="square" lIns="0" tIns="8086" rIns="0" bIns="0" rtlCol="0">
            <a:spAutoFit/>
          </a:bodyPr>
          <a:lstStyle/>
          <a:p>
            <a:pPr marL="7701">
              <a:spcBef>
                <a:spcPts val="64"/>
              </a:spcBef>
            </a:pPr>
            <a:r>
              <a:rPr spc="-36" dirty="0"/>
              <a:t>Matching</a:t>
            </a:r>
            <a:r>
              <a:rPr spc="-188" dirty="0"/>
              <a:t> </a:t>
            </a:r>
            <a:r>
              <a:rPr spc="-69" dirty="0"/>
              <a:t>output</a:t>
            </a:r>
            <a:r>
              <a:rPr spc="-188" dirty="0"/>
              <a:t> </a:t>
            </a:r>
            <a:r>
              <a:rPr spc="-115" dirty="0"/>
              <a:t>logits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776394" y="2400155"/>
            <a:ext cx="4843727" cy="2020434"/>
            <a:chOff x="2928699" y="3958033"/>
            <a:chExt cx="7987665" cy="3331845"/>
          </a:xfrm>
        </p:grpSpPr>
        <p:sp>
          <p:nvSpPr>
            <p:cNvPr id="4" name="object 4"/>
            <p:cNvSpPr/>
            <p:nvPr/>
          </p:nvSpPr>
          <p:spPr>
            <a:xfrm>
              <a:off x="4021816" y="4045989"/>
              <a:ext cx="1421765" cy="1078865"/>
            </a:xfrm>
            <a:custGeom>
              <a:avLst/>
              <a:gdLst/>
              <a:ahLst/>
              <a:cxnLst/>
              <a:rect l="l" t="t" r="r" b="b"/>
              <a:pathLst>
                <a:path w="1421764" h="1078864">
                  <a:moveTo>
                    <a:pt x="0" y="1078501"/>
                  </a:moveTo>
                  <a:lnTo>
                    <a:pt x="0" y="0"/>
                  </a:lnTo>
                  <a:lnTo>
                    <a:pt x="1400329" y="0"/>
                  </a:lnTo>
                  <a:lnTo>
                    <a:pt x="142127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" name="object 5"/>
            <p:cNvSpPr/>
            <p:nvPr/>
          </p:nvSpPr>
          <p:spPr>
            <a:xfrm>
              <a:off x="5378168" y="3958033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" name="object 6"/>
            <p:cNvSpPr/>
            <p:nvPr/>
          </p:nvSpPr>
          <p:spPr>
            <a:xfrm>
              <a:off x="4021816" y="6122834"/>
              <a:ext cx="1417955" cy="1078865"/>
            </a:xfrm>
            <a:custGeom>
              <a:avLst/>
              <a:gdLst/>
              <a:ahLst/>
              <a:cxnLst/>
              <a:rect l="l" t="t" r="r" b="b"/>
              <a:pathLst>
                <a:path w="1417954" h="1078865">
                  <a:moveTo>
                    <a:pt x="0" y="0"/>
                  </a:moveTo>
                  <a:lnTo>
                    <a:pt x="0" y="1078501"/>
                  </a:lnTo>
                  <a:lnTo>
                    <a:pt x="1396816" y="1078501"/>
                  </a:lnTo>
                  <a:lnTo>
                    <a:pt x="1417757" y="1078501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7" name="object 7"/>
            <p:cNvSpPr/>
            <p:nvPr/>
          </p:nvSpPr>
          <p:spPr>
            <a:xfrm>
              <a:off x="5374655" y="7113380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8" name="object 8"/>
            <p:cNvSpPr/>
            <p:nvPr/>
          </p:nvSpPr>
          <p:spPr>
            <a:xfrm>
              <a:off x="2949654" y="5105697"/>
              <a:ext cx="2169795" cy="1047115"/>
            </a:xfrm>
            <a:custGeom>
              <a:avLst/>
              <a:gdLst/>
              <a:ahLst/>
              <a:cxnLst/>
              <a:rect l="l" t="t" r="r" b="b"/>
              <a:pathLst>
                <a:path w="2169795" h="1047114">
                  <a:moveTo>
                    <a:pt x="1929534" y="0"/>
                  </a:moveTo>
                  <a:lnTo>
                    <a:pt x="240097" y="0"/>
                  </a:lnTo>
                  <a:lnTo>
                    <a:pt x="192319" y="183"/>
                  </a:lnTo>
                  <a:lnTo>
                    <a:pt x="153788" y="1470"/>
                  </a:lnTo>
                  <a:lnTo>
                    <a:pt x="99184" y="11766"/>
                  </a:lnTo>
                  <a:lnTo>
                    <a:pt x="45784" y="45785"/>
                  </a:lnTo>
                  <a:lnTo>
                    <a:pt x="11766" y="99184"/>
                  </a:lnTo>
                  <a:lnTo>
                    <a:pt x="1470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70" y="893300"/>
                  </a:lnTo>
                  <a:lnTo>
                    <a:pt x="11766" y="947904"/>
                  </a:lnTo>
                  <a:lnTo>
                    <a:pt x="45784" y="1001303"/>
                  </a:lnTo>
                  <a:lnTo>
                    <a:pt x="99184" y="1035322"/>
                  </a:lnTo>
                  <a:lnTo>
                    <a:pt x="153788" y="1045617"/>
                  </a:lnTo>
                  <a:lnTo>
                    <a:pt x="192319" y="1046904"/>
                  </a:lnTo>
                  <a:lnTo>
                    <a:pt x="240097" y="1047088"/>
                  </a:lnTo>
                  <a:lnTo>
                    <a:pt x="1929534" y="1047088"/>
                  </a:lnTo>
                  <a:lnTo>
                    <a:pt x="1977313" y="1046904"/>
                  </a:lnTo>
                  <a:lnTo>
                    <a:pt x="2015844" y="1045617"/>
                  </a:lnTo>
                  <a:lnTo>
                    <a:pt x="2070447" y="1035322"/>
                  </a:lnTo>
                  <a:lnTo>
                    <a:pt x="2123847" y="1001303"/>
                  </a:lnTo>
                  <a:lnTo>
                    <a:pt x="2157866" y="947904"/>
                  </a:lnTo>
                  <a:lnTo>
                    <a:pt x="2168161" y="893300"/>
                  </a:lnTo>
                  <a:lnTo>
                    <a:pt x="2169448" y="854769"/>
                  </a:lnTo>
                  <a:lnTo>
                    <a:pt x="2169632" y="806991"/>
                  </a:lnTo>
                  <a:lnTo>
                    <a:pt x="2169632" y="240097"/>
                  </a:lnTo>
                  <a:lnTo>
                    <a:pt x="2169448" y="192319"/>
                  </a:lnTo>
                  <a:lnTo>
                    <a:pt x="2168161" y="153788"/>
                  </a:lnTo>
                  <a:lnTo>
                    <a:pt x="2157866" y="99184"/>
                  </a:lnTo>
                  <a:lnTo>
                    <a:pt x="2123847" y="45785"/>
                  </a:lnTo>
                  <a:lnTo>
                    <a:pt x="2070447" y="11766"/>
                  </a:lnTo>
                  <a:lnTo>
                    <a:pt x="2015844" y="1470"/>
                  </a:lnTo>
                  <a:lnTo>
                    <a:pt x="1977313" y="183"/>
                  </a:lnTo>
                  <a:lnTo>
                    <a:pt x="1929534" y="0"/>
                  </a:lnTo>
                  <a:close/>
                </a:path>
              </a:pathLst>
            </a:custGeom>
            <a:solidFill>
              <a:srgbClr val="D6D6D7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9" name="object 9"/>
            <p:cNvSpPr/>
            <p:nvPr/>
          </p:nvSpPr>
          <p:spPr>
            <a:xfrm>
              <a:off x="2949654" y="5105697"/>
              <a:ext cx="2169795" cy="1047115"/>
            </a:xfrm>
            <a:custGeom>
              <a:avLst/>
              <a:gdLst/>
              <a:ahLst/>
              <a:cxnLst/>
              <a:rect l="l" t="t" r="r" b="b"/>
              <a:pathLst>
                <a:path w="2169795" h="1047114">
                  <a:moveTo>
                    <a:pt x="240097" y="0"/>
                  </a:moveTo>
                  <a:lnTo>
                    <a:pt x="1929534" y="0"/>
                  </a:lnTo>
                  <a:lnTo>
                    <a:pt x="1977313" y="183"/>
                  </a:lnTo>
                  <a:lnTo>
                    <a:pt x="2015844" y="1470"/>
                  </a:lnTo>
                  <a:lnTo>
                    <a:pt x="2070447" y="11765"/>
                  </a:lnTo>
                  <a:lnTo>
                    <a:pt x="2123847" y="45785"/>
                  </a:lnTo>
                  <a:lnTo>
                    <a:pt x="2157866" y="99184"/>
                  </a:lnTo>
                  <a:lnTo>
                    <a:pt x="2168161" y="153788"/>
                  </a:lnTo>
                  <a:lnTo>
                    <a:pt x="2169448" y="192318"/>
                  </a:lnTo>
                  <a:lnTo>
                    <a:pt x="2169632" y="240097"/>
                  </a:lnTo>
                  <a:lnTo>
                    <a:pt x="2169632" y="806991"/>
                  </a:lnTo>
                  <a:lnTo>
                    <a:pt x="2169448" y="854769"/>
                  </a:lnTo>
                  <a:lnTo>
                    <a:pt x="2168161" y="893300"/>
                  </a:lnTo>
                  <a:lnTo>
                    <a:pt x="2157866" y="947904"/>
                  </a:lnTo>
                  <a:lnTo>
                    <a:pt x="2123847" y="1001303"/>
                  </a:lnTo>
                  <a:lnTo>
                    <a:pt x="2070447" y="1035322"/>
                  </a:lnTo>
                  <a:lnTo>
                    <a:pt x="2015844" y="1045617"/>
                  </a:lnTo>
                  <a:lnTo>
                    <a:pt x="1977313" y="1046904"/>
                  </a:lnTo>
                  <a:lnTo>
                    <a:pt x="1929534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41883">
              <a:solidFill>
                <a:srgbClr val="343534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99804" y="4080780"/>
              <a:ext cx="605790" cy="0"/>
            </a:xfrm>
            <a:custGeom>
              <a:avLst/>
              <a:gdLst/>
              <a:ahLst/>
              <a:cxnLst/>
              <a:rect l="l" t="t" r="r" b="b"/>
              <a:pathLst>
                <a:path w="605790">
                  <a:moveTo>
                    <a:pt x="0" y="0"/>
                  </a:moveTo>
                  <a:lnTo>
                    <a:pt x="584434" y="0"/>
                  </a:lnTo>
                  <a:lnTo>
                    <a:pt x="60537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1" name="object 11"/>
            <p:cNvSpPr/>
            <p:nvPr/>
          </p:nvSpPr>
          <p:spPr>
            <a:xfrm>
              <a:off x="10740259" y="3992825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19218" y="3277582"/>
            <a:ext cx="455531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9" dirty="0">
                <a:latin typeface="Arial"/>
                <a:cs typeface="Arial"/>
              </a:rPr>
              <a:t>Input</a:t>
            </a:r>
            <a:endParaRPr sz="1577">
              <a:latin typeface="Arial"/>
              <a:cs typeface="Arial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372188" y="2053637"/>
            <a:ext cx="782066" cy="842136"/>
            <a:chOff x="5560282" y="3386599"/>
            <a:chExt cx="1289685" cy="1388745"/>
          </a:xfrm>
        </p:grpSpPr>
        <p:sp>
          <p:nvSpPr>
            <p:cNvPr id="14" name="object 14"/>
            <p:cNvSpPr/>
            <p:nvPr/>
          </p:nvSpPr>
          <p:spPr>
            <a:xfrm>
              <a:off x="5581237" y="3407554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5">
                  <a:moveTo>
                    <a:pt x="938730" y="0"/>
                  </a:moveTo>
                  <a:lnTo>
                    <a:pt x="308740" y="0"/>
                  </a:lnTo>
                  <a:lnTo>
                    <a:pt x="247302" y="236"/>
                  </a:lnTo>
                  <a:lnTo>
                    <a:pt x="197756" y="1891"/>
                  </a:lnTo>
                  <a:lnTo>
                    <a:pt x="158401" y="6382"/>
                  </a:lnTo>
                  <a:lnTo>
                    <a:pt x="90610" y="33369"/>
                  </a:lnTo>
                  <a:lnTo>
                    <a:pt x="58874" y="58874"/>
                  </a:lnTo>
                  <a:lnTo>
                    <a:pt x="33369" y="90610"/>
                  </a:lnTo>
                  <a:lnTo>
                    <a:pt x="15129" y="127540"/>
                  </a:lnTo>
                  <a:lnTo>
                    <a:pt x="1891" y="197756"/>
                  </a:lnTo>
                  <a:lnTo>
                    <a:pt x="236" y="247302"/>
                  </a:lnTo>
                  <a:lnTo>
                    <a:pt x="0" y="308740"/>
                  </a:lnTo>
                  <a:lnTo>
                    <a:pt x="0" y="1037710"/>
                  </a:lnTo>
                  <a:lnTo>
                    <a:pt x="236" y="1099149"/>
                  </a:lnTo>
                  <a:lnTo>
                    <a:pt x="1891" y="1148695"/>
                  </a:lnTo>
                  <a:lnTo>
                    <a:pt x="6382" y="1188050"/>
                  </a:lnTo>
                  <a:lnTo>
                    <a:pt x="33369" y="1255841"/>
                  </a:lnTo>
                  <a:lnTo>
                    <a:pt x="58874" y="1287577"/>
                  </a:lnTo>
                  <a:lnTo>
                    <a:pt x="90610" y="1313083"/>
                  </a:lnTo>
                  <a:lnTo>
                    <a:pt x="127540" y="1331322"/>
                  </a:lnTo>
                  <a:lnTo>
                    <a:pt x="197756" y="1344561"/>
                  </a:lnTo>
                  <a:lnTo>
                    <a:pt x="247302" y="1346215"/>
                  </a:lnTo>
                  <a:lnTo>
                    <a:pt x="308740" y="1346452"/>
                  </a:lnTo>
                  <a:lnTo>
                    <a:pt x="938730" y="1346452"/>
                  </a:lnTo>
                  <a:lnTo>
                    <a:pt x="1000168" y="1346215"/>
                  </a:lnTo>
                  <a:lnTo>
                    <a:pt x="1049715" y="1344561"/>
                  </a:lnTo>
                  <a:lnTo>
                    <a:pt x="1089069" y="1340069"/>
                  </a:lnTo>
                  <a:lnTo>
                    <a:pt x="1156860" y="1313083"/>
                  </a:lnTo>
                  <a:lnTo>
                    <a:pt x="1188596" y="1287577"/>
                  </a:lnTo>
                  <a:lnTo>
                    <a:pt x="1214102" y="1255841"/>
                  </a:lnTo>
                  <a:lnTo>
                    <a:pt x="1232341" y="1218910"/>
                  </a:lnTo>
                  <a:lnTo>
                    <a:pt x="1245580" y="1148695"/>
                  </a:lnTo>
                  <a:lnTo>
                    <a:pt x="1247235" y="1099149"/>
                  </a:lnTo>
                  <a:lnTo>
                    <a:pt x="1247471" y="1037710"/>
                  </a:lnTo>
                  <a:lnTo>
                    <a:pt x="1247471" y="308740"/>
                  </a:lnTo>
                  <a:lnTo>
                    <a:pt x="1247235" y="247302"/>
                  </a:lnTo>
                  <a:lnTo>
                    <a:pt x="1245580" y="197756"/>
                  </a:lnTo>
                  <a:lnTo>
                    <a:pt x="1241088" y="158401"/>
                  </a:lnTo>
                  <a:lnTo>
                    <a:pt x="1214102" y="90610"/>
                  </a:lnTo>
                  <a:lnTo>
                    <a:pt x="1188596" y="58874"/>
                  </a:lnTo>
                  <a:lnTo>
                    <a:pt x="1156860" y="33369"/>
                  </a:lnTo>
                  <a:lnTo>
                    <a:pt x="1119930" y="15129"/>
                  </a:lnTo>
                  <a:lnTo>
                    <a:pt x="1049715" y="1891"/>
                  </a:lnTo>
                  <a:lnTo>
                    <a:pt x="1000168" y="236"/>
                  </a:lnTo>
                  <a:lnTo>
                    <a:pt x="938730" y="0"/>
                  </a:lnTo>
                  <a:close/>
                </a:path>
              </a:pathLst>
            </a:custGeom>
            <a:solidFill>
              <a:srgbClr val="7DB8E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5" name="object 15"/>
            <p:cNvSpPr/>
            <p:nvPr/>
          </p:nvSpPr>
          <p:spPr>
            <a:xfrm>
              <a:off x="5581237" y="3407554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5">
                  <a:moveTo>
                    <a:pt x="308741" y="0"/>
                  </a:moveTo>
                  <a:lnTo>
                    <a:pt x="938730" y="0"/>
                  </a:lnTo>
                  <a:lnTo>
                    <a:pt x="1000168" y="236"/>
                  </a:lnTo>
                  <a:lnTo>
                    <a:pt x="1049715" y="1891"/>
                  </a:lnTo>
                  <a:lnTo>
                    <a:pt x="1089069" y="6382"/>
                  </a:lnTo>
                  <a:lnTo>
                    <a:pt x="1156860" y="33369"/>
                  </a:lnTo>
                  <a:lnTo>
                    <a:pt x="1188597" y="58875"/>
                  </a:lnTo>
                  <a:lnTo>
                    <a:pt x="1214102" y="90611"/>
                  </a:lnTo>
                  <a:lnTo>
                    <a:pt x="1232342" y="127541"/>
                  </a:lnTo>
                  <a:lnTo>
                    <a:pt x="1245580" y="197756"/>
                  </a:lnTo>
                  <a:lnTo>
                    <a:pt x="1247235" y="247303"/>
                  </a:lnTo>
                  <a:lnTo>
                    <a:pt x="1247471" y="308741"/>
                  </a:lnTo>
                  <a:lnTo>
                    <a:pt x="1247471" y="1037711"/>
                  </a:lnTo>
                  <a:lnTo>
                    <a:pt x="1247235" y="1099149"/>
                  </a:lnTo>
                  <a:lnTo>
                    <a:pt x="1245580" y="1148695"/>
                  </a:lnTo>
                  <a:lnTo>
                    <a:pt x="1241089" y="1188050"/>
                  </a:lnTo>
                  <a:lnTo>
                    <a:pt x="1214102" y="1255841"/>
                  </a:lnTo>
                  <a:lnTo>
                    <a:pt x="1188597" y="1287577"/>
                  </a:lnTo>
                  <a:lnTo>
                    <a:pt x="1156860" y="1313083"/>
                  </a:lnTo>
                  <a:lnTo>
                    <a:pt x="1119930" y="1331322"/>
                  </a:lnTo>
                  <a:lnTo>
                    <a:pt x="1049715" y="1344561"/>
                  </a:lnTo>
                  <a:lnTo>
                    <a:pt x="1000168" y="1346215"/>
                  </a:lnTo>
                  <a:lnTo>
                    <a:pt x="938730" y="1346452"/>
                  </a:lnTo>
                  <a:lnTo>
                    <a:pt x="308741" y="1346452"/>
                  </a:lnTo>
                  <a:lnTo>
                    <a:pt x="247303" y="1346215"/>
                  </a:lnTo>
                  <a:lnTo>
                    <a:pt x="197756" y="1344561"/>
                  </a:lnTo>
                  <a:lnTo>
                    <a:pt x="158402" y="1340069"/>
                  </a:lnTo>
                  <a:lnTo>
                    <a:pt x="90611" y="1313083"/>
                  </a:lnTo>
                  <a:lnTo>
                    <a:pt x="58875" y="1287577"/>
                  </a:lnTo>
                  <a:lnTo>
                    <a:pt x="33369" y="1255841"/>
                  </a:lnTo>
                  <a:lnTo>
                    <a:pt x="15129" y="1218910"/>
                  </a:lnTo>
                  <a:lnTo>
                    <a:pt x="1891" y="1148695"/>
                  </a:lnTo>
                  <a:lnTo>
                    <a:pt x="236" y="1099149"/>
                  </a:lnTo>
                  <a:lnTo>
                    <a:pt x="0" y="1037711"/>
                  </a:lnTo>
                  <a:lnTo>
                    <a:pt x="0" y="308741"/>
                  </a:lnTo>
                  <a:lnTo>
                    <a:pt x="236" y="247303"/>
                  </a:lnTo>
                  <a:lnTo>
                    <a:pt x="1891" y="197756"/>
                  </a:lnTo>
                  <a:lnTo>
                    <a:pt x="6382" y="158402"/>
                  </a:lnTo>
                  <a:lnTo>
                    <a:pt x="33369" y="90611"/>
                  </a:lnTo>
                  <a:lnTo>
                    <a:pt x="58875" y="58875"/>
                  </a:lnTo>
                  <a:lnTo>
                    <a:pt x="90611" y="33369"/>
                  </a:lnTo>
                  <a:lnTo>
                    <a:pt x="127541" y="15129"/>
                  </a:lnTo>
                  <a:lnTo>
                    <a:pt x="197756" y="1891"/>
                  </a:lnTo>
                  <a:lnTo>
                    <a:pt x="247303" y="236"/>
                  </a:lnTo>
                  <a:lnTo>
                    <a:pt x="308741" y="0"/>
                  </a:lnTo>
                  <a:close/>
                </a:path>
              </a:pathLst>
            </a:custGeom>
            <a:ln w="41883">
              <a:solidFill>
                <a:srgbClr val="0081CC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3516345" y="2216327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90222" marR="3081" indent="-182905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latin typeface="Arial"/>
                <a:cs typeface="Arial"/>
              </a:rPr>
              <a:t>Layer  </a:t>
            </a:r>
            <a:r>
              <a:rPr sz="1577" spc="12" dirty="0">
                <a:latin typeface="Arial"/>
                <a:cs typeface="Arial"/>
              </a:rPr>
              <a:t>1</a:t>
            </a:r>
            <a:endParaRPr sz="1577">
              <a:latin typeface="Arial"/>
              <a:cs typeface="Arial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6632091" y="2123497"/>
            <a:ext cx="1341180" cy="660386"/>
            <a:chOff x="10936103" y="3501804"/>
            <a:chExt cx="2211705" cy="1089025"/>
          </a:xfrm>
        </p:grpSpPr>
        <p:sp>
          <p:nvSpPr>
            <p:cNvPr id="18" name="object 18"/>
            <p:cNvSpPr/>
            <p:nvPr/>
          </p:nvSpPr>
          <p:spPr>
            <a:xfrm>
              <a:off x="10957058" y="3522759"/>
              <a:ext cx="2169795" cy="1047115"/>
            </a:xfrm>
            <a:custGeom>
              <a:avLst/>
              <a:gdLst/>
              <a:ahLst/>
              <a:cxnLst/>
              <a:rect l="l" t="t" r="r" b="b"/>
              <a:pathLst>
                <a:path w="2169794" h="1047114">
                  <a:moveTo>
                    <a:pt x="1929532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5"/>
                  </a:lnTo>
                  <a:lnTo>
                    <a:pt x="45783" y="45784"/>
                  </a:lnTo>
                  <a:lnTo>
                    <a:pt x="11769" y="99184"/>
                  </a:lnTo>
                  <a:lnTo>
                    <a:pt x="1471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71" y="893300"/>
                  </a:lnTo>
                  <a:lnTo>
                    <a:pt x="11769" y="947904"/>
                  </a:lnTo>
                  <a:lnTo>
                    <a:pt x="45783" y="1001303"/>
                  </a:lnTo>
                  <a:lnTo>
                    <a:pt x="99180" y="1035322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7" y="1047088"/>
                  </a:lnTo>
                  <a:lnTo>
                    <a:pt x="1929532" y="1047088"/>
                  </a:lnTo>
                  <a:lnTo>
                    <a:pt x="1977312" y="1046904"/>
                  </a:lnTo>
                  <a:lnTo>
                    <a:pt x="2015843" y="1045617"/>
                  </a:lnTo>
                  <a:lnTo>
                    <a:pt x="2070450" y="1035322"/>
                  </a:lnTo>
                  <a:lnTo>
                    <a:pt x="2123846" y="1001303"/>
                  </a:lnTo>
                  <a:lnTo>
                    <a:pt x="2157860" y="947904"/>
                  </a:lnTo>
                  <a:lnTo>
                    <a:pt x="2168159" y="893300"/>
                  </a:lnTo>
                  <a:lnTo>
                    <a:pt x="2169446" y="854769"/>
                  </a:lnTo>
                  <a:lnTo>
                    <a:pt x="2169630" y="806991"/>
                  </a:lnTo>
                  <a:lnTo>
                    <a:pt x="2169630" y="240097"/>
                  </a:lnTo>
                  <a:lnTo>
                    <a:pt x="2169446" y="192319"/>
                  </a:lnTo>
                  <a:lnTo>
                    <a:pt x="2168159" y="153788"/>
                  </a:lnTo>
                  <a:lnTo>
                    <a:pt x="2157860" y="99184"/>
                  </a:lnTo>
                  <a:lnTo>
                    <a:pt x="2123846" y="45784"/>
                  </a:lnTo>
                  <a:lnTo>
                    <a:pt x="2070450" y="11765"/>
                  </a:lnTo>
                  <a:lnTo>
                    <a:pt x="2015843" y="1470"/>
                  </a:lnTo>
                  <a:lnTo>
                    <a:pt x="1977312" y="183"/>
                  </a:lnTo>
                  <a:lnTo>
                    <a:pt x="1929532" y="0"/>
                  </a:lnTo>
                  <a:close/>
                </a:path>
              </a:pathLst>
            </a:custGeom>
            <a:solidFill>
              <a:srgbClr val="A4DAD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19" name="object 19"/>
            <p:cNvSpPr/>
            <p:nvPr/>
          </p:nvSpPr>
          <p:spPr>
            <a:xfrm>
              <a:off x="10957058" y="3522759"/>
              <a:ext cx="2169795" cy="1047115"/>
            </a:xfrm>
            <a:custGeom>
              <a:avLst/>
              <a:gdLst/>
              <a:ahLst/>
              <a:cxnLst/>
              <a:rect l="l" t="t" r="r" b="b"/>
              <a:pathLst>
                <a:path w="2169794" h="1047114">
                  <a:moveTo>
                    <a:pt x="240097" y="0"/>
                  </a:moveTo>
                  <a:lnTo>
                    <a:pt x="1929534" y="0"/>
                  </a:lnTo>
                  <a:lnTo>
                    <a:pt x="1977313" y="183"/>
                  </a:lnTo>
                  <a:lnTo>
                    <a:pt x="2015844" y="1470"/>
                  </a:lnTo>
                  <a:lnTo>
                    <a:pt x="2070447" y="11765"/>
                  </a:lnTo>
                  <a:lnTo>
                    <a:pt x="2123847" y="45785"/>
                  </a:lnTo>
                  <a:lnTo>
                    <a:pt x="2157866" y="99184"/>
                  </a:lnTo>
                  <a:lnTo>
                    <a:pt x="2168161" y="153788"/>
                  </a:lnTo>
                  <a:lnTo>
                    <a:pt x="2169448" y="192318"/>
                  </a:lnTo>
                  <a:lnTo>
                    <a:pt x="2169632" y="240097"/>
                  </a:lnTo>
                  <a:lnTo>
                    <a:pt x="2169632" y="806991"/>
                  </a:lnTo>
                  <a:lnTo>
                    <a:pt x="2169448" y="854769"/>
                  </a:lnTo>
                  <a:lnTo>
                    <a:pt x="2168161" y="893300"/>
                  </a:lnTo>
                  <a:lnTo>
                    <a:pt x="2157866" y="947904"/>
                  </a:lnTo>
                  <a:lnTo>
                    <a:pt x="2123847" y="1001303"/>
                  </a:lnTo>
                  <a:lnTo>
                    <a:pt x="2070447" y="1035322"/>
                  </a:lnTo>
                  <a:lnTo>
                    <a:pt x="2015844" y="1045617"/>
                  </a:lnTo>
                  <a:lnTo>
                    <a:pt x="1977313" y="1046904"/>
                  </a:lnTo>
                  <a:lnTo>
                    <a:pt x="1929534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41883">
              <a:solidFill>
                <a:srgbClr val="00AEBB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7029702" y="2317687"/>
            <a:ext cx="54602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6" dirty="0">
                <a:latin typeface="Arial"/>
                <a:cs typeface="Arial"/>
              </a:rPr>
              <a:t>Logits</a:t>
            </a:r>
            <a:endParaRPr sz="1577">
              <a:latin typeface="Arial"/>
              <a:cs typeface="Arial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193193" y="3114885"/>
            <a:ext cx="1341180" cy="597620"/>
            <a:chOff x="13510476" y="5136676"/>
            <a:chExt cx="2211705" cy="985519"/>
          </a:xfrm>
        </p:grpSpPr>
        <p:sp>
          <p:nvSpPr>
            <p:cNvPr id="22" name="object 22"/>
            <p:cNvSpPr/>
            <p:nvPr/>
          </p:nvSpPr>
          <p:spPr>
            <a:xfrm>
              <a:off x="13531431" y="5157631"/>
              <a:ext cx="2169795" cy="943610"/>
            </a:xfrm>
            <a:custGeom>
              <a:avLst/>
              <a:gdLst/>
              <a:ahLst/>
              <a:cxnLst/>
              <a:rect l="l" t="t" r="r" b="b"/>
              <a:pathLst>
                <a:path w="2169794" h="943610">
                  <a:moveTo>
                    <a:pt x="1929532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6"/>
                  </a:lnTo>
                  <a:lnTo>
                    <a:pt x="45782" y="45785"/>
                  </a:lnTo>
                  <a:lnTo>
                    <a:pt x="11758" y="99184"/>
                  </a:lnTo>
                  <a:lnTo>
                    <a:pt x="1469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703122"/>
                  </a:lnTo>
                  <a:lnTo>
                    <a:pt x="183" y="750900"/>
                  </a:lnTo>
                  <a:lnTo>
                    <a:pt x="1469" y="789431"/>
                  </a:lnTo>
                  <a:lnTo>
                    <a:pt x="11758" y="844035"/>
                  </a:lnTo>
                  <a:lnTo>
                    <a:pt x="45782" y="897434"/>
                  </a:lnTo>
                  <a:lnTo>
                    <a:pt x="99180" y="931453"/>
                  </a:lnTo>
                  <a:lnTo>
                    <a:pt x="153787" y="941748"/>
                  </a:lnTo>
                  <a:lnTo>
                    <a:pt x="192318" y="943035"/>
                  </a:lnTo>
                  <a:lnTo>
                    <a:pt x="240097" y="943219"/>
                  </a:lnTo>
                  <a:lnTo>
                    <a:pt x="1929532" y="943219"/>
                  </a:lnTo>
                  <a:lnTo>
                    <a:pt x="1977311" y="943035"/>
                  </a:lnTo>
                  <a:lnTo>
                    <a:pt x="2015841" y="941748"/>
                  </a:lnTo>
                  <a:lnTo>
                    <a:pt x="2070439" y="931453"/>
                  </a:lnTo>
                  <a:lnTo>
                    <a:pt x="2123841" y="897434"/>
                  </a:lnTo>
                  <a:lnTo>
                    <a:pt x="2157860" y="844035"/>
                  </a:lnTo>
                  <a:lnTo>
                    <a:pt x="2168159" y="789431"/>
                  </a:lnTo>
                  <a:lnTo>
                    <a:pt x="2169446" y="750900"/>
                  </a:lnTo>
                  <a:lnTo>
                    <a:pt x="2169630" y="703122"/>
                  </a:lnTo>
                  <a:lnTo>
                    <a:pt x="2169630" y="240097"/>
                  </a:lnTo>
                  <a:lnTo>
                    <a:pt x="2169446" y="192319"/>
                  </a:lnTo>
                  <a:lnTo>
                    <a:pt x="2168159" y="153788"/>
                  </a:lnTo>
                  <a:lnTo>
                    <a:pt x="2157860" y="99184"/>
                  </a:lnTo>
                  <a:lnTo>
                    <a:pt x="2123841" y="45785"/>
                  </a:lnTo>
                  <a:lnTo>
                    <a:pt x="2070439" y="11766"/>
                  </a:lnTo>
                  <a:lnTo>
                    <a:pt x="2015841" y="1470"/>
                  </a:lnTo>
                  <a:lnTo>
                    <a:pt x="1977311" y="183"/>
                  </a:lnTo>
                  <a:lnTo>
                    <a:pt x="1929532" y="0"/>
                  </a:lnTo>
                  <a:close/>
                </a:path>
              </a:pathLst>
            </a:custGeom>
            <a:solidFill>
              <a:srgbClr val="FEF1D8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3" name="object 23"/>
            <p:cNvSpPr/>
            <p:nvPr/>
          </p:nvSpPr>
          <p:spPr>
            <a:xfrm>
              <a:off x="13531431" y="5157631"/>
              <a:ext cx="2169795" cy="943610"/>
            </a:xfrm>
            <a:custGeom>
              <a:avLst/>
              <a:gdLst/>
              <a:ahLst/>
              <a:cxnLst/>
              <a:rect l="l" t="t" r="r" b="b"/>
              <a:pathLst>
                <a:path w="2169794" h="943610">
                  <a:moveTo>
                    <a:pt x="240097" y="0"/>
                  </a:moveTo>
                  <a:lnTo>
                    <a:pt x="1929534" y="0"/>
                  </a:lnTo>
                  <a:lnTo>
                    <a:pt x="1977313" y="183"/>
                  </a:lnTo>
                  <a:lnTo>
                    <a:pt x="2015844" y="1470"/>
                  </a:lnTo>
                  <a:lnTo>
                    <a:pt x="2070447" y="11765"/>
                  </a:lnTo>
                  <a:lnTo>
                    <a:pt x="2123847" y="45785"/>
                  </a:lnTo>
                  <a:lnTo>
                    <a:pt x="2157866" y="99184"/>
                  </a:lnTo>
                  <a:lnTo>
                    <a:pt x="2168161" y="153788"/>
                  </a:lnTo>
                  <a:lnTo>
                    <a:pt x="2169448" y="192318"/>
                  </a:lnTo>
                  <a:lnTo>
                    <a:pt x="2169632" y="240097"/>
                  </a:lnTo>
                  <a:lnTo>
                    <a:pt x="2169632" y="703122"/>
                  </a:lnTo>
                  <a:lnTo>
                    <a:pt x="2169448" y="750900"/>
                  </a:lnTo>
                  <a:lnTo>
                    <a:pt x="2168161" y="789431"/>
                  </a:lnTo>
                  <a:lnTo>
                    <a:pt x="2157866" y="844034"/>
                  </a:lnTo>
                  <a:lnTo>
                    <a:pt x="2123847" y="897434"/>
                  </a:lnTo>
                  <a:lnTo>
                    <a:pt x="2070447" y="931453"/>
                  </a:lnTo>
                  <a:lnTo>
                    <a:pt x="2015844" y="941748"/>
                  </a:lnTo>
                  <a:lnTo>
                    <a:pt x="1977313" y="943035"/>
                  </a:lnTo>
                  <a:lnTo>
                    <a:pt x="1929534" y="943219"/>
                  </a:lnTo>
                  <a:lnTo>
                    <a:pt x="240097" y="943219"/>
                  </a:lnTo>
                  <a:lnTo>
                    <a:pt x="192318" y="943035"/>
                  </a:lnTo>
                  <a:lnTo>
                    <a:pt x="153788" y="941748"/>
                  </a:lnTo>
                  <a:lnTo>
                    <a:pt x="99184" y="931453"/>
                  </a:lnTo>
                  <a:lnTo>
                    <a:pt x="45785" y="897434"/>
                  </a:lnTo>
                  <a:lnTo>
                    <a:pt x="11765" y="844034"/>
                  </a:lnTo>
                  <a:lnTo>
                    <a:pt x="1470" y="789431"/>
                  </a:lnTo>
                  <a:lnTo>
                    <a:pt x="183" y="750900"/>
                  </a:lnTo>
                  <a:lnTo>
                    <a:pt x="0" y="703122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41883">
              <a:solidFill>
                <a:srgbClr val="F8B62D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8419729" y="3153263"/>
            <a:ext cx="888344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234889" marR="3081" indent="-227573">
              <a:lnSpc>
                <a:spcPct val="103099"/>
              </a:lnSpc>
              <a:spcBef>
                <a:spcPts val="24"/>
              </a:spcBef>
            </a:pPr>
            <a:r>
              <a:rPr sz="1577" spc="-27" dirty="0">
                <a:latin typeface="Arial"/>
                <a:cs typeface="Arial"/>
              </a:rPr>
              <a:t>Distillation  </a:t>
            </a:r>
            <a:r>
              <a:rPr sz="1577" spc="-12" dirty="0">
                <a:latin typeface="Arial"/>
                <a:cs typeface="Arial"/>
              </a:rPr>
              <a:t>Loss</a:t>
            </a:r>
            <a:endParaRPr sz="1577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6397762" y="5145594"/>
            <a:ext cx="1809803" cy="660386"/>
            <a:chOff x="10549678" y="8485465"/>
            <a:chExt cx="2984500" cy="1089025"/>
          </a:xfrm>
        </p:grpSpPr>
        <p:sp>
          <p:nvSpPr>
            <p:cNvPr id="26" name="object 26"/>
            <p:cNvSpPr/>
            <p:nvPr/>
          </p:nvSpPr>
          <p:spPr>
            <a:xfrm>
              <a:off x="10570620" y="8506406"/>
              <a:ext cx="2942590" cy="1047115"/>
            </a:xfrm>
            <a:custGeom>
              <a:avLst/>
              <a:gdLst/>
              <a:ahLst/>
              <a:cxnLst/>
              <a:rect l="l" t="t" r="r" b="b"/>
              <a:pathLst>
                <a:path w="2942590" h="1047115">
                  <a:moveTo>
                    <a:pt x="2702409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123181" y="4963"/>
                  </a:lnTo>
                  <a:lnTo>
                    <a:pt x="99180" y="11766"/>
                  </a:lnTo>
                  <a:lnTo>
                    <a:pt x="45782" y="45785"/>
                  </a:lnTo>
                  <a:lnTo>
                    <a:pt x="11758" y="99184"/>
                  </a:lnTo>
                  <a:lnTo>
                    <a:pt x="1469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1"/>
                  </a:lnTo>
                  <a:lnTo>
                    <a:pt x="183" y="854769"/>
                  </a:lnTo>
                  <a:lnTo>
                    <a:pt x="1469" y="893300"/>
                  </a:lnTo>
                  <a:lnTo>
                    <a:pt x="11758" y="947904"/>
                  </a:lnTo>
                  <a:lnTo>
                    <a:pt x="45782" y="1001303"/>
                  </a:lnTo>
                  <a:lnTo>
                    <a:pt x="99180" y="1035322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7" y="1047088"/>
                  </a:lnTo>
                  <a:lnTo>
                    <a:pt x="2702409" y="1047088"/>
                  </a:lnTo>
                  <a:lnTo>
                    <a:pt x="2750189" y="1046904"/>
                  </a:lnTo>
                  <a:lnTo>
                    <a:pt x="2788720" y="1045617"/>
                  </a:lnTo>
                  <a:lnTo>
                    <a:pt x="2843327" y="1035322"/>
                  </a:lnTo>
                  <a:lnTo>
                    <a:pt x="2896723" y="1001303"/>
                  </a:lnTo>
                  <a:lnTo>
                    <a:pt x="2930737" y="947904"/>
                  </a:lnTo>
                  <a:lnTo>
                    <a:pt x="2941036" y="893300"/>
                  </a:lnTo>
                  <a:lnTo>
                    <a:pt x="2942323" y="854769"/>
                  </a:lnTo>
                  <a:lnTo>
                    <a:pt x="2942507" y="806991"/>
                  </a:lnTo>
                  <a:lnTo>
                    <a:pt x="2942507" y="240097"/>
                  </a:lnTo>
                  <a:lnTo>
                    <a:pt x="2942323" y="192319"/>
                  </a:lnTo>
                  <a:lnTo>
                    <a:pt x="2941036" y="153788"/>
                  </a:lnTo>
                  <a:lnTo>
                    <a:pt x="2930737" y="99184"/>
                  </a:lnTo>
                  <a:lnTo>
                    <a:pt x="2896723" y="45785"/>
                  </a:lnTo>
                  <a:lnTo>
                    <a:pt x="2843327" y="11766"/>
                  </a:lnTo>
                  <a:lnTo>
                    <a:pt x="2788720" y="1470"/>
                  </a:lnTo>
                  <a:lnTo>
                    <a:pt x="2750189" y="183"/>
                  </a:lnTo>
                  <a:lnTo>
                    <a:pt x="2702409" y="0"/>
                  </a:lnTo>
                  <a:close/>
                </a:path>
              </a:pathLst>
            </a:custGeom>
            <a:solidFill>
              <a:srgbClr val="FEF1D8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27" name="object 27"/>
            <p:cNvSpPr/>
            <p:nvPr/>
          </p:nvSpPr>
          <p:spPr>
            <a:xfrm>
              <a:off x="10570620" y="8506406"/>
              <a:ext cx="2942590" cy="1047115"/>
            </a:xfrm>
            <a:custGeom>
              <a:avLst/>
              <a:gdLst/>
              <a:ahLst/>
              <a:cxnLst/>
              <a:rect l="l" t="t" r="r" b="b"/>
              <a:pathLst>
                <a:path w="2942590" h="1047115">
                  <a:moveTo>
                    <a:pt x="240097" y="0"/>
                  </a:moveTo>
                  <a:lnTo>
                    <a:pt x="2702414" y="0"/>
                  </a:lnTo>
                  <a:lnTo>
                    <a:pt x="2750192" y="183"/>
                  </a:lnTo>
                  <a:lnTo>
                    <a:pt x="2788723" y="1470"/>
                  </a:lnTo>
                  <a:lnTo>
                    <a:pt x="2843327" y="11765"/>
                  </a:lnTo>
                  <a:lnTo>
                    <a:pt x="2896726" y="45785"/>
                  </a:lnTo>
                  <a:lnTo>
                    <a:pt x="2930745" y="99184"/>
                  </a:lnTo>
                  <a:lnTo>
                    <a:pt x="2941040" y="153788"/>
                  </a:lnTo>
                  <a:lnTo>
                    <a:pt x="2942327" y="192318"/>
                  </a:lnTo>
                  <a:lnTo>
                    <a:pt x="2942511" y="240097"/>
                  </a:lnTo>
                  <a:lnTo>
                    <a:pt x="2942511" y="806991"/>
                  </a:lnTo>
                  <a:lnTo>
                    <a:pt x="2942327" y="854769"/>
                  </a:lnTo>
                  <a:lnTo>
                    <a:pt x="2941040" y="893300"/>
                  </a:lnTo>
                  <a:lnTo>
                    <a:pt x="2930745" y="947904"/>
                  </a:lnTo>
                  <a:lnTo>
                    <a:pt x="2896726" y="1001303"/>
                  </a:lnTo>
                  <a:lnTo>
                    <a:pt x="2843327" y="1035322"/>
                  </a:lnTo>
                  <a:lnTo>
                    <a:pt x="2788723" y="1045617"/>
                  </a:lnTo>
                  <a:lnTo>
                    <a:pt x="2750192" y="1046904"/>
                  </a:lnTo>
                  <a:lnTo>
                    <a:pt x="2702414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41883">
              <a:solidFill>
                <a:srgbClr val="F8B62D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3188482" y="5217895"/>
            <a:ext cx="5815245" cy="1318408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3905319" marR="1125927" indent="-361575">
              <a:lnSpc>
                <a:spcPct val="103099"/>
              </a:lnSpc>
              <a:spcBef>
                <a:spcPts val="24"/>
              </a:spcBef>
            </a:pPr>
            <a:r>
              <a:rPr sz="1577" spc="-36" dirty="0">
                <a:latin typeface="Arial"/>
                <a:cs typeface="Arial"/>
              </a:rPr>
              <a:t>Classi</a:t>
            </a:r>
            <a:r>
              <a:rPr sz="1577" spc="-39" dirty="0">
                <a:latin typeface="Arial"/>
                <a:cs typeface="Arial"/>
              </a:rPr>
              <a:t>fi</a:t>
            </a:r>
            <a:r>
              <a:rPr sz="1577" spc="-6" dirty="0">
                <a:latin typeface="Arial"/>
                <a:cs typeface="Arial"/>
              </a:rPr>
              <a:t>cation  </a:t>
            </a:r>
            <a:r>
              <a:rPr sz="1577" spc="-12" dirty="0">
                <a:latin typeface="Arial"/>
                <a:cs typeface="Arial"/>
              </a:rPr>
              <a:t>Loss</a:t>
            </a:r>
            <a:endParaRPr sz="1577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1880">
              <a:latin typeface="Arial"/>
              <a:cs typeface="Arial"/>
            </a:endParaRPr>
          </a:p>
          <a:p>
            <a:pPr marL="430502" marR="3081" indent="-423185">
              <a:lnSpc>
                <a:spcPct val="102200"/>
              </a:lnSpc>
              <a:spcBef>
                <a:spcPts val="1346"/>
              </a:spcBef>
            </a:pP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Distilling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the 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Knowledge 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in </a:t>
            </a:r>
            <a:r>
              <a:rPr sz="1182" spc="-15" dirty="0">
                <a:solidFill>
                  <a:srgbClr val="5E5E5E"/>
                </a:solidFill>
                <a:latin typeface="Arial"/>
                <a:cs typeface="Arial"/>
              </a:rPr>
              <a:t>a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Neural </a:t>
            </a:r>
            <a:r>
              <a:rPr sz="1182" spc="24" dirty="0">
                <a:solidFill>
                  <a:srgbClr val="5E5E5E"/>
                </a:solidFill>
                <a:latin typeface="Arial"/>
                <a:cs typeface="Arial"/>
              </a:rPr>
              <a:t>Network 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[Hinton </a:t>
            </a:r>
            <a:r>
              <a:rPr sz="1182" i="1" spc="15" dirty="0">
                <a:solidFill>
                  <a:srgbClr val="5E5E5E"/>
                </a:solidFill>
                <a:latin typeface="Arial"/>
                <a:cs typeface="Arial"/>
              </a:rPr>
              <a:t>et </a:t>
            </a:r>
            <a:r>
              <a:rPr sz="1182" i="1" spc="-6" dirty="0">
                <a:solidFill>
                  <a:srgbClr val="5E5E5E"/>
                </a:solidFill>
                <a:latin typeface="Arial"/>
                <a:cs typeface="Arial"/>
              </a:rPr>
              <a:t>al.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, NeurIPS 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Workshops 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2014] </a:t>
            </a:r>
            <a:r>
              <a:rPr sz="1182" spc="-321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Do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Deep </a:t>
            </a:r>
            <a:r>
              <a:rPr sz="1182" spc="12" dirty="0">
                <a:solidFill>
                  <a:srgbClr val="5E5E5E"/>
                </a:solidFill>
                <a:latin typeface="Arial"/>
                <a:cs typeface="Arial"/>
              </a:rPr>
              <a:t>Nets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9" dirty="0">
                <a:solidFill>
                  <a:srgbClr val="5E5E5E"/>
                </a:solidFill>
                <a:latin typeface="Arial"/>
                <a:cs typeface="Arial"/>
              </a:rPr>
              <a:t>Really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9" dirty="0">
                <a:solidFill>
                  <a:srgbClr val="5E5E5E"/>
                </a:solidFill>
                <a:latin typeface="Arial"/>
                <a:cs typeface="Arial"/>
              </a:rPr>
              <a:t>Need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9" dirty="0">
                <a:solidFill>
                  <a:srgbClr val="5E5E5E"/>
                </a:solidFill>
                <a:latin typeface="Arial"/>
                <a:cs typeface="Arial"/>
              </a:rPr>
              <a:t>to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8" dirty="0">
                <a:solidFill>
                  <a:srgbClr val="5E5E5E"/>
                </a:solidFill>
                <a:latin typeface="Arial"/>
                <a:cs typeface="Arial"/>
              </a:rPr>
              <a:t>be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Deep?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[Ba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15" dirty="0">
                <a:solidFill>
                  <a:srgbClr val="5E5E5E"/>
                </a:solidFill>
                <a:latin typeface="Arial"/>
                <a:cs typeface="Arial"/>
              </a:rPr>
              <a:t>and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dirty="0">
                <a:solidFill>
                  <a:srgbClr val="5E5E5E"/>
                </a:solidFill>
                <a:latin typeface="Arial"/>
                <a:cs typeface="Arial"/>
              </a:rPr>
              <a:t>Caruana,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-6" dirty="0">
                <a:solidFill>
                  <a:srgbClr val="5E5E5E"/>
                </a:solidFill>
                <a:latin typeface="Arial"/>
                <a:cs typeface="Arial"/>
              </a:rPr>
              <a:t>NeurIPS</a:t>
            </a:r>
            <a:r>
              <a:rPr sz="1182" spc="6" dirty="0">
                <a:solidFill>
                  <a:srgbClr val="5E5E5E"/>
                </a:solidFill>
                <a:latin typeface="Arial"/>
                <a:cs typeface="Arial"/>
              </a:rPr>
              <a:t> </a:t>
            </a:r>
            <a:r>
              <a:rPr sz="1182" spc="3" dirty="0">
                <a:solidFill>
                  <a:srgbClr val="5E5E5E"/>
                </a:solidFill>
                <a:latin typeface="Arial"/>
                <a:cs typeface="Arial"/>
              </a:rPr>
              <a:t>2014]</a:t>
            </a:r>
            <a:endParaRPr sz="1182">
              <a:latin typeface="Arial"/>
              <a:cs typeface="Arial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386210" y="2053194"/>
            <a:ext cx="2970003" cy="3054717"/>
            <a:chOff x="7232479" y="3385868"/>
            <a:chExt cx="4897755" cy="5037455"/>
          </a:xfrm>
        </p:grpSpPr>
        <p:sp>
          <p:nvSpPr>
            <p:cNvPr id="30" name="object 30"/>
            <p:cNvSpPr/>
            <p:nvPr/>
          </p:nvSpPr>
          <p:spPr>
            <a:xfrm>
              <a:off x="7253434" y="3406823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5">
                  <a:moveTo>
                    <a:pt x="938731" y="0"/>
                  </a:moveTo>
                  <a:lnTo>
                    <a:pt x="308741" y="0"/>
                  </a:lnTo>
                  <a:lnTo>
                    <a:pt x="247303" y="236"/>
                  </a:lnTo>
                  <a:lnTo>
                    <a:pt x="197756" y="1891"/>
                  </a:lnTo>
                  <a:lnTo>
                    <a:pt x="158402" y="6382"/>
                  </a:lnTo>
                  <a:lnTo>
                    <a:pt x="90611" y="33369"/>
                  </a:lnTo>
                  <a:lnTo>
                    <a:pt x="58875" y="58874"/>
                  </a:lnTo>
                  <a:lnTo>
                    <a:pt x="33369" y="90611"/>
                  </a:lnTo>
                  <a:lnTo>
                    <a:pt x="15130" y="127541"/>
                  </a:lnTo>
                  <a:lnTo>
                    <a:pt x="1891" y="197756"/>
                  </a:lnTo>
                  <a:lnTo>
                    <a:pt x="236" y="247303"/>
                  </a:lnTo>
                  <a:lnTo>
                    <a:pt x="0" y="308741"/>
                  </a:lnTo>
                  <a:lnTo>
                    <a:pt x="0" y="1037710"/>
                  </a:lnTo>
                  <a:lnTo>
                    <a:pt x="236" y="1099149"/>
                  </a:lnTo>
                  <a:lnTo>
                    <a:pt x="1891" y="1148695"/>
                  </a:lnTo>
                  <a:lnTo>
                    <a:pt x="6383" y="1188050"/>
                  </a:lnTo>
                  <a:lnTo>
                    <a:pt x="33369" y="1255841"/>
                  </a:lnTo>
                  <a:lnTo>
                    <a:pt x="58875" y="1287577"/>
                  </a:lnTo>
                  <a:lnTo>
                    <a:pt x="90611" y="1313083"/>
                  </a:lnTo>
                  <a:lnTo>
                    <a:pt x="127541" y="1331322"/>
                  </a:lnTo>
                  <a:lnTo>
                    <a:pt x="197756" y="1344561"/>
                  </a:lnTo>
                  <a:lnTo>
                    <a:pt x="247303" y="1346215"/>
                  </a:lnTo>
                  <a:lnTo>
                    <a:pt x="308741" y="1346452"/>
                  </a:lnTo>
                  <a:lnTo>
                    <a:pt x="938731" y="1346452"/>
                  </a:lnTo>
                  <a:lnTo>
                    <a:pt x="1000169" y="1346215"/>
                  </a:lnTo>
                  <a:lnTo>
                    <a:pt x="1049715" y="1344561"/>
                  </a:lnTo>
                  <a:lnTo>
                    <a:pt x="1089070" y="1340069"/>
                  </a:lnTo>
                  <a:lnTo>
                    <a:pt x="1156861" y="1313083"/>
                  </a:lnTo>
                  <a:lnTo>
                    <a:pt x="1188597" y="1287577"/>
                  </a:lnTo>
                  <a:lnTo>
                    <a:pt x="1214102" y="1255841"/>
                  </a:lnTo>
                  <a:lnTo>
                    <a:pt x="1232342" y="1218910"/>
                  </a:lnTo>
                  <a:lnTo>
                    <a:pt x="1245580" y="1148695"/>
                  </a:lnTo>
                  <a:lnTo>
                    <a:pt x="1247235" y="1099149"/>
                  </a:lnTo>
                  <a:lnTo>
                    <a:pt x="1247471" y="1037710"/>
                  </a:lnTo>
                  <a:lnTo>
                    <a:pt x="1247471" y="308741"/>
                  </a:lnTo>
                  <a:lnTo>
                    <a:pt x="1247235" y="247303"/>
                  </a:lnTo>
                  <a:lnTo>
                    <a:pt x="1245580" y="197756"/>
                  </a:lnTo>
                  <a:lnTo>
                    <a:pt x="1241089" y="158402"/>
                  </a:lnTo>
                  <a:lnTo>
                    <a:pt x="1214102" y="90611"/>
                  </a:lnTo>
                  <a:lnTo>
                    <a:pt x="1188597" y="58874"/>
                  </a:lnTo>
                  <a:lnTo>
                    <a:pt x="1156861" y="33369"/>
                  </a:lnTo>
                  <a:lnTo>
                    <a:pt x="1119931" y="15129"/>
                  </a:lnTo>
                  <a:lnTo>
                    <a:pt x="1049715" y="1891"/>
                  </a:lnTo>
                  <a:lnTo>
                    <a:pt x="1000169" y="236"/>
                  </a:lnTo>
                  <a:lnTo>
                    <a:pt x="938731" y="0"/>
                  </a:lnTo>
                  <a:close/>
                </a:path>
              </a:pathLst>
            </a:custGeom>
            <a:solidFill>
              <a:srgbClr val="7DB8E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1" name="object 31"/>
            <p:cNvSpPr/>
            <p:nvPr/>
          </p:nvSpPr>
          <p:spPr>
            <a:xfrm>
              <a:off x="7253434" y="3406823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5">
                  <a:moveTo>
                    <a:pt x="308741" y="0"/>
                  </a:moveTo>
                  <a:lnTo>
                    <a:pt x="938730" y="0"/>
                  </a:lnTo>
                  <a:lnTo>
                    <a:pt x="1000168" y="236"/>
                  </a:lnTo>
                  <a:lnTo>
                    <a:pt x="1049715" y="1891"/>
                  </a:lnTo>
                  <a:lnTo>
                    <a:pt x="1089069" y="6382"/>
                  </a:lnTo>
                  <a:lnTo>
                    <a:pt x="1156860" y="33369"/>
                  </a:lnTo>
                  <a:lnTo>
                    <a:pt x="1188597" y="58875"/>
                  </a:lnTo>
                  <a:lnTo>
                    <a:pt x="1214102" y="90611"/>
                  </a:lnTo>
                  <a:lnTo>
                    <a:pt x="1232342" y="127541"/>
                  </a:lnTo>
                  <a:lnTo>
                    <a:pt x="1245580" y="197756"/>
                  </a:lnTo>
                  <a:lnTo>
                    <a:pt x="1247235" y="247303"/>
                  </a:lnTo>
                  <a:lnTo>
                    <a:pt x="1247471" y="308741"/>
                  </a:lnTo>
                  <a:lnTo>
                    <a:pt x="1247471" y="1037711"/>
                  </a:lnTo>
                  <a:lnTo>
                    <a:pt x="1247235" y="1099149"/>
                  </a:lnTo>
                  <a:lnTo>
                    <a:pt x="1245580" y="1148695"/>
                  </a:lnTo>
                  <a:lnTo>
                    <a:pt x="1241089" y="1188050"/>
                  </a:lnTo>
                  <a:lnTo>
                    <a:pt x="1214102" y="1255841"/>
                  </a:lnTo>
                  <a:lnTo>
                    <a:pt x="1188597" y="1287577"/>
                  </a:lnTo>
                  <a:lnTo>
                    <a:pt x="1156860" y="1313083"/>
                  </a:lnTo>
                  <a:lnTo>
                    <a:pt x="1119930" y="1331322"/>
                  </a:lnTo>
                  <a:lnTo>
                    <a:pt x="1049715" y="1344561"/>
                  </a:lnTo>
                  <a:lnTo>
                    <a:pt x="1000168" y="1346215"/>
                  </a:lnTo>
                  <a:lnTo>
                    <a:pt x="938730" y="1346452"/>
                  </a:lnTo>
                  <a:lnTo>
                    <a:pt x="308741" y="1346452"/>
                  </a:lnTo>
                  <a:lnTo>
                    <a:pt x="247303" y="1346215"/>
                  </a:lnTo>
                  <a:lnTo>
                    <a:pt x="197756" y="1344561"/>
                  </a:lnTo>
                  <a:lnTo>
                    <a:pt x="158402" y="1340069"/>
                  </a:lnTo>
                  <a:lnTo>
                    <a:pt x="90611" y="1313083"/>
                  </a:lnTo>
                  <a:lnTo>
                    <a:pt x="58875" y="1287577"/>
                  </a:lnTo>
                  <a:lnTo>
                    <a:pt x="33369" y="1255841"/>
                  </a:lnTo>
                  <a:lnTo>
                    <a:pt x="15129" y="1218910"/>
                  </a:lnTo>
                  <a:lnTo>
                    <a:pt x="1891" y="1148695"/>
                  </a:lnTo>
                  <a:lnTo>
                    <a:pt x="236" y="1099149"/>
                  </a:lnTo>
                  <a:lnTo>
                    <a:pt x="0" y="1037711"/>
                  </a:lnTo>
                  <a:lnTo>
                    <a:pt x="0" y="308741"/>
                  </a:lnTo>
                  <a:lnTo>
                    <a:pt x="236" y="247303"/>
                  </a:lnTo>
                  <a:lnTo>
                    <a:pt x="1891" y="197756"/>
                  </a:lnTo>
                  <a:lnTo>
                    <a:pt x="6382" y="158402"/>
                  </a:lnTo>
                  <a:lnTo>
                    <a:pt x="33369" y="90611"/>
                  </a:lnTo>
                  <a:lnTo>
                    <a:pt x="58875" y="58875"/>
                  </a:lnTo>
                  <a:lnTo>
                    <a:pt x="90611" y="33369"/>
                  </a:lnTo>
                  <a:lnTo>
                    <a:pt x="127541" y="15129"/>
                  </a:lnTo>
                  <a:lnTo>
                    <a:pt x="197756" y="1891"/>
                  </a:lnTo>
                  <a:lnTo>
                    <a:pt x="247303" y="236"/>
                  </a:lnTo>
                  <a:lnTo>
                    <a:pt x="308741" y="0"/>
                  </a:lnTo>
                  <a:close/>
                </a:path>
              </a:pathLst>
            </a:custGeom>
            <a:ln w="41883">
              <a:solidFill>
                <a:srgbClr val="0081CC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2" name="object 32"/>
            <p:cNvSpPr/>
            <p:nvPr/>
          </p:nvSpPr>
          <p:spPr>
            <a:xfrm>
              <a:off x="12041873" y="7652287"/>
              <a:ext cx="0" cy="659765"/>
            </a:xfrm>
            <a:custGeom>
              <a:avLst/>
              <a:gdLst/>
              <a:ahLst/>
              <a:cxnLst/>
              <a:rect l="l" t="t" r="r" b="b"/>
              <a:pathLst>
                <a:path h="659765">
                  <a:moveTo>
                    <a:pt x="0" y="0"/>
                  </a:moveTo>
                  <a:lnTo>
                    <a:pt x="0" y="638772"/>
                  </a:lnTo>
                  <a:lnTo>
                    <a:pt x="0" y="659714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33" name="object 3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1953918" y="8247083"/>
              <a:ext cx="175910" cy="175910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4530367" y="2215884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90222" marR="3081" indent="-182905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latin typeface="Arial"/>
                <a:cs typeface="Arial"/>
              </a:rPr>
              <a:t>Layer  </a:t>
            </a:r>
            <a:r>
              <a:rPr sz="1577" spc="12" dirty="0">
                <a:latin typeface="Arial"/>
                <a:cs typeface="Arial"/>
              </a:rPr>
              <a:t>2</a:t>
            </a:r>
            <a:endParaRPr sz="1577">
              <a:latin typeface="Arial"/>
              <a:cs typeface="Arial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400233" y="2053194"/>
            <a:ext cx="782066" cy="842136"/>
            <a:chOff x="8904678" y="3385868"/>
            <a:chExt cx="1289685" cy="1388745"/>
          </a:xfrm>
        </p:grpSpPr>
        <p:sp>
          <p:nvSpPr>
            <p:cNvPr id="36" name="object 36"/>
            <p:cNvSpPr/>
            <p:nvPr/>
          </p:nvSpPr>
          <p:spPr>
            <a:xfrm>
              <a:off x="8925633" y="3406823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5">
                  <a:moveTo>
                    <a:pt x="938730" y="0"/>
                  </a:moveTo>
                  <a:lnTo>
                    <a:pt x="308741" y="0"/>
                  </a:lnTo>
                  <a:lnTo>
                    <a:pt x="247303" y="236"/>
                  </a:lnTo>
                  <a:lnTo>
                    <a:pt x="197756" y="1891"/>
                  </a:lnTo>
                  <a:lnTo>
                    <a:pt x="158402" y="6382"/>
                  </a:lnTo>
                  <a:lnTo>
                    <a:pt x="90611" y="33369"/>
                  </a:lnTo>
                  <a:lnTo>
                    <a:pt x="58874" y="58874"/>
                  </a:lnTo>
                  <a:lnTo>
                    <a:pt x="33369" y="90611"/>
                  </a:lnTo>
                  <a:lnTo>
                    <a:pt x="15129" y="127541"/>
                  </a:lnTo>
                  <a:lnTo>
                    <a:pt x="1891" y="197756"/>
                  </a:lnTo>
                  <a:lnTo>
                    <a:pt x="236" y="247303"/>
                  </a:lnTo>
                  <a:lnTo>
                    <a:pt x="0" y="308741"/>
                  </a:lnTo>
                  <a:lnTo>
                    <a:pt x="0" y="1037710"/>
                  </a:lnTo>
                  <a:lnTo>
                    <a:pt x="236" y="1099149"/>
                  </a:lnTo>
                  <a:lnTo>
                    <a:pt x="1891" y="1148695"/>
                  </a:lnTo>
                  <a:lnTo>
                    <a:pt x="6382" y="1188050"/>
                  </a:lnTo>
                  <a:lnTo>
                    <a:pt x="33369" y="1255841"/>
                  </a:lnTo>
                  <a:lnTo>
                    <a:pt x="58874" y="1287577"/>
                  </a:lnTo>
                  <a:lnTo>
                    <a:pt x="90611" y="1313083"/>
                  </a:lnTo>
                  <a:lnTo>
                    <a:pt x="127541" y="1331322"/>
                  </a:lnTo>
                  <a:lnTo>
                    <a:pt x="197756" y="1344561"/>
                  </a:lnTo>
                  <a:lnTo>
                    <a:pt x="247303" y="1346215"/>
                  </a:lnTo>
                  <a:lnTo>
                    <a:pt x="308741" y="1346452"/>
                  </a:lnTo>
                  <a:lnTo>
                    <a:pt x="938730" y="1346452"/>
                  </a:lnTo>
                  <a:lnTo>
                    <a:pt x="1000168" y="1346215"/>
                  </a:lnTo>
                  <a:lnTo>
                    <a:pt x="1049715" y="1344561"/>
                  </a:lnTo>
                  <a:lnTo>
                    <a:pt x="1089069" y="1340069"/>
                  </a:lnTo>
                  <a:lnTo>
                    <a:pt x="1156860" y="1313083"/>
                  </a:lnTo>
                  <a:lnTo>
                    <a:pt x="1188597" y="1287577"/>
                  </a:lnTo>
                  <a:lnTo>
                    <a:pt x="1214102" y="1255841"/>
                  </a:lnTo>
                  <a:lnTo>
                    <a:pt x="1232342" y="1218910"/>
                  </a:lnTo>
                  <a:lnTo>
                    <a:pt x="1245580" y="1148695"/>
                  </a:lnTo>
                  <a:lnTo>
                    <a:pt x="1247235" y="1099149"/>
                  </a:lnTo>
                  <a:lnTo>
                    <a:pt x="1247471" y="1037710"/>
                  </a:lnTo>
                  <a:lnTo>
                    <a:pt x="1247471" y="308741"/>
                  </a:lnTo>
                  <a:lnTo>
                    <a:pt x="1247235" y="247303"/>
                  </a:lnTo>
                  <a:lnTo>
                    <a:pt x="1245580" y="197756"/>
                  </a:lnTo>
                  <a:lnTo>
                    <a:pt x="1241089" y="158402"/>
                  </a:lnTo>
                  <a:lnTo>
                    <a:pt x="1214102" y="90611"/>
                  </a:lnTo>
                  <a:lnTo>
                    <a:pt x="1188597" y="58874"/>
                  </a:lnTo>
                  <a:lnTo>
                    <a:pt x="1156860" y="33369"/>
                  </a:lnTo>
                  <a:lnTo>
                    <a:pt x="1119930" y="15129"/>
                  </a:lnTo>
                  <a:lnTo>
                    <a:pt x="1049715" y="1891"/>
                  </a:lnTo>
                  <a:lnTo>
                    <a:pt x="1000168" y="236"/>
                  </a:lnTo>
                  <a:lnTo>
                    <a:pt x="938730" y="0"/>
                  </a:lnTo>
                  <a:close/>
                </a:path>
              </a:pathLst>
            </a:custGeom>
            <a:solidFill>
              <a:srgbClr val="7DB8E3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37" name="object 37"/>
            <p:cNvSpPr/>
            <p:nvPr/>
          </p:nvSpPr>
          <p:spPr>
            <a:xfrm>
              <a:off x="8925633" y="3406823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5">
                  <a:moveTo>
                    <a:pt x="308741" y="0"/>
                  </a:moveTo>
                  <a:lnTo>
                    <a:pt x="938730" y="0"/>
                  </a:lnTo>
                  <a:lnTo>
                    <a:pt x="1000168" y="236"/>
                  </a:lnTo>
                  <a:lnTo>
                    <a:pt x="1049715" y="1891"/>
                  </a:lnTo>
                  <a:lnTo>
                    <a:pt x="1089069" y="6382"/>
                  </a:lnTo>
                  <a:lnTo>
                    <a:pt x="1156860" y="33369"/>
                  </a:lnTo>
                  <a:lnTo>
                    <a:pt x="1188597" y="58875"/>
                  </a:lnTo>
                  <a:lnTo>
                    <a:pt x="1214102" y="90611"/>
                  </a:lnTo>
                  <a:lnTo>
                    <a:pt x="1232342" y="127541"/>
                  </a:lnTo>
                  <a:lnTo>
                    <a:pt x="1245580" y="197756"/>
                  </a:lnTo>
                  <a:lnTo>
                    <a:pt x="1247235" y="247303"/>
                  </a:lnTo>
                  <a:lnTo>
                    <a:pt x="1247471" y="308741"/>
                  </a:lnTo>
                  <a:lnTo>
                    <a:pt x="1247471" y="1037711"/>
                  </a:lnTo>
                  <a:lnTo>
                    <a:pt x="1247235" y="1099149"/>
                  </a:lnTo>
                  <a:lnTo>
                    <a:pt x="1245580" y="1148695"/>
                  </a:lnTo>
                  <a:lnTo>
                    <a:pt x="1241089" y="1188050"/>
                  </a:lnTo>
                  <a:lnTo>
                    <a:pt x="1214102" y="1255841"/>
                  </a:lnTo>
                  <a:lnTo>
                    <a:pt x="1188597" y="1287577"/>
                  </a:lnTo>
                  <a:lnTo>
                    <a:pt x="1156860" y="1313083"/>
                  </a:lnTo>
                  <a:lnTo>
                    <a:pt x="1119930" y="1331322"/>
                  </a:lnTo>
                  <a:lnTo>
                    <a:pt x="1049715" y="1344561"/>
                  </a:lnTo>
                  <a:lnTo>
                    <a:pt x="1000168" y="1346215"/>
                  </a:lnTo>
                  <a:lnTo>
                    <a:pt x="938730" y="1346452"/>
                  </a:lnTo>
                  <a:lnTo>
                    <a:pt x="308741" y="1346452"/>
                  </a:lnTo>
                  <a:lnTo>
                    <a:pt x="247303" y="1346215"/>
                  </a:lnTo>
                  <a:lnTo>
                    <a:pt x="197756" y="1344561"/>
                  </a:lnTo>
                  <a:lnTo>
                    <a:pt x="158402" y="1340069"/>
                  </a:lnTo>
                  <a:lnTo>
                    <a:pt x="90611" y="1313083"/>
                  </a:lnTo>
                  <a:lnTo>
                    <a:pt x="58875" y="1287577"/>
                  </a:lnTo>
                  <a:lnTo>
                    <a:pt x="33369" y="1255841"/>
                  </a:lnTo>
                  <a:lnTo>
                    <a:pt x="15129" y="1218910"/>
                  </a:lnTo>
                  <a:lnTo>
                    <a:pt x="1891" y="1148695"/>
                  </a:lnTo>
                  <a:lnTo>
                    <a:pt x="236" y="1099149"/>
                  </a:lnTo>
                  <a:lnTo>
                    <a:pt x="0" y="1037711"/>
                  </a:lnTo>
                  <a:lnTo>
                    <a:pt x="0" y="308741"/>
                  </a:lnTo>
                  <a:lnTo>
                    <a:pt x="236" y="247303"/>
                  </a:lnTo>
                  <a:lnTo>
                    <a:pt x="1891" y="197756"/>
                  </a:lnTo>
                  <a:lnTo>
                    <a:pt x="6382" y="158402"/>
                  </a:lnTo>
                  <a:lnTo>
                    <a:pt x="33369" y="90611"/>
                  </a:lnTo>
                  <a:lnTo>
                    <a:pt x="58875" y="58875"/>
                  </a:lnTo>
                  <a:lnTo>
                    <a:pt x="90611" y="33369"/>
                  </a:lnTo>
                  <a:lnTo>
                    <a:pt x="127541" y="15129"/>
                  </a:lnTo>
                  <a:lnTo>
                    <a:pt x="197756" y="1891"/>
                  </a:lnTo>
                  <a:lnTo>
                    <a:pt x="247303" y="236"/>
                  </a:lnTo>
                  <a:lnTo>
                    <a:pt x="308741" y="0"/>
                  </a:lnTo>
                  <a:close/>
                </a:path>
              </a:pathLst>
            </a:custGeom>
            <a:ln w="41883">
              <a:solidFill>
                <a:srgbClr val="0081CC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5544390" y="2215884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75204" marR="3081" indent="-167888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latin typeface="Arial"/>
                <a:cs typeface="Arial"/>
              </a:rPr>
              <a:t>Layer  </a:t>
            </a:r>
            <a:r>
              <a:rPr sz="1577" spc="-15" dirty="0">
                <a:latin typeface="Arial"/>
                <a:cs typeface="Arial"/>
              </a:rPr>
              <a:t>N</a:t>
            </a:r>
            <a:endParaRPr sz="1577">
              <a:latin typeface="Arial"/>
              <a:cs typeface="Arial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141326" y="2400346"/>
            <a:ext cx="1264167" cy="110514"/>
            <a:chOff x="6828648" y="3958348"/>
            <a:chExt cx="2084705" cy="182245"/>
          </a:xfrm>
        </p:grpSpPr>
        <p:sp>
          <p:nvSpPr>
            <p:cNvPr id="40" name="object 40"/>
            <p:cNvSpPr/>
            <p:nvPr/>
          </p:nvSpPr>
          <p:spPr>
            <a:xfrm>
              <a:off x="6849603" y="4046304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90">
                  <a:moveTo>
                    <a:pt x="0" y="0"/>
                  </a:moveTo>
                  <a:lnTo>
                    <a:pt x="241751" y="0"/>
                  </a:lnTo>
                  <a:lnTo>
                    <a:pt x="26269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1" name="object 41"/>
            <p:cNvSpPr/>
            <p:nvPr/>
          </p:nvSpPr>
          <p:spPr>
            <a:xfrm>
              <a:off x="7047377" y="3958348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2" name="object 42"/>
            <p:cNvSpPr/>
            <p:nvPr/>
          </p:nvSpPr>
          <p:spPr>
            <a:xfrm>
              <a:off x="8539295" y="4052323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90">
                  <a:moveTo>
                    <a:pt x="0" y="0"/>
                  </a:moveTo>
                  <a:lnTo>
                    <a:pt x="241751" y="0"/>
                  </a:lnTo>
                  <a:lnTo>
                    <a:pt x="26269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3" name="object 43"/>
            <p:cNvSpPr/>
            <p:nvPr/>
          </p:nvSpPr>
          <p:spPr>
            <a:xfrm>
              <a:off x="8737069" y="3964368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194246" y="2192707"/>
            <a:ext cx="16788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spc="15" dirty="0">
                <a:latin typeface="Arial"/>
                <a:cs typeface="Arial"/>
              </a:rPr>
              <a:t>…</a:t>
            </a:r>
            <a:endParaRPr sz="1182">
              <a:latin typeface="Arial"/>
              <a:cs typeface="Arial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3372188" y="3957481"/>
            <a:ext cx="782066" cy="842136"/>
            <a:chOff x="5560282" y="6526178"/>
            <a:chExt cx="1289685" cy="1388745"/>
          </a:xfrm>
        </p:grpSpPr>
        <p:sp>
          <p:nvSpPr>
            <p:cNvPr id="46" name="object 46"/>
            <p:cNvSpPr/>
            <p:nvPr/>
          </p:nvSpPr>
          <p:spPr>
            <a:xfrm>
              <a:off x="5581237" y="6547133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4">
                  <a:moveTo>
                    <a:pt x="938730" y="0"/>
                  </a:moveTo>
                  <a:lnTo>
                    <a:pt x="308740" y="0"/>
                  </a:lnTo>
                  <a:lnTo>
                    <a:pt x="247302" y="236"/>
                  </a:lnTo>
                  <a:lnTo>
                    <a:pt x="197756" y="1891"/>
                  </a:lnTo>
                  <a:lnTo>
                    <a:pt x="158401" y="6382"/>
                  </a:lnTo>
                  <a:lnTo>
                    <a:pt x="127540" y="15129"/>
                  </a:lnTo>
                  <a:lnTo>
                    <a:pt x="90610" y="33369"/>
                  </a:lnTo>
                  <a:lnTo>
                    <a:pt x="58874" y="58874"/>
                  </a:lnTo>
                  <a:lnTo>
                    <a:pt x="33369" y="90610"/>
                  </a:lnTo>
                  <a:lnTo>
                    <a:pt x="15129" y="127540"/>
                  </a:lnTo>
                  <a:lnTo>
                    <a:pt x="1891" y="197756"/>
                  </a:lnTo>
                  <a:lnTo>
                    <a:pt x="236" y="247302"/>
                  </a:lnTo>
                  <a:lnTo>
                    <a:pt x="0" y="308740"/>
                  </a:lnTo>
                  <a:lnTo>
                    <a:pt x="0" y="1037710"/>
                  </a:lnTo>
                  <a:lnTo>
                    <a:pt x="236" y="1099149"/>
                  </a:lnTo>
                  <a:lnTo>
                    <a:pt x="1891" y="1148695"/>
                  </a:lnTo>
                  <a:lnTo>
                    <a:pt x="6382" y="1188050"/>
                  </a:lnTo>
                  <a:lnTo>
                    <a:pt x="33369" y="1255841"/>
                  </a:lnTo>
                  <a:lnTo>
                    <a:pt x="58874" y="1287577"/>
                  </a:lnTo>
                  <a:lnTo>
                    <a:pt x="90610" y="1313083"/>
                  </a:lnTo>
                  <a:lnTo>
                    <a:pt x="127540" y="1331322"/>
                  </a:lnTo>
                  <a:lnTo>
                    <a:pt x="197756" y="1344561"/>
                  </a:lnTo>
                  <a:lnTo>
                    <a:pt x="247302" y="1346215"/>
                  </a:lnTo>
                  <a:lnTo>
                    <a:pt x="308740" y="1346452"/>
                  </a:lnTo>
                  <a:lnTo>
                    <a:pt x="938730" y="1346452"/>
                  </a:lnTo>
                  <a:lnTo>
                    <a:pt x="1000168" y="1346215"/>
                  </a:lnTo>
                  <a:lnTo>
                    <a:pt x="1049715" y="1344561"/>
                  </a:lnTo>
                  <a:lnTo>
                    <a:pt x="1089069" y="1340069"/>
                  </a:lnTo>
                  <a:lnTo>
                    <a:pt x="1156860" y="1313083"/>
                  </a:lnTo>
                  <a:lnTo>
                    <a:pt x="1188596" y="1287577"/>
                  </a:lnTo>
                  <a:lnTo>
                    <a:pt x="1214102" y="1255841"/>
                  </a:lnTo>
                  <a:lnTo>
                    <a:pt x="1232341" y="1218910"/>
                  </a:lnTo>
                  <a:lnTo>
                    <a:pt x="1245580" y="1148695"/>
                  </a:lnTo>
                  <a:lnTo>
                    <a:pt x="1247235" y="1099149"/>
                  </a:lnTo>
                  <a:lnTo>
                    <a:pt x="1247471" y="1037710"/>
                  </a:lnTo>
                  <a:lnTo>
                    <a:pt x="1247471" y="308740"/>
                  </a:lnTo>
                  <a:lnTo>
                    <a:pt x="1247235" y="247302"/>
                  </a:lnTo>
                  <a:lnTo>
                    <a:pt x="1245580" y="197756"/>
                  </a:lnTo>
                  <a:lnTo>
                    <a:pt x="1241088" y="158401"/>
                  </a:lnTo>
                  <a:lnTo>
                    <a:pt x="1214102" y="90610"/>
                  </a:lnTo>
                  <a:lnTo>
                    <a:pt x="1188596" y="58874"/>
                  </a:lnTo>
                  <a:lnTo>
                    <a:pt x="1156860" y="33369"/>
                  </a:lnTo>
                  <a:lnTo>
                    <a:pt x="1119930" y="15129"/>
                  </a:lnTo>
                  <a:lnTo>
                    <a:pt x="1049715" y="1891"/>
                  </a:lnTo>
                  <a:lnTo>
                    <a:pt x="1000168" y="236"/>
                  </a:lnTo>
                  <a:lnTo>
                    <a:pt x="938730" y="0"/>
                  </a:lnTo>
                  <a:close/>
                </a:path>
              </a:pathLst>
            </a:custGeom>
            <a:solidFill>
              <a:srgbClr val="D4E6F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47" name="object 47"/>
            <p:cNvSpPr/>
            <p:nvPr/>
          </p:nvSpPr>
          <p:spPr>
            <a:xfrm>
              <a:off x="5581237" y="6547133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4">
                  <a:moveTo>
                    <a:pt x="308741" y="0"/>
                  </a:moveTo>
                  <a:lnTo>
                    <a:pt x="938730" y="0"/>
                  </a:lnTo>
                  <a:lnTo>
                    <a:pt x="1000168" y="236"/>
                  </a:lnTo>
                  <a:lnTo>
                    <a:pt x="1049715" y="1891"/>
                  </a:lnTo>
                  <a:lnTo>
                    <a:pt x="1089069" y="6382"/>
                  </a:lnTo>
                  <a:lnTo>
                    <a:pt x="1156860" y="33369"/>
                  </a:lnTo>
                  <a:lnTo>
                    <a:pt x="1188597" y="58875"/>
                  </a:lnTo>
                  <a:lnTo>
                    <a:pt x="1214102" y="90611"/>
                  </a:lnTo>
                  <a:lnTo>
                    <a:pt x="1232342" y="127541"/>
                  </a:lnTo>
                  <a:lnTo>
                    <a:pt x="1245580" y="197756"/>
                  </a:lnTo>
                  <a:lnTo>
                    <a:pt x="1247235" y="247303"/>
                  </a:lnTo>
                  <a:lnTo>
                    <a:pt x="1247471" y="308741"/>
                  </a:lnTo>
                  <a:lnTo>
                    <a:pt x="1247471" y="1037711"/>
                  </a:lnTo>
                  <a:lnTo>
                    <a:pt x="1247235" y="1099149"/>
                  </a:lnTo>
                  <a:lnTo>
                    <a:pt x="1245580" y="1148695"/>
                  </a:lnTo>
                  <a:lnTo>
                    <a:pt x="1241089" y="1188050"/>
                  </a:lnTo>
                  <a:lnTo>
                    <a:pt x="1214102" y="1255841"/>
                  </a:lnTo>
                  <a:lnTo>
                    <a:pt x="1188597" y="1287577"/>
                  </a:lnTo>
                  <a:lnTo>
                    <a:pt x="1156860" y="1313083"/>
                  </a:lnTo>
                  <a:lnTo>
                    <a:pt x="1119930" y="1331322"/>
                  </a:lnTo>
                  <a:lnTo>
                    <a:pt x="1049715" y="1344561"/>
                  </a:lnTo>
                  <a:lnTo>
                    <a:pt x="1000168" y="1346215"/>
                  </a:lnTo>
                  <a:lnTo>
                    <a:pt x="938730" y="1346452"/>
                  </a:lnTo>
                  <a:lnTo>
                    <a:pt x="308741" y="1346452"/>
                  </a:lnTo>
                  <a:lnTo>
                    <a:pt x="247303" y="1346215"/>
                  </a:lnTo>
                  <a:lnTo>
                    <a:pt x="197756" y="1344561"/>
                  </a:lnTo>
                  <a:lnTo>
                    <a:pt x="158402" y="1340069"/>
                  </a:lnTo>
                  <a:lnTo>
                    <a:pt x="90611" y="1313083"/>
                  </a:lnTo>
                  <a:lnTo>
                    <a:pt x="58875" y="1287577"/>
                  </a:lnTo>
                  <a:lnTo>
                    <a:pt x="33369" y="1255841"/>
                  </a:lnTo>
                  <a:lnTo>
                    <a:pt x="15129" y="1218910"/>
                  </a:lnTo>
                  <a:lnTo>
                    <a:pt x="1891" y="1148695"/>
                  </a:lnTo>
                  <a:lnTo>
                    <a:pt x="236" y="1099149"/>
                  </a:lnTo>
                  <a:lnTo>
                    <a:pt x="0" y="1037711"/>
                  </a:lnTo>
                  <a:lnTo>
                    <a:pt x="0" y="308741"/>
                  </a:lnTo>
                  <a:lnTo>
                    <a:pt x="236" y="247303"/>
                  </a:lnTo>
                  <a:lnTo>
                    <a:pt x="1891" y="197756"/>
                  </a:lnTo>
                  <a:lnTo>
                    <a:pt x="6382" y="158402"/>
                  </a:lnTo>
                  <a:lnTo>
                    <a:pt x="33369" y="90611"/>
                  </a:lnTo>
                  <a:lnTo>
                    <a:pt x="58875" y="58875"/>
                  </a:lnTo>
                  <a:lnTo>
                    <a:pt x="90611" y="33369"/>
                  </a:lnTo>
                  <a:lnTo>
                    <a:pt x="127541" y="15129"/>
                  </a:lnTo>
                  <a:lnTo>
                    <a:pt x="197756" y="1891"/>
                  </a:lnTo>
                  <a:lnTo>
                    <a:pt x="247303" y="236"/>
                  </a:lnTo>
                  <a:lnTo>
                    <a:pt x="308741" y="0"/>
                  </a:lnTo>
                  <a:close/>
                </a:path>
              </a:pathLst>
            </a:custGeom>
            <a:ln w="41883">
              <a:solidFill>
                <a:srgbClr val="0081CC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3516345" y="4120170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90222" marR="3081" indent="-182905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latin typeface="Arial"/>
                <a:cs typeface="Arial"/>
              </a:rPr>
              <a:t>Layer  </a:t>
            </a:r>
            <a:r>
              <a:rPr sz="1577" spc="12" dirty="0">
                <a:latin typeface="Arial"/>
                <a:cs typeface="Arial"/>
              </a:rPr>
              <a:t>1</a:t>
            </a:r>
            <a:endParaRPr sz="1577">
              <a:latin typeface="Arial"/>
              <a:cs typeface="Arial"/>
            </a:endParaRPr>
          </a:p>
        </p:txBody>
      </p:sp>
      <p:grpSp>
        <p:nvGrpSpPr>
          <p:cNvPr id="49" name="object 49"/>
          <p:cNvGrpSpPr/>
          <p:nvPr/>
        </p:nvGrpSpPr>
        <p:grpSpPr>
          <a:xfrm>
            <a:off x="4386210" y="3957037"/>
            <a:ext cx="782066" cy="842136"/>
            <a:chOff x="7232479" y="6525447"/>
            <a:chExt cx="1289685" cy="1388745"/>
          </a:xfrm>
        </p:grpSpPr>
        <p:sp>
          <p:nvSpPr>
            <p:cNvPr id="50" name="object 50"/>
            <p:cNvSpPr/>
            <p:nvPr/>
          </p:nvSpPr>
          <p:spPr>
            <a:xfrm>
              <a:off x="7253434" y="6546402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4">
                  <a:moveTo>
                    <a:pt x="938731" y="0"/>
                  </a:moveTo>
                  <a:lnTo>
                    <a:pt x="308741" y="0"/>
                  </a:lnTo>
                  <a:lnTo>
                    <a:pt x="247303" y="236"/>
                  </a:lnTo>
                  <a:lnTo>
                    <a:pt x="197756" y="1891"/>
                  </a:lnTo>
                  <a:lnTo>
                    <a:pt x="158402" y="6382"/>
                  </a:lnTo>
                  <a:lnTo>
                    <a:pt x="90611" y="33369"/>
                  </a:lnTo>
                  <a:lnTo>
                    <a:pt x="58875" y="58874"/>
                  </a:lnTo>
                  <a:lnTo>
                    <a:pt x="33369" y="90611"/>
                  </a:lnTo>
                  <a:lnTo>
                    <a:pt x="15130" y="127541"/>
                  </a:lnTo>
                  <a:lnTo>
                    <a:pt x="1891" y="197756"/>
                  </a:lnTo>
                  <a:lnTo>
                    <a:pt x="236" y="247303"/>
                  </a:lnTo>
                  <a:lnTo>
                    <a:pt x="0" y="308741"/>
                  </a:lnTo>
                  <a:lnTo>
                    <a:pt x="0" y="1037710"/>
                  </a:lnTo>
                  <a:lnTo>
                    <a:pt x="236" y="1099149"/>
                  </a:lnTo>
                  <a:lnTo>
                    <a:pt x="1891" y="1148695"/>
                  </a:lnTo>
                  <a:lnTo>
                    <a:pt x="6383" y="1188050"/>
                  </a:lnTo>
                  <a:lnTo>
                    <a:pt x="33369" y="1255841"/>
                  </a:lnTo>
                  <a:lnTo>
                    <a:pt x="58875" y="1287577"/>
                  </a:lnTo>
                  <a:lnTo>
                    <a:pt x="90611" y="1313083"/>
                  </a:lnTo>
                  <a:lnTo>
                    <a:pt x="127541" y="1331322"/>
                  </a:lnTo>
                  <a:lnTo>
                    <a:pt x="197756" y="1344561"/>
                  </a:lnTo>
                  <a:lnTo>
                    <a:pt x="247303" y="1346215"/>
                  </a:lnTo>
                  <a:lnTo>
                    <a:pt x="308741" y="1346452"/>
                  </a:lnTo>
                  <a:lnTo>
                    <a:pt x="938731" y="1346452"/>
                  </a:lnTo>
                  <a:lnTo>
                    <a:pt x="1000169" y="1346215"/>
                  </a:lnTo>
                  <a:lnTo>
                    <a:pt x="1049715" y="1344561"/>
                  </a:lnTo>
                  <a:lnTo>
                    <a:pt x="1089070" y="1340069"/>
                  </a:lnTo>
                  <a:lnTo>
                    <a:pt x="1156861" y="1313083"/>
                  </a:lnTo>
                  <a:lnTo>
                    <a:pt x="1188597" y="1287577"/>
                  </a:lnTo>
                  <a:lnTo>
                    <a:pt x="1214102" y="1255841"/>
                  </a:lnTo>
                  <a:lnTo>
                    <a:pt x="1232342" y="1218910"/>
                  </a:lnTo>
                  <a:lnTo>
                    <a:pt x="1245580" y="1148695"/>
                  </a:lnTo>
                  <a:lnTo>
                    <a:pt x="1247235" y="1099149"/>
                  </a:lnTo>
                  <a:lnTo>
                    <a:pt x="1247471" y="1037710"/>
                  </a:lnTo>
                  <a:lnTo>
                    <a:pt x="1247471" y="308741"/>
                  </a:lnTo>
                  <a:lnTo>
                    <a:pt x="1247235" y="247303"/>
                  </a:lnTo>
                  <a:lnTo>
                    <a:pt x="1245580" y="197756"/>
                  </a:lnTo>
                  <a:lnTo>
                    <a:pt x="1241089" y="158402"/>
                  </a:lnTo>
                  <a:lnTo>
                    <a:pt x="1214102" y="90611"/>
                  </a:lnTo>
                  <a:lnTo>
                    <a:pt x="1188597" y="58874"/>
                  </a:lnTo>
                  <a:lnTo>
                    <a:pt x="1156861" y="33369"/>
                  </a:lnTo>
                  <a:lnTo>
                    <a:pt x="1119931" y="15129"/>
                  </a:lnTo>
                  <a:lnTo>
                    <a:pt x="1049715" y="1891"/>
                  </a:lnTo>
                  <a:lnTo>
                    <a:pt x="1000169" y="236"/>
                  </a:lnTo>
                  <a:lnTo>
                    <a:pt x="938731" y="0"/>
                  </a:lnTo>
                  <a:close/>
                </a:path>
              </a:pathLst>
            </a:custGeom>
            <a:solidFill>
              <a:srgbClr val="D4E6F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1" name="object 51"/>
            <p:cNvSpPr/>
            <p:nvPr/>
          </p:nvSpPr>
          <p:spPr>
            <a:xfrm>
              <a:off x="7253434" y="6546402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4">
                  <a:moveTo>
                    <a:pt x="308741" y="0"/>
                  </a:moveTo>
                  <a:lnTo>
                    <a:pt x="938730" y="0"/>
                  </a:lnTo>
                  <a:lnTo>
                    <a:pt x="1000168" y="236"/>
                  </a:lnTo>
                  <a:lnTo>
                    <a:pt x="1049715" y="1891"/>
                  </a:lnTo>
                  <a:lnTo>
                    <a:pt x="1089069" y="6382"/>
                  </a:lnTo>
                  <a:lnTo>
                    <a:pt x="1156860" y="33369"/>
                  </a:lnTo>
                  <a:lnTo>
                    <a:pt x="1188597" y="58875"/>
                  </a:lnTo>
                  <a:lnTo>
                    <a:pt x="1214102" y="90611"/>
                  </a:lnTo>
                  <a:lnTo>
                    <a:pt x="1232342" y="127541"/>
                  </a:lnTo>
                  <a:lnTo>
                    <a:pt x="1245580" y="197756"/>
                  </a:lnTo>
                  <a:lnTo>
                    <a:pt x="1247235" y="247303"/>
                  </a:lnTo>
                  <a:lnTo>
                    <a:pt x="1247471" y="308741"/>
                  </a:lnTo>
                  <a:lnTo>
                    <a:pt x="1247471" y="1037711"/>
                  </a:lnTo>
                  <a:lnTo>
                    <a:pt x="1247235" y="1099149"/>
                  </a:lnTo>
                  <a:lnTo>
                    <a:pt x="1245580" y="1148695"/>
                  </a:lnTo>
                  <a:lnTo>
                    <a:pt x="1241089" y="1188050"/>
                  </a:lnTo>
                  <a:lnTo>
                    <a:pt x="1214102" y="1255841"/>
                  </a:lnTo>
                  <a:lnTo>
                    <a:pt x="1188597" y="1287577"/>
                  </a:lnTo>
                  <a:lnTo>
                    <a:pt x="1156860" y="1313083"/>
                  </a:lnTo>
                  <a:lnTo>
                    <a:pt x="1119930" y="1331322"/>
                  </a:lnTo>
                  <a:lnTo>
                    <a:pt x="1049715" y="1344561"/>
                  </a:lnTo>
                  <a:lnTo>
                    <a:pt x="1000168" y="1346215"/>
                  </a:lnTo>
                  <a:lnTo>
                    <a:pt x="938730" y="1346452"/>
                  </a:lnTo>
                  <a:lnTo>
                    <a:pt x="308741" y="1346452"/>
                  </a:lnTo>
                  <a:lnTo>
                    <a:pt x="247303" y="1346215"/>
                  </a:lnTo>
                  <a:lnTo>
                    <a:pt x="197756" y="1344561"/>
                  </a:lnTo>
                  <a:lnTo>
                    <a:pt x="158402" y="1340069"/>
                  </a:lnTo>
                  <a:lnTo>
                    <a:pt x="90611" y="1313083"/>
                  </a:lnTo>
                  <a:lnTo>
                    <a:pt x="58875" y="1287577"/>
                  </a:lnTo>
                  <a:lnTo>
                    <a:pt x="33369" y="1255841"/>
                  </a:lnTo>
                  <a:lnTo>
                    <a:pt x="15129" y="1218910"/>
                  </a:lnTo>
                  <a:lnTo>
                    <a:pt x="1891" y="1148695"/>
                  </a:lnTo>
                  <a:lnTo>
                    <a:pt x="236" y="1099149"/>
                  </a:lnTo>
                  <a:lnTo>
                    <a:pt x="0" y="1037711"/>
                  </a:lnTo>
                  <a:lnTo>
                    <a:pt x="0" y="308741"/>
                  </a:lnTo>
                  <a:lnTo>
                    <a:pt x="236" y="247303"/>
                  </a:lnTo>
                  <a:lnTo>
                    <a:pt x="1891" y="197756"/>
                  </a:lnTo>
                  <a:lnTo>
                    <a:pt x="6382" y="158402"/>
                  </a:lnTo>
                  <a:lnTo>
                    <a:pt x="33369" y="90611"/>
                  </a:lnTo>
                  <a:lnTo>
                    <a:pt x="58875" y="58875"/>
                  </a:lnTo>
                  <a:lnTo>
                    <a:pt x="90611" y="33369"/>
                  </a:lnTo>
                  <a:lnTo>
                    <a:pt x="127541" y="15129"/>
                  </a:lnTo>
                  <a:lnTo>
                    <a:pt x="197756" y="1891"/>
                  </a:lnTo>
                  <a:lnTo>
                    <a:pt x="247303" y="236"/>
                  </a:lnTo>
                  <a:lnTo>
                    <a:pt x="308741" y="0"/>
                  </a:lnTo>
                  <a:close/>
                </a:path>
              </a:pathLst>
            </a:custGeom>
            <a:ln w="41883">
              <a:solidFill>
                <a:srgbClr val="0081CC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2" name="object 52"/>
          <p:cNvSpPr txBox="1"/>
          <p:nvPr/>
        </p:nvSpPr>
        <p:spPr>
          <a:xfrm>
            <a:off x="4530367" y="4119728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90222" marR="3081" indent="-182905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latin typeface="Arial"/>
                <a:cs typeface="Arial"/>
              </a:rPr>
              <a:t>Layer  </a:t>
            </a:r>
            <a:r>
              <a:rPr sz="1577" spc="12" dirty="0">
                <a:latin typeface="Arial"/>
                <a:cs typeface="Arial"/>
              </a:rPr>
              <a:t>2</a:t>
            </a:r>
            <a:endParaRPr sz="1577">
              <a:latin typeface="Arial"/>
              <a:cs typeface="Arial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5400232" y="3957037"/>
            <a:ext cx="782066" cy="842136"/>
            <a:chOff x="8904676" y="6525447"/>
            <a:chExt cx="1289685" cy="1388745"/>
          </a:xfrm>
        </p:grpSpPr>
        <p:sp>
          <p:nvSpPr>
            <p:cNvPr id="54" name="object 54"/>
            <p:cNvSpPr/>
            <p:nvPr/>
          </p:nvSpPr>
          <p:spPr>
            <a:xfrm>
              <a:off x="8925631" y="6546402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4">
                  <a:moveTo>
                    <a:pt x="938731" y="0"/>
                  </a:moveTo>
                  <a:lnTo>
                    <a:pt x="308741" y="0"/>
                  </a:lnTo>
                  <a:lnTo>
                    <a:pt x="247303" y="236"/>
                  </a:lnTo>
                  <a:lnTo>
                    <a:pt x="197756" y="1891"/>
                  </a:lnTo>
                  <a:lnTo>
                    <a:pt x="158402" y="6382"/>
                  </a:lnTo>
                  <a:lnTo>
                    <a:pt x="90611" y="33369"/>
                  </a:lnTo>
                  <a:lnTo>
                    <a:pt x="58875" y="58874"/>
                  </a:lnTo>
                  <a:lnTo>
                    <a:pt x="33369" y="90611"/>
                  </a:lnTo>
                  <a:lnTo>
                    <a:pt x="15130" y="127541"/>
                  </a:lnTo>
                  <a:lnTo>
                    <a:pt x="1891" y="197756"/>
                  </a:lnTo>
                  <a:lnTo>
                    <a:pt x="236" y="247303"/>
                  </a:lnTo>
                  <a:lnTo>
                    <a:pt x="0" y="308741"/>
                  </a:lnTo>
                  <a:lnTo>
                    <a:pt x="0" y="1037710"/>
                  </a:lnTo>
                  <a:lnTo>
                    <a:pt x="236" y="1099149"/>
                  </a:lnTo>
                  <a:lnTo>
                    <a:pt x="1891" y="1148695"/>
                  </a:lnTo>
                  <a:lnTo>
                    <a:pt x="6383" y="1188050"/>
                  </a:lnTo>
                  <a:lnTo>
                    <a:pt x="33369" y="1255841"/>
                  </a:lnTo>
                  <a:lnTo>
                    <a:pt x="58875" y="1287577"/>
                  </a:lnTo>
                  <a:lnTo>
                    <a:pt x="90611" y="1313083"/>
                  </a:lnTo>
                  <a:lnTo>
                    <a:pt x="127541" y="1331322"/>
                  </a:lnTo>
                  <a:lnTo>
                    <a:pt x="197756" y="1344561"/>
                  </a:lnTo>
                  <a:lnTo>
                    <a:pt x="247303" y="1346215"/>
                  </a:lnTo>
                  <a:lnTo>
                    <a:pt x="308741" y="1346452"/>
                  </a:lnTo>
                  <a:lnTo>
                    <a:pt x="938731" y="1346452"/>
                  </a:lnTo>
                  <a:lnTo>
                    <a:pt x="1000169" y="1346215"/>
                  </a:lnTo>
                  <a:lnTo>
                    <a:pt x="1049716" y="1344561"/>
                  </a:lnTo>
                  <a:lnTo>
                    <a:pt x="1089070" y="1340069"/>
                  </a:lnTo>
                  <a:lnTo>
                    <a:pt x="1156861" y="1313083"/>
                  </a:lnTo>
                  <a:lnTo>
                    <a:pt x="1188597" y="1287577"/>
                  </a:lnTo>
                  <a:lnTo>
                    <a:pt x="1214102" y="1255841"/>
                  </a:lnTo>
                  <a:lnTo>
                    <a:pt x="1232342" y="1218910"/>
                  </a:lnTo>
                  <a:lnTo>
                    <a:pt x="1245581" y="1148695"/>
                  </a:lnTo>
                  <a:lnTo>
                    <a:pt x="1247236" y="1099149"/>
                  </a:lnTo>
                  <a:lnTo>
                    <a:pt x="1247473" y="1037710"/>
                  </a:lnTo>
                  <a:lnTo>
                    <a:pt x="1247473" y="308741"/>
                  </a:lnTo>
                  <a:lnTo>
                    <a:pt x="1247236" y="247303"/>
                  </a:lnTo>
                  <a:lnTo>
                    <a:pt x="1245581" y="197756"/>
                  </a:lnTo>
                  <a:lnTo>
                    <a:pt x="1241089" y="158402"/>
                  </a:lnTo>
                  <a:lnTo>
                    <a:pt x="1214102" y="90611"/>
                  </a:lnTo>
                  <a:lnTo>
                    <a:pt x="1188597" y="58874"/>
                  </a:lnTo>
                  <a:lnTo>
                    <a:pt x="1156861" y="33369"/>
                  </a:lnTo>
                  <a:lnTo>
                    <a:pt x="1119931" y="15129"/>
                  </a:lnTo>
                  <a:lnTo>
                    <a:pt x="1049716" y="1891"/>
                  </a:lnTo>
                  <a:lnTo>
                    <a:pt x="1000169" y="236"/>
                  </a:lnTo>
                  <a:lnTo>
                    <a:pt x="938731" y="0"/>
                  </a:lnTo>
                  <a:close/>
                </a:path>
              </a:pathLst>
            </a:custGeom>
            <a:solidFill>
              <a:srgbClr val="D4E6F6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5" name="object 55"/>
            <p:cNvSpPr/>
            <p:nvPr/>
          </p:nvSpPr>
          <p:spPr>
            <a:xfrm>
              <a:off x="8925631" y="6546402"/>
              <a:ext cx="1247775" cy="1346835"/>
            </a:xfrm>
            <a:custGeom>
              <a:avLst/>
              <a:gdLst/>
              <a:ahLst/>
              <a:cxnLst/>
              <a:rect l="l" t="t" r="r" b="b"/>
              <a:pathLst>
                <a:path w="1247775" h="1346834">
                  <a:moveTo>
                    <a:pt x="308741" y="0"/>
                  </a:moveTo>
                  <a:lnTo>
                    <a:pt x="938730" y="0"/>
                  </a:lnTo>
                  <a:lnTo>
                    <a:pt x="1000168" y="236"/>
                  </a:lnTo>
                  <a:lnTo>
                    <a:pt x="1049715" y="1891"/>
                  </a:lnTo>
                  <a:lnTo>
                    <a:pt x="1089069" y="6382"/>
                  </a:lnTo>
                  <a:lnTo>
                    <a:pt x="1156860" y="33369"/>
                  </a:lnTo>
                  <a:lnTo>
                    <a:pt x="1188597" y="58875"/>
                  </a:lnTo>
                  <a:lnTo>
                    <a:pt x="1214102" y="90611"/>
                  </a:lnTo>
                  <a:lnTo>
                    <a:pt x="1232342" y="127541"/>
                  </a:lnTo>
                  <a:lnTo>
                    <a:pt x="1245580" y="197756"/>
                  </a:lnTo>
                  <a:lnTo>
                    <a:pt x="1247235" y="247303"/>
                  </a:lnTo>
                  <a:lnTo>
                    <a:pt x="1247471" y="308741"/>
                  </a:lnTo>
                  <a:lnTo>
                    <a:pt x="1247471" y="1037711"/>
                  </a:lnTo>
                  <a:lnTo>
                    <a:pt x="1247235" y="1099149"/>
                  </a:lnTo>
                  <a:lnTo>
                    <a:pt x="1245580" y="1148695"/>
                  </a:lnTo>
                  <a:lnTo>
                    <a:pt x="1241089" y="1188050"/>
                  </a:lnTo>
                  <a:lnTo>
                    <a:pt x="1214102" y="1255841"/>
                  </a:lnTo>
                  <a:lnTo>
                    <a:pt x="1188597" y="1287577"/>
                  </a:lnTo>
                  <a:lnTo>
                    <a:pt x="1156860" y="1313083"/>
                  </a:lnTo>
                  <a:lnTo>
                    <a:pt x="1119930" y="1331322"/>
                  </a:lnTo>
                  <a:lnTo>
                    <a:pt x="1049715" y="1344561"/>
                  </a:lnTo>
                  <a:lnTo>
                    <a:pt x="1000168" y="1346215"/>
                  </a:lnTo>
                  <a:lnTo>
                    <a:pt x="938730" y="1346452"/>
                  </a:lnTo>
                  <a:lnTo>
                    <a:pt x="308741" y="1346452"/>
                  </a:lnTo>
                  <a:lnTo>
                    <a:pt x="247303" y="1346215"/>
                  </a:lnTo>
                  <a:lnTo>
                    <a:pt x="197756" y="1344561"/>
                  </a:lnTo>
                  <a:lnTo>
                    <a:pt x="158402" y="1340069"/>
                  </a:lnTo>
                  <a:lnTo>
                    <a:pt x="90611" y="1313083"/>
                  </a:lnTo>
                  <a:lnTo>
                    <a:pt x="58875" y="1287577"/>
                  </a:lnTo>
                  <a:lnTo>
                    <a:pt x="33369" y="1255841"/>
                  </a:lnTo>
                  <a:lnTo>
                    <a:pt x="15129" y="1218910"/>
                  </a:lnTo>
                  <a:lnTo>
                    <a:pt x="1891" y="1148695"/>
                  </a:lnTo>
                  <a:lnTo>
                    <a:pt x="236" y="1099149"/>
                  </a:lnTo>
                  <a:lnTo>
                    <a:pt x="0" y="1037711"/>
                  </a:lnTo>
                  <a:lnTo>
                    <a:pt x="0" y="308741"/>
                  </a:lnTo>
                  <a:lnTo>
                    <a:pt x="236" y="247303"/>
                  </a:lnTo>
                  <a:lnTo>
                    <a:pt x="1891" y="197756"/>
                  </a:lnTo>
                  <a:lnTo>
                    <a:pt x="6382" y="158402"/>
                  </a:lnTo>
                  <a:lnTo>
                    <a:pt x="33369" y="90611"/>
                  </a:lnTo>
                  <a:lnTo>
                    <a:pt x="58875" y="58875"/>
                  </a:lnTo>
                  <a:lnTo>
                    <a:pt x="90611" y="33369"/>
                  </a:lnTo>
                  <a:lnTo>
                    <a:pt x="127541" y="15129"/>
                  </a:lnTo>
                  <a:lnTo>
                    <a:pt x="197756" y="1891"/>
                  </a:lnTo>
                  <a:lnTo>
                    <a:pt x="247303" y="236"/>
                  </a:lnTo>
                  <a:lnTo>
                    <a:pt x="308741" y="0"/>
                  </a:lnTo>
                  <a:close/>
                </a:path>
              </a:pathLst>
            </a:custGeom>
            <a:ln w="41883">
              <a:solidFill>
                <a:srgbClr val="0081CC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5544389" y="4119728"/>
            <a:ext cx="493652" cy="486705"/>
          </a:xfrm>
          <a:prstGeom prst="rect">
            <a:avLst/>
          </a:prstGeom>
        </p:spPr>
        <p:txBody>
          <a:bodyPr vert="horz" wrap="square" lIns="0" tIns="3081" rIns="0" bIns="0" rtlCol="0">
            <a:spAutoFit/>
          </a:bodyPr>
          <a:lstStyle/>
          <a:p>
            <a:pPr marL="175204" marR="3081" indent="-167888">
              <a:lnSpc>
                <a:spcPct val="103099"/>
              </a:lnSpc>
              <a:spcBef>
                <a:spcPts val="24"/>
              </a:spcBef>
            </a:pPr>
            <a:r>
              <a:rPr sz="1577" spc="-33" dirty="0">
                <a:latin typeface="Arial"/>
                <a:cs typeface="Arial"/>
              </a:rPr>
              <a:t>Layer  </a:t>
            </a:r>
            <a:r>
              <a:rPr sz="1577" spc="-15" dirty="0">
                <a:latin typeface="Arial"/>
                <a:cs typeface="Arial"/>
              </a:rPr>
              <a:t>N</a:t>
            </a:r>
            <a:endParaRPr sz="1577">
              <a:latin typeface="Arial"/>
              <a:cs typeface="Arial"/>
            </a:endParaRPr>
          </a:p>
        </p:txBody>
      </p:sp>
      <p:grpSp>
        <p:nvGrpSpPr>
          <p:cNvPr id="57" name="object 57"/>
          <p:cNvGrpSpPr/>
          <p:nvPr/>
        </p:nvGrpSpPr>
        <p:grpSpPr>
          <a:xfrm>
            <a:off x="4141326" y="4027340"/>
            <a:ext cx="3822151" cy="660386"/>
            <a:chOff x="6828648" y="6641382"/>
            <a:chExt cx="6303010" cy="1089025"/>
          </a:xfrm>
        </p:grpSpPr>
        <p:sp>
          <p:nvSpPr>
            <p:cNvPr id="58" name="object 58"/>
            <p:cNvSpPr/>
            <p:nvPr/>
          </p:nvSpPr>
          <p:spPr>
            <a:xfrm>
              <a:off x="6849603" y="7185881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90">
                  <a:moveTo>
                    <a:pt x="0" y="0"/>
                  </a:moveTo>
                  <a:lnTo>
                    <a:pt x="241751" y="0"/>
                  </a:lnTo>
                  <a:lnTo>
                    <a:pt x="26269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59" name="object 59"/>
            <p:cNvSpPr/>
            <p:nvPr/>
          </p:nvSpPr>
          <p:spPr>
            <a:xfrm>
              <a:off x="7047377" y="7097926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0" name="object 60"/>
            <p:cNvSpPr/>
            <p:nvPr/>
          </p:nvSpPr>
          <p:spPr>
            <a:xfrm>
              <a:off x="8539295" y="7191902"/>
              <a:ext cx="262890" cy="0"/>
            </a:xfrm>
            <a:custGeom>
              <a:avLst/>
              <a:gdLst/>
              <a:ahLst/>
              <a:cxnLst/>
              <a:rect l="l" t="t" r="r" b="b"/>
              <a:pathLst>
                <a:path w="262890">
                  <a:moveTo>
                    <a:pt x="0" y="0"/>
                  </a:moveTo>
                  <a:lnTo>
                    <a:pt x="241751" y="0"/>
                  </a:lnTo>
                  <a:lnTo>
                    <a:pt x="262693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1" name="object 61"/>
            <p:cNvSpPr/>
            <p:nvPr/>
          </p:nvSpPr>
          <p:spPr>
            <a:xfrm>
              <a:off x="8737069" y="7103946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2" name="object 62"/>
            <p:cNvSpPr/>
            <p:nvPr/>
          </p:nvSpPr>
          <p:spPr>
            <a:xfrm>
              <a:off x="10183395" y="7220358"/>
              <a:ext cx="605790" cy="0"/>
            </a:xfrm>
            <a:custGeom>
              <a:avLst/>
              <a:gdLst/>
              <a:ahLst/>
              <a:cxnLst/>
              <a:rect l="l" t="t" r="r" b="b"/>
              <a:pathLst>
                <a:path w="605790">
                  <a:moveTo>
                    <a:pt x="0" y="0"/>
                  </a:moveTo>
                  <a:lnTo>
                    <a:pt x="584434" y="0"/>
                  </a:lnTo>
                  <a:lnTo>
                    <a:pt x="605376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3" name="object 63"/>
            <p:cNvSpPr/>
            <p:nvPr/>
          </p:nvSpPr>
          <p:spPr>
            <a:xfrm>
              <a:off x="10723851" y="7132403"/>
              <a:ext cx="176530" cy="176530"/>
            </a:xfrm>
            <a:custGeom>
              <a:avLst/>
              <a:gdLst/>
              <a:ahLst/>
              <a:cxnLst/>
              <a:rect l="l" t="t" r="r" b="b"/>
              <a:pathLst>
                <a:path w="176529" h="176529">
                  <a:moveTo>
                    <a:pt x="0" y="0"/>
                  </a:moveTo>
                  <a:lnTo>
                    <a:pt x="43977" y="87955"/>
                  </a:lnTo>
                  <a:lnTo>
                    <a:pt x="0" y="175910"/>
                  </a:lnTo>
                  <a:lnTo>
                    <a:pt x="175910" y="8795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4" name="object 64"/>
            <p:cNvSpPr/>
            <p:nvPr/>
          </p:nvSpPr>
          <p:spPr>
            <a:xfrm>
              <a:off x="10940651" y="6662337"/>
              <a:ext cx="2169795" cy="1047115"/>
            </a:xfrm>
            <a:custGeom>
              <a:avLst/>
              <a:gdLst/>
              <a:ahLst/>
              <a:cxnLst/>
              <a:rect l="l" t="t" r="r" b="b"/>
              <a:pathLst>
                <a:path w="2169794" h="1047115">
                  <a:moveTo>
                    <a:pt x="1929532" y="0"/>
                  </a:moveTo>
                  <a:lnTo>
                    <a:pt x="240097" y="0"/>
                  </a:lnTo>
                  <a:lnTo>
                    <a:pt x="192318" y="183"/>
                  </a:lnTo>
                  <a:lnTo>
                    <a:pt x="153787" y="1470"/>
                  </a:lnTo>
                  <a:lnTo>
                    <a:pt x="99180" y="11766"/>
                  </a:lnTo>
                  <a:lnTo>
                    <a:pt x="45782" y="45785"/>
                  </a:lnTo>
                  <a:lnTo>
                    <a:pt x="11758" y="99185"/>
                  </a:lnTo>
                  <a:lnTo>
                    <a:pt x="1469" y="153788"/>
                  </a:lnTo>
                  <a:lnTo>
                    <a:pt x="183" y="192319"/>
                  </a:lnTo>
                  <a:lnTo>
                    <a:pt x="0" y="240097"/>
                  </a:lnTo>
                  <a:lnTo>
                    <a:pt x="0" y="806992"/>
                  </a:lnTo>
                  <a:lnTo>
                    <a:pt x="183" y="854770"/>
                  </a:lnTo>
                  <a:lnTo>
                    <a:pt x="1469" y="893300"/>
                  </a:lnTo>
                  <a:lnTo>
                    <a:pt x="11758" y="947904"/>
                  </a:lnTo>
                  <a:lnTo>
                    <a:pt x="45782" y="1001304"/>
                  </a:lnTo>
                  <a:lnTo>
                    <a:pt x="99180" y="1035323"/>
                  </a:lnTo>
                  <a:lnTo>
                    <a:pt x="153787" y="1045617"/>
                  </a:lnTo>
                  <a:lnTo>
                    <a:pt x="192318" y="1046904"/>
                  </a:lnTo>
                  <a:lnTo>
                    <a:pt x="240097" y="1047088"/>
                  </a:lnTo>
                  <a:lnTo>
                    <a:pt x="1929532" y="1047088"/>
                  </a:lnTo>
                  <a:lnTo>
                    <a:pt x="1977312" y="1046904"/>
                  </a:lnTo>
                  <a:lnTo>
                    <a:pt x="2015843" y="1045617"/>
                  </a:lnTo>
                  <a:lnTo>
                    <a:pt x="2070450" y="1035323"/>
                  </a:lnTo>
                  <a:lnTo>
                    <a:pt x="2123846" y="1001304"/>
                  </a:lnTo>
                  <a:lnTo>
                    <a:pt x="2157860" y="947904"/>
                  </a:lnTo>
                  <a:lnTo>
                    <a:pt x="2168159" y="893300"/>
                  </a:lnTo>
                  <a:lnTo>
                    <a:pt x="2169446" y="854770"/>
                  </a:lnTo>
                  <a:lnTo>
                    <a:pt x="2169630" y="806992"/>
                  </a:lnTo>
                  <a:lnTo>
                    <a:pt x="2169630" y="240097"/>
                  </a:lnTo>
                  <a:lnTo>
                    <a:pt x="2169446" y="192319"/>
                  </a:lnTo>
                  <a:lnTo>
                    <a:pt x="2168159" y="153788"/>
                  </a:lnTo>
                  <a:lnTo>
                    <a:pt x="2157860" y="99185"/>
                  </a:lnTo>
                  <a:lnTo>
                    <a:pt x="2123846" y="45785"/>
                  </a:lnTo>
                  <a:lnTo>
                    <a:pt x="2070450" y="11766"/>
                  </a:lnTo>
                  <a:lnTo>
                    <a:pt x="2015843" y="1470"/>
                  </a:lnTo>
                  <a:lnTo>
                    <a:pt x="1977312" y="183"/>
                  </a:lnTo>
                  <a:lnTo>
                    <a:pt x="1929532" y="0"/>
                  </a:lnTo>
                  <a:close/>
                </a:path>
              </a:pathLst>
            </a:custGeom>
            <a:solidFill>
              <a:srgbClr val="A4DADF"/>
            </a:solidFill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sp>
          <p:nvSpPr>
            <p:cNvPr id="65" name="object 65"/>
            <p:cNvSpPr/>
            <p:nvPr/>
          </p:nvSpPr>
          <p:spPr>
            <a:xfrm>
              <a:off x="10940651" y="6662337"/>
              <a:ext cx="2169795" cy="1047115"/>
            </a:xfrm>
            <a:custGeom>
              <a:avLst/>
              <a:gdLst/>
              <a:ahLst/>
              <a:cxnLst/>
              <a:rect l="l" t="t" r="r" b="b"/>
              <a:pathLst>
                <a:path w="2169794" h="1047115">
                  <a:moveTo>
                    <a:pt x="240097" y="0"/>
                  </a:moveTo>
                  <a:lnTo>
                    <a:pt x="1929534" y="0"/>
                  </a:lnTo>
                  <a:lnTo>
                    <a:pt x="1977313" y="183"/>
                  </a:lnTo>
                  <a:lnTo>
                    <a:pt x="2015844" y="1470"/>
                  </a:lnTo>
                  <a:lnTo>
                    <a:pt x="2070447" y="11765"/>
                  </a:lnTo>
                  <a:lnTo>
                    <a:pt x="2123847" y="45785"/>
                  </a:lnTo>
                  <a:lnTo>
                    <a:pt x="2157866" y="99184"/>
                  </a:lnTo>
                  <a:lnTo>
                    <a:pt x="2168161" y="153788"/>
                  </a:lnTo>
                  <a:lnTo>
                    <a:pt x="2169448" y="192318"/>
                  </a:lnTo>
                  <a:lnTo>
                    <a:pt x="2169632" y="240097"/>
                  </a:lnTo>
                  <a:lnTo>
                    <a:pt x="2169632" y="806991"/>
                  </a:lnTo>
                  <a:lnTo>
                    <a:pt x="2169448" y="854769"/>
                  </a:lnTo>
                  <a:lnTo>
                    <a:pt x="2168161" y="893300"/>
                  </a:lnTo>
                  <a:lnTo>
                    <a:pt x="2157866" y="947904"/>
                  </a:lnTo>
                  <a:lnTo>
                    <a:pt x="2123847" y="1001303"/>
                  </a:lnTo>
                  <a:lnTo>
                    <a:pt x="2070447" y="1035322"/>
                  </a:lnTo>
                  <a:lnTo>
                    <a:pt x="2015844" y="1045617"/>
                  </a:lnTo>
                  <a:lnTo>
                    <a:pt x="1977313" y="1046904"/>
                  </a:lnTo>
                  <a:lnTo>
                    <a:pt x="1929534" y="1047088"/>
                  </a:lnTo>
                  <a:lnTo>
                    <a:pt x="240097" y="1047088"/>
                  </a:lnTo>
                  <a:lnTo>
                    <a:pt x="192318" y="1046904"/>
                  </a:lnTo>
                  <a:lnTo>
                    <a:pt x="153788" y="1045617"/>
                  </a:lnTo>
                  <a:lnTo>
                    <a:pt x="99184" y="1035322"/>
                  </a:lnTo>
                  <a:lnTo>
                    <a:pt x="45785" y="1001303"/>
                  </a:lnTo>
                  <a:lnTo>
                    <a:pt x="11765" y="947904"/>
                  </a:lnTo>
                  <a:lnTo>
                    <a:pt x="1470" y="893300"/>
                  </a:lnTo>
                  <a:lnTo>
                    <a:pt x="183" y="854769"/>
                  </a:lnTo>
                  <a:lnTo>
                    <a:pt x="0" y="806991"/>
                  </a:lnTo>
                  <a:lnTo>
                    <a:pt x="0" y="240097"/>
                  </a:lnTo>
                  <a:lnTo>
                    <a:pt x="183" y="192318"/>
                  </a:lnTo>
                  <a:lnTo>
                    <a:pt x="1470" y="153788"/>
                  </a:lnTo>
                  <a:lnTo>
                    <a:pt x="11765" y="99184"/>
                  </a:lnTo>
                  <a:lnTo>
                    <a:pt x="45785" y="45785"/>
                  </a:lnTo>
                  <a:lnTo>
                    <a:pt x="99184" y="11765"/>
                  </a:lnTo>
                  <a:lnTo>
                    <a:pt x="153788" y="1470"/>
                  </a:lnTo>
                  <a:lnTo>
                    <a:pt x="192318" y="183"/>
                  </a:lnTo>
                  <a:lnTo>
                    <a:pt x="240097" y="0"/>
                  </a:lnTo>
                  <a:close/>
                </a:path>
              </a:pathLst>
            </a:custGeom>
            <a:ln w="41883">
              <a:solidFill>
                <a:srgbClr val="00AEBB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</p:grpSp>
      <p:sp>
        <p:nvSpPr>
          <p:cNvPr id="66" name="object 66"/>
          <p:cNvSpPr txBox="1"/>
          <p:nvPr/>
        </p:nvSpPr>
        <p:spPr>
          <a:xfrm>
            <a:off x="7019753" y="4221531"/>
            <a:ext cx="546022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6" dirty="0">
                <a:latin typeface="Arial"/>
                <a:cs typeface="Arial"/>
              </a:rPr>
              <a:t>Logits</a:t>
            </a:r>
            <a:endParaRPr sz="1577">
              <a:latin typeface="Arial"/>
              <a:cs typeface="Arial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7942018" y="2459231"/>
            <a:ext cx="993081" cy="1920702"/>
            <a:chOff x="13096271" y="4055454"/>
            <a:chExt cx="1637664" cy="3167380"/>
          </a:xfrm>
        </p:grpSpPr>
        <p:sp>
          <p:nvSpPr>
            <p:cNvPr id="68" name="object 68"/>
            <p:cNvSpPr/>
            <p:nvPr/>
          </p:nvSpPr>
          <p:spPr>
            <a:xfrm>
              <a:off x="13117213" y="6233825"/>
              <a:ext cx="1529080" cy="967740"/>
            </a:xfrm>
            <a:custGeom>
              <a:avLst/>
              <a:gdLst/>
              <a:ahLst/>
              <a:cxnLst/>
              <a:rect l="l" t="t" r="r" b="b"/>
              <a:pathLst>
                <a:path w="1529080" h="967740">
                  <a:moveTo>
                    <a:pt x="1528749" y="0"/>
                  </a:moveTo>
                  <a:lnTo>
                    <a:pt x="1528749" y="20941"/>
                  </a:lnTo>
                  <a:lnTo>
                    <a:pt x="1528749" y="967509"/>
                  </a:lnTo>
                  <a:lnTo>
                    <a:pt x="0" y="967509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69" name="object 6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558007" y="6122834"/>
              <a:ext cx="175910" cy="175910"/>
            </a:xfrm>
            <a:prstGeom prst="rect">
              <a:avLst/>
            </a:prstGeom>
          </p:spPr>
        </p:pic>
        <p:sp>
          <p:nvSpPr>
            <p:cNvPr id="70" name="object 70"/>
            <p:cNvSpPr/>
            <p:nvPr/>
          </p:nvSpPr>
          <p:spPr>
            <a:xfrm>
              <a:off x="13117213" y="4076396"/>
              <a:ext cx="1529080" cy="967740"/>
            </a:xfrm>
            <a:custGeom>
              <a:avLst/>
              <a:gdLst/>
              <a:ahLst/>
              <a:cxnLst/>
              <a:rect l="l" t="t" r="r" b="b"/>
              <a:pathLst>
                <a:path w="1529080" h="967739">
                  <a:moveTo>
                    <a:pt x="1528749" y="967509"/>
                  </a:moveTo>
                  <a:lnTo>
                    <a:pt x="1528749" y="946568"/>
                  </a:lnTo>
                  <a:lnTo>
                    <a:pt x="1528749" y="0"/>
                  </a:lnTo>
                  <a:lnTo>
                    <a:pt x="0" y="0"/>
                  </a:lnTo>
                </a:path>
              </a:pathLst>
            </a:custGeom>
            <a:ln w="41883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092"/>
            </a:p>
          </p:txBody>
        </p:sp>
        <p:pic>
          <p:nvPicPr>
            <p:cNvPr id="71" name="object 7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558007" y="4978986"/>
              <a:ext cx="175910" cy="175910"/>
            </a:xfrm>
            <a:prstGeom prst="rect">
              <a:avLst/>
            </a:prstGeom>
          </p:spPr>
        </p:pic>
      </p:grpSp>
      <p:sp>
        <p:nvSpPr>
          <p:cNvPr id="72" name="object 72"/>
          <p:cNvSpPr txBox="1"/>
          <p:nvPr/>
        </p:nvSpPr>
        <p:spPr>
          <a:xfrm>
            <a:off x="4128805" y="1737325"/>
            <a:ext cx="1296897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58" dirty="0">
                <a:latin typeface="Arial"/>
                <a:cs typeface="Arial"/>
              </a:rPr>
              <a:t>Teacher</a:t>
            </a:r>
            <a:r>
              <a:rPr sz="1577" spc="-24" dirty="0">
                <a:latin typeface="Arial"/>
                <a:cs typeface="Arial"/>
              </a:rPr>
              <a:t> </a:t>
            </a:r>
            <a:r>
              <a:rPr sz="1577" spc="-12" dirty="0">
                <a:latin typeface="Arial"/>
                <a:cs typeface="Arial"/>
              </a:rPr>
              <a:t>Model</a:t>
            </a:r>
            <a:endParaRPr sz="1577">
              <a:latin typeface="Arial"/>
              <a:cs typeface="Arial"/>
            </a:endParaRPr>
          </a:p>
        </p:txBody>
      </p:sp>
      <p:sp>
        <p:nvSpPr>
          <p:cNvPr id="78" name="object 78"/>
          <p:cNvSpPr txBox="1"/>
          <p:nvPr/>
        </p:nvSpPr>
        <p:spPr>
          <a:xfrm>
            <a:off x="347045" y="6600996"/>
            <a:ext cx="4791358" cy="218563"/>
          </a:xfrm>
          <a:prstGeom prst="rect">
            <a:avLst/>
          </a:prstGeom>
        </p:spPr>
        <p:txBody>
          <a:bodyPr vert="horz" wrap="square" lIns="0" tIns="3851" rIns="0" bIns="0" rtlCol="0">
            <a:spAutoFit/>
          </a:bodyPr>
          <a:lstStyle/>
          <a:p>
            <a:pPr marL="7701">
              <a:spcBef>
                <a:spcPts val="30"/>
              </a:spcBef>
            </a:pPr>
            <a:r>
              <a:rPr sz="1395" b="1" spc="45" dirty="0">
                <a:solidFill>
                  <a:srgbClr val="FFFFFF"/>
                </a:solidFill>
                <a:latin typeface="Arial"/>
                <a:cs typeface="Arial"/>
              </a:rPr>
              <a:t>MIT</a:t>
            </a:r>
            <a:r>
              <a:rPr sz="1395" b="1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b="1" dirty="0">
                <a:solidFill>
                  <a:srgbClr val="FFFFFF"/>
                </a:solidFill>
                <a:latin typeface="Arial"/>
                <a:cs typeface="Arial"/>
              </a:rPr>
              <a:t>6.5940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TinyML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and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9" dirty="0">
                <a:solidFill>
                  <a:srgbClr val="FFFFFF"/>
                </a:solidFill>
                <a:latin typeface="Arial"/>
                <a:cs typeface="Arial"/>
              </a:rPr>
              <a:t>Eﬃcient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-6" dirty="0">
                <a:solidFill>
                  <a:srgbClr val="FFFFFF"/>
                </a:solidFill>
                <a:latin typeface="Arial"/>
                <a:cs typeface="Arial"/>
              </a:rPr>
              <a:t>Deep</a:t>
            </a:r>
            <a:r>
              <a:rPr sz="1395" spc="3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dirty="0">
                <a:solidFill>
                  <a:srgbClr val="FFFFFF"/>
                </a:solidFill>
                <a:latin typeface="Arial"/>
                <a:cs typeface="Arial"/>
              </a:rPr>
              <a:t>Learning</a:t>
            </a:r>
            <a:r>
              <a:rPr sz="1395" spc="6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395" spc="21" dirty="0">
                <a:solidFill>
                  <a:srgbClr val="FFFFFF"/>
                </a:solidFill>
                <a:latin typeface="Arial"/>
                <a:cs typeface="Arial"/>
              </a:rPr>
              <a:t>Computing</a:t>
            </a:r>
            <a:endParaRPr sz="1395">
              <a:latin typeface="Arial"/>
              <a:cs typeface="Arial"/>
            </a:endParaRPr>
          </a:p>
        </p:txBody>
      </p:sp>
      <p:sp>
        <p:nvSpPr>
          <p:cNvPr id="73" name="object 73"/>
          <p:cNvSpPr txBox="1"/>
          <p:nvPr/>
        </p:nvSpPr>
        <p:spPr>
          <a:xfrm>
            <a:off x="4127179" y="4828147"/>
            <a:ext cx="1299978" cy="253194"/>
          </a:xfrm>
          <a:prstGeom prst="rect">
            <a:avLst/>
          </a:prstGeom>
        </p:spPr>
        <p:txBody>
          <a:bodyPr vert="horz" wrap="square" lIns="0" tIns="10397" rIns="0" bIns="0" rtlCol="0">
            <a:spAutoFit/>
          </a:bodyPr>
          <a:lstStyle/>
          <a:p>
            <a:pPr marL="7701">
              <a:spcBef>
                <a:spcPts val="82"/>
              </a:spcBef>
            </a:pPr>
            <a:r>
              <a:rPr sz="1577" spc="-3" dirty="0">
                <a:latin typeface="Arial"/>
                <a:cs typeface="Arial"/>
              </a:rPr>
              <a:t>Student</a:t>
            </a:r>
            <a:r>
              <a:rPr sz="1577" spc="-30" dirty="0">
                <a:latin typeface="Arial"/>
                <a:cs typeface="Arial"/>
              </a:rPr>
              <a:t> </a:t>
            </a:r>
            <a:r>
              <a:rPr sz="1577" spc="-12" dirty="0">
                <a:latin typeface="Arial"/>
                <a:cs typeface="Arial"/>
              </a:rPr>
              <a:t>Model</a:t>
            </a:r>
            <a:endParaRPr sz="1577">
              <a:latin typeface="Arial"/>
              <a:cs typeface="Arial"/>
            </a:endParaRPr>
          </a:p>
        </p:txBody>
      </p:sp>
      <p:sp>
        <p:nvSpPr>
          <p:cNvPr id="77" name="object 77"/>
          <p:cNvSpPr txBox="1"/>
          <p:nvPr/>
        </p:nvSpPr>
        <p:spPr>
          <a:xfrm>
            <a:off x="5190702" y="4316146"/>
            <a:ext cx="167888" cy="191630"/>
          </a:xfrm>
          <a:prstGeom prst="rect">
            <a:avLst/>
          </a:prstGeom>
        </p:spPr>
        <p:txBody>
          <a:bodyPr vert="horz" wrap="square" lIns="0" tIns="9627" rIns="0" bIns="0" rtlCol="0">
            <a:spAutoFit/>
          </a:bodyPr>
          <a:lstStyle/>
          <a:p>
            <a:pPr marL="7701">
              <a:spcBef>
                <a:spcPts val="76"/>
              </a:spcBef>
            </a:pPr>
            <a:r>
              <a:rPr sz="1182" b="1" spc="15" dirty="0">
                <a:latin typeface="Arial"/>
                <a:cs typeface="Arial"/>
              </a:rPr>
              <a:t>…</a:t>
            </a:r>
            <a:endParaRPr sz="1182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1693</Words>
  <Application>Microsoft Office PowerPoint</Application>
  <PresentationFormat>와이드스크린</PresentationFormat>
  <Paragraphs>464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9" baseType="lpstr">
      <vt:lpstr>맑은 고딕</vt:lpstr>
      <vt:lpstr>Arial</vt:lpstr>
      <vt:lpstr>Calibri</vt:lpstr>
      <vt:lpstr>Cambria</vt:lpstr>
      <vt:lpstr>Cambria Math</vt:lpstr>
      <vt:lpstr>Times New Roman</vt:lpstr>
      <vt:lpstr>Office 테마</vt:lpstr>
      <vt:lpstr>Office Theme</vt:lpstr>
      <vt:lpstr>Knowledge Distillation</vt:lpstr>
      <vt:lpstr>Knowledge Distillation</vt:lpstr>
      <vt:lpstr>Tiny models are hard to train Tiny models underfit large datasets</vt:lpstr>
      <vt:lpstr>Illustration of knowledge distillation</vt:lpstr>
      <vt:lpstr>Intuition of knowledge distillation Matching prediction probabilities between teacher and student</vt:lpstr>
      <vt:lpstr>Temperature</vt:lpstr>
      <vt:lpstr>Intuition of knowledge distillation Concept of temperature</vt:lpstr>
      <vt:lpstr>What to match?</vt:lpstr>
      <vt:lpstr>Matching output logits</vt:lpstr>
      <vt:lpstr>What else to match other than output logits? Matching intermediate weights</vt:lpstr>
      <vt:lpstr>Matching intermediate weights</vt:lpstr>
      <vt:lpstr>Matching intermediate features</vt:lpstr>
      <vt:lpstr>Intermediate attention maps</vt:lpstr>
      <vt:lpstr>Intermediate attention maps</vt:lpstr>
      <vt:lpstr>Matching intermediate attention maps</vt:lpstr>
      <vt:lpstr>Self and Online Distillation</vt:lpstr>
      <vt:lpstr>Overview of knowledge distillation Teacher model is usually larger than the student model and is fixed</vt:lpstr>
      <vt:lpstr>Self-Distillation with Born-Again NNs</vt:lpstr>
      <vt:lpstr>Self and Online Distillation</vt:lpstr>
      <vt:lpstr>Online Distillation</vt:lpstr>
      <vt:lpstr>Online Distillation Deep Mutual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jiyun kim</dc:creator>
  <cp:lastModifiedBy>jiyun kim</cp:lastModifiedBy>
  <cp:revision>13</cp:revision>
  <dcterms:created xsi:type="dcterms:W3CDTF">2024-07-25T09:06:47Z</dcterms:created>
  <dcterms:modified xsi:type="dcterms:W3CDTF">2024-07-30T20:19:56Z</dcterms:modified>
</cp:coreProperties>
</file>