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7468" autoAdjust="0"/>
  </p:normalViewPr>
  <p:slideViewPr>
    <p:cSldViewPr snapToGrid="0">
      <p:cViewPr varScale="1">
        <p:scale>
          <a:sx n="109" d="100"/>
          <a:sy n="109" d="100"/>
        </p:scale>
        <p:origin x="95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4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 fontScale="92500"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Lee, </a:t>
            </a:r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PTQ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techniques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6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04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B047F2-72A6-2EE8-454A-E16234DFE2A8}"/>
              </a:ext>
            </a:extLst>
          </p:cNvPr>
          <p:cNvSpPr txBox="1"/>
          <p:nvPr/>
        </p:nvSpPr>
        <p:spPr>
          <a:xfrm>
            <a:off x="1782147" y="3725272"/>
            <a:ext cx="1011230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Low-bit Model Quantization for Deep Neural Networks: A Survey</a:t>
            </a:r>
          </a:p>
          <a:p>
            <a:pPr algn="r"/>
            <a:r>
              <a:rPr lang="en-US" altLang="ko-KR" sz="1400" dirty="0">
                <a:solidFill>
                  <a:schemeClr val="bg1"/>
                </a:solidFill>
                <a:latin typeface="system-ui"/>
              </a:rPr>
              <a:t>Vision transformers on the edge: A comprehensive survey of model compression and acceleration strategies</a:t>
            </a:r>
          </a:p>
          <a:p>
            <a:pPr algn="r"/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77AEC-8DD9-DD06-6F26-803E16366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PTQ vs QAT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88712A-1B12-3E13-AC30-C14C7930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668890-7C94-7069-918E-056C2E196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358" y="676469"/>
            <a:ext cx="6357382" cy="55050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5FF0C6-3C14-3B4F-14E0-8152DA5A6DD7}"/>
              </a:ext>
            </a:extLst>
          </p:cNvPr>
          <p:cNvSpPr txBox="1"/>
          <p:nvPr/>
        </p:nvSpPr>
        <p:spPr>
          <a:xfrm>
            <a:off x="429208" y="1656956"/>
            <a:ext cx="485467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PTQ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Small Calibration data</a:t>
            </a:r>
            <a:r>
              <a:rPr lang="ko-KR" altLang="en-US" dirty="0"/>
              <a:t>로 각 </a:t>
            </a:r>
            <a:r>
              <a:rPr lang="en-US" altLang="ko-KR" dirty="0"/>
              <a:t>layer</a:t>
            </a:r>
            <a:r>
              <a:rPr lang="ko-KR" altLang="en-US" dirty="0"/>
              <a:t>의 </a:t>
            </a:r>
            <a:r>
              <a:rPr lang="en-US" altLang="ko-KR" dirty="0"/>
              <a:t>quantizer parameters</a:t>
            </a:r>
            <a:r>
              <a:rPr lang="ko-KR" altLang="en-US" dirty="0"/>
              <a:t>를 정함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QAT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STE(Straight-Through Estimator)</a:t>
            </a:r>
            <a:r>
              <a:rPr lang="ko-KR" altLang="en-US" dirty="0"/>
              <a:t>로 인해 역전파가 가능해져서 </a:t>
            </a:r>
            <a:r>
              <a:rPr lang="en-US" altLang="ko-KR" dirty="0"/>
              <a:t>quantization</a:t>
            </a:r>
            <a:r>
              <a:rPr lang="ko-KR" altLang="en-US" dirty="0"/>
              <a:t>을 하면서 다시 모델을 학습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원래 </a:t>
            </a:r>
            <a:r>
              <a:rPr lang="en-US" altLang="ko-KR" dirty="0"/>
              <a:t>Training Data</a:t>
            </a:r>
            <a:r>
              <a:rPr lang="ko-KR" altLang="en-US" dirty="0"/>
              <a:t>를 다시 사용해서 </a:t>
            </a:r>
            <a:r>
              <a:rPr lang="en-US" altLang="ko-KR" dirty="0"/>
              <a:t>model parameters </a:t>
            </a:r>
            <a:r>
              <a:rPr lang="ko-KR" altLang="en-US" dirty="0"/>
              <a:t>와 </a:t>
            </a:r>
            <a:r>
              <a:rPr lang="en-US" altLang="ko-KR" dirty="0"/>
              <a:t>quantizer parameter</a:t>
            </a:r>
            <a:r>
              <a:rPr lang="ko-KR" altLang="en-US" dirty="0"/>
              <a:t>를 조정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최근에는 </a:t>
            </a:r>
            <a:r>
              <a:rPr lang="en-US" altLang="ko-KR" dirty="0"/>
              <a:t>PTQ </a:t>
            </a:r>
            <a:r>
              <a:rPr lang="ko-KR" altLang="en-US" dirty="0"/>
              <a:t>안에서도 </a:t>
            </a:r>
            <a:r>
              <a:rPr lang="en-US" altLang="ko-KR" dirty="0"/>
              <a:t>STE</a:t>
            </a:r>
            <a:r>
              <a:rPr lang="ko-KR" altLang="en-US" dirty="0"/>
              <a:t>를 활용해서 </a:t>
            </a:r>
            <a:r>
              <a:rPr lang="en-US" altLang="ko-KR" dirty="0"/>
              <a:t>quantizer parameters</a:t>
            </a:r>
            <a:r>
              <a:rPr lang="ko-KR" altLang="en-US" dirty="0"/>
              <a:t>를 조정하는 등</a:t>
            </a:r>
            <a:r>
              <a:rPr lang="en-US" altLang="ko-KR" dirty="0"/>
              <a:t>, PTQ</a:t>
            </a:r>
            <a:r>
              <a:rPr lang="ko-KR" altLang="en-US" dirty="0"/>
              <a:t>와 </a:t>
            </a:r>
            <a:r>
              <a:rPr lang="en-US" altLang="ko-KR" dirty="0"/>
              <a:t>QAT</a:t>
            </a:r>
            <a:r>
              <a:rPr lang="ko-KR" altLang="en-US" dirty="0"/>
              <a:t>의 경계가 흐려지고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8889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B8DCC-38E4-C9F0-58F1-1369E333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ViT</a:t>
            </a:r>
            <a:r>
              <a:rPr lang="ko-KR" altLang="en-US" dirty="0"/>
              <a:t>의 </a:t>
            </a:r>
            <a:r>
              <a:rPr lang="en-US" altLang="ko-KR" dirty="0"/>
              <a:t>bottleneck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9C756-918A-2C94-F478-73F20972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BAC3D3-7E00-3513-2841-F8D3D6341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" y="1229569"/>
            <a:ext cx="8414273" cy="5012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B7AFE4A-64D6-6277-19F4-DA9EFB2DECA3}"/>
              </a:ext>
            </a:extLst>
          </p:cNvPr>
          <p:cNvSpPr txBox="1"/>
          <p:nvPr/>
        </p:nvSpPr>
        <p:spPr>
          <a:xfrm>
            <a:off x="8419171" y="2027714"/>
            <a:ext cx="34557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CNN</a:t>
            </a:r>
            <a:r>
              <a:rPr lang="ko-KR" altLang="en-US" dirty="0"/>
              <a:t>은 </a:t>
            </a:r>
            <a:r>
              <a:rPr lang="en-US" altLang="ko-KR" dirty="0"/>
              <a:t>Activation</a:t>
            </a:r>
            <a:r>
              <a:rPr lang="ko-KR" altLang="en-US" dirty="0"/>
              <a:t>과 </a:t>
            </a:r>
            <a:r>
              <a:rPr lang="en-US" altLang="ko-KR" dirty="0"/>
              <a:t>Weight</a:t>
            </a:r>
            <a:r>
              <a:rPr lang="ko-KR" altLang="en-US" dirty="0"/>
              <a:t> 모두</a:t>
            </a:r>
            <a:r>
              <a:rPr lang="en-US" altLang="ko-KR" dirty="0"/>
              <a:t> </a:t>
            </a:r>
            <a:r>
              <a:rPr lang="ko-KR" altLang="en-US" dirty="0"/>
              <a:t>정규 분포에 가까움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ViT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Activation</a:t>
            </a:r>
            <a:r>
              <a:rPr lang="ko-KR" altLang="en-US" dirty="0"/>
              <a:t>에서는 특정 채널에만 높은 값이 드러남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Weight</a:t>
            </a:r>
            <a:r>
              <a:rPr lang="ko-KR" altLang="en-US" dirty="0"/>
              <a:t>에서는 입력과 출력 </a:t>
            </a:r>
            <a:r>
              <a:rPr lang="en-US" altLang="ko-KR" dirty="0"/>
              <a:t>feature </a:t>
            </a:r>
            <a:r>
              <a:rPr lang="ko-KR" altLang="en-US" dirty="0"/>
              <a:t>사이 특정 패턴 존재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 ⇒ </a:t>
            </a:r>
            <a:r>
              <a:rPr lang="en-US" altLang="ko-KR" dirty="0" err="1"/>
              <a:t>ViT</a:t>
            </a:r>
            <a:r>
              <a:rPr lang="en-US" altLang="ko-KR" dirty="0"/>
              <a:t> </a:t>
            </a:r>
            <a:r>
              <a:rPr lang="ko-KR" altLang="en-US" dirty="0"/>
              <a:t>전용 양자화 전략이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31599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46506E-AC9A-8F2A-1211-8BFFBCD1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PTQ techniques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44922-E7B3-A84A-7BC3-D82542551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B3F9E-208A-217D-25BA-4C3FF60DB98F}"/>
              </a:ext>
            </a:extLst>
          </p:cNvPr>
          <p:cNvSpPr txBox="1"/>
          <p:nvPr/>
        </p:nvSpPr>
        <p:spPr>
          <a:xfrm>
            <a:off x="1114626" y="1908849"/>
            <a:ext cx="63120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AutoNum type="arabicPeriod"/>
            </a:pPr>
            <a:r>
              <a:rPr lang="en-US" altLang="ko-KR" sz="2400" dirty="0"/>
              <a:t>Redistribution - PTQ4SAM</a:t>
            </a:r>
          </a:p>
          <a:p>
            <a:pPr marL="342900" indent="-342900">
              <a:buFontTx/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Better s and z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Mixed Precision</a:t>
            </a:r>
          </a:p>
          <a:p>
            <a:pPr marL="342900" indent="-342900">
              <a:buAutoNum type="arabicPeriod"/>
            </a:pPr>
            <a:endParaRPr lang="en-US" altLang="ko-KR" sz="2400" dirty="0"/>
          </a:p>
          <a:p>
            <a:pPr marL="342900" indent="-342900">
              <a:buAutoNum type="arabicPeriod"/>
            </a:pPr>
            <a:r>
              <a:rPr lang="en-US" altLang="ko-KR" sz="2400" dirty="0"/>
              <a:t>Integer-only PTQ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616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209F4-CB65-38AD-7421-330C85E65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63" y="136525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Redistribution - PTQ4SAM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9A0995-6215-16EC-210A-6A837867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5EE931-4697-8AC4-BB71-A3C291746AB1}"/>
              </a:ext>
            </a:extLst>
          </p:cNvPr>
          <p:cNvSpPr txBox="1"/>
          <p:nvPr/>
        </p:nvSpPr>
        <p:spPr>
          <a:xfrm>
            <a:off x="428181" y="4796263"/>
            <a:ext cx="10444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Quantization process </a:t>
            </a:r>
            <a:r>
              <a:rPr lang="ko-KR" altLang="en-US" dirty="0"/>
              <a:t>중</a:t>
            </a:r>
            <a:r>
              <a:rPr lang="en-US" altLang="ko-KR" dirty="0"/>
              <a:t> weights</a:t>
            </a:r>
            <a:r>
              <a:rPr lang="ko-KR" altLang="en-US" dirty="0"/>
              <a:t>와 </a:t>
            </a:r>
            <a:r>
              <a:rPr lang="en-US" altLang="ko-KR" dirty="0"/>
              <a:t>activations </a:t>
            </a:r>
            <a:r>
              <a:rPr lang="ko-KR" altLang="en-US" dirty="0"/>
              <a:t>분포를 조정함으로써 </a:t>
            </a:r>
            <a:r>
              <a:rPr lang="en-US" altLang="ko-KR" dirty="0"/>
              <a:t>outlier</a:t>
            </a:r>
            <a:r>
              <a:rPr lang="ko-KR" altLang="en-US" dirty="0"/>
              <a:t>의 부정적인 효과 완화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Redistribution</a:t>
            </a:r>
            <a:r>
              <a:rPr lang="ko-KR" altLang="en-US" dirty="0"/>
              <a:t>의 핵심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weights</a:t>
            </a:r>
            <a:r>
              <a:rPr lang="ko-KR" altLang="en-US" dirty="0"/>
              <a:t>와 </a:t>
            </a:r>
            <a:r>
              <a:rPr lang="en-US" altLang="ko-KR" dirty="0"/>
              <a:t>activation </a:t>
            </a:r>
            <a:r>
              <a:rPr lang="ko-KR" altLang="en-US" dirty="0"/>
              <a:t>분포를 </a:t>
            </a:r>
            <a:r>
              <a:rPr lang="en-US" altLang="ko-KR" dirty="0"/>
              <a:t>flatten</a:t>
            </a:r>
            <a:r>
              <a:rPr lang="ko-KR" altLang="en-US" dirty="0"/>
              <a:t>하게 만들어 </a:t>
            </a:r>
            <a:r>
              <a:rPr lang="en-US" altLang="ko-KR" dirty="0"/>
              <a:t>quantization process </a:t>
            </a:r>
            <a:r>
              <a:rPr lang="ko-KR" altLang="en-US" dirty="0"/>
              <a:t>중에 </a:t>
            </a:r>
            <a:r>
              <a:rPr lang="en-US" altLang="ko-KR" dirty="0"/>
              <a:t>loss of precision</a:t>
            </a:r>
            <a:r>
              <a:rPr lang="ko-KR" altLang="en-US" dirty="0"/>
              <a:t>을 줄임</a:t>
            </a:r>
            <a:r>
              <a:rPr lang="en-US" altLang="ko-KR" dirty="0"/>
              <a:t>(PTQ4SAM)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A9068-2A2C-7663-B703-8D4B891A2A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81" y="1067480"/>
            <a:ext cx="5753100" cy="3362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6D7694E-D4BD-6E05-F386-78401943C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704" r="13775"/>
          <a:stretch>
            <a:fillRect/>
          </a:stretch>
        </p:blipFill>
        <p:spPr>
          <a:xfrm>
            <a:off x="6802244" y="588706"/>
            <a:ext cx="4385935" cy="408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61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26A86-CEE5-D6C9-5681-FFC56D0CC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Better s and z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C1A28D-C624-2A86-42FD-D1ABCA1A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FD67FC-01E2-540F-3646-B7585BD62B22}"/>
              </a:ext>
            </a:extLst>
          </p:cNvPr>
          <p:cNvSpPr txBox="1"/>
          <p:nvPr/>
        </p:nvSpPr>
        <p:spPr>
          <a:xfrm>
            <a:off x="467360" y="4006478"/>
            <a:ext cx="112064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최적의 </a:t>
            </a:r>
            <a:r>
              <a:rPr lang="en-US" altLang="ko-KR" dirty="0"/>
              <a:t>quantization range</a:t>
            </a:r>
            <a:r>
              <a:rPr lang="ko-KR" altLang="en-US" dirty="0"/>
              <a:t>와 </a:t>
            </a:r>
            <a:r>
              <a:rPr lang="en-US" altLang="ko-KR" dirty="0"/>
              <a:t>scale factor</a:t>
            </a:r>
            <a:r>
              <a:rPr lang="ko-KR" altLang="en-US" dirty="0"/>
              <a:t>를 결정하는 데 있어 </a:t>
            </a:r>
            <a:r>
              <a:rPr lang="en-US" altLang="ko-KR" dirty="0"/>
              <a:t>MSE, EMA</a:t>
            </a:r>
            <a:r>
              <a:rPr lang="ko-KR" altLang="en-US" dirty="0"/>
              <a:t>과 같은 </a:t>
            </a:r>
            <a:r>
              <a:rPr lang="en-US" altLang="ko-KR" dirty="0"/>
              <a:t>common quantization metric</a:t>
            </a:r>
            <a:r>
              <a:rPr lang="ko-KR" altLang="en-US" dirty="0"/>
              <a:t>들은 정확하지 않음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Quantization loss: </a:t>
            </a:r>
            <a:r>
              <a:rPr lang="ko-KR" altLang="en-US" dirty="0"/>
              <a:t>양자화된 모델과 원래의 모델</a:t>
            </a:r>
            <a:r>
              <a:rPr lang="en-US" altLang="ko-KR" dirty="0"/>
              <a:t>(full-precision) </a:t>
            </a:r>
            <a:r>
              <a:rPr lang="ko-KR" altLang="en-US" dirty="0"/>
              <a:t>사이를 측정하는 손실</a:t>
            </a:r>
            <a:r>
              <a:rPr lang="en-US" altLang="ko-KR" dirty="0"/>
              <a:t>, </a:t>
            </a:r>
            <a:r>
              <a:rPr lang="ko-KR" altLang="en-US" dirty="0" err="1"/>
              <a:t>재학습</a:t>
            </a:r>
            <a:r>
              <a:rPr lang="ko-KR" altLang="en-US" dirty="0"/>
              <a:t> 없음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Task Loss : </a:t>
            </a:r>
            <a:r>
              <a:rPr lang="ko-KR" altLang="en-US" dirty="0"/>
              <a:t>전체 모델 성능</a:t>
            </a:r>
            <a:r>
              <a:rPr lang="en-US" altLang="ko-KR" dirty="0"/>
              <a:t>(</a:t>
            </a:r>
            <a:r>
              <a:rPr lang="ko-KR" altLang="en-US" dirty="0"/>
              <a:t>예측 결과 기반</a:t>
            </a:r>
            <a:r>
              <a:rPr lang="en-US" altLang="ko-KR" dirty="0"/>
              <a:t>)</a:t>
            </a:r>
            <a:r>
              <a:rPr lang="ko-KR" altLang="en-US" dirty="0"/>
              <a:t>을 반영하여 </a:t>
            </a:r>
            <a:r>
              <a:rPr lang="en-US" altLang="ko-KR" dirty="0"/>
              <a:t>s </a:t>
            </a:r>
            <a:r>
              <a:rPr lang="ko-KR" altLang="en-US" dirty="0"/>
              <a:t>와 </a:t>
            </a:r>
            <a:r>
              <a:rPr lang="en-US" altLang="ko-KR" dirty="0"/>
              <a:t>z</a:t>
            </a:r>
            <a:r>
              <a:rPr lang="ko-KR" altLang="en-US" dirty="0"/>
              <a:t>를 조정</a:t>
            </a:r>
            <a:r>
              <a:rPr lang="en-US" altLang="ko-KR" dirty="0"/>
              <a:t>, </a:t>
            </a:r>
            <a:r>
              <a:rPr lang="ko-KR" altLang="en-US" dirty="0"/>
              <a:t>학습 데이터를 일부 사용해서 </a:t>
            </a:r>
            <a:r>
              <a:rPr lang="en-US" altLang="ko-KR" dirty="0"/>
              <a:t>finetuning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148354-CBF2-95FC-5FA2-A1B8105F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9174" r="-37" b="1"/>
          <a:stretch>
            <a:fillRect/>
          </a:stretch>
        </p:blipFill>
        <p:spPr>
          <a:xfrm>
            <a:off x="779274" y="1476919"/>
            <a:ext cx="3968572" cy="6871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291577-9605-67F7-3F6F-F214B93865FB}"/>
              </a:ext>
            </a:extLst>
          </p:cNvPr>
          <p:cNvSpPr txBox="1"/>
          <p:nvPr/>
        </p:nvSpPr>
        <p:spPr>
          <a:xfrm>
            <a:off x="545124" y="1203690"/>
            <a:ext cx="1793631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MREM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9AF2A-911E-DB1B-1501-FD51DFA524B2}"/>
                  </a:ext>
                </a:extLst>
              </p:cNvPr>
              <p:cNvSpPr txBox="1"/>
              <p:nvPr/>
            </p:nvSpPr>
            <p:spPr>
              <a:xfrm>
                <a:off x="5158156" y="1517125"/>
                <a:ext cx="6254570" cy="38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양자화된 </a:t>
                </a:r>
                <a:r>
                  <a:rPr lang="en-US" altLang="ko-KR" dirty="0"/>
                  <a:t>FFN </a:t>
                </a:r>
                <a:r>
                  <a:rPr lang="ko-KR" altLang="en-US" dirty="0"/>
                  <a:t>출력  </a:t>
                </a:r>
                <a:r>
                  <a:rPr lang="en-US" altLang="ko-KR" dirty="0"/>
                  <a:t>,  f : full-precision </a:t>
                </a:r>
                <a:r>
                  <a:rPr lang="ko-KR" altLang="en-US" dirty="0"/>
                  <a:t>출력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19AF2A-911E-DB1B-1501-FD51DFA52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56" y="1517125"/>
                <a:ext cx="6254570" cy="384914"/>
              </a:xfrm>
              <a:prstGeom prst="rect">
                <a:avLst/>
              </a:prstGeom>
              <a:blipFill>
                <a:blip r:embed="rId3"/>
                <a:stretch>
                  <a:fillRect l="-292" t="-6349" b="-253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77507694-1890-25F9-8194-641AA39BC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274" y="2706002"/>
            <a:ext cx="4119687" cy="42744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9701A7-FD87-BFD0-6E1F-8BFE5FCB0555}"/>
              </a:ext>
            </a:extLst>
          </p:cNvPr>
          <p:cNvSpPr txBox="1"/>
          <p:nvPr/>
        </p:nvSpPr>
        <p:spPr>
          <a:xfrm>
            <a:off x="467360" y="2444262"/>
            <a:ext cx="1291102" cy="3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PD-Quant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B5B54E-A851-C54D-D784-550ECE67263A}"/>
                  </a:ext>
                </a:extLst>
              </p:cNvPr>
              <p:cNvSpPr txBox="1"/>
              <p:nvPr/>
            </p:nvSpPr>
            <p:spPr>
              <a:xfrm>
                <a:off x="5158156" y="2628900"/>
                <a:ext cx="6899584" cy="6828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b="0" dirty="0"/>
                  <a:t>입력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ko-KR" alt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ko-KR" altLang="en-US" b="0" dirty="0"/>
                  <a:t>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받아 </a:t>
                </a:r>
                <a:r>
                  <a:rPr lang="en-US" altLang="ko-KR" dirty="0"/>
                  <a:t>full-precision </a:t>
                </a:r>
                <a:r>
                  <a:rPr lang="ko-KR" altLang="en-US" dirty="0"/>
                  <a:t>최종 출력으로 매핑</a:t>
                </a:r>
                <a:r>
                  <a:rPr lang="en-US" altLang="ko-KR" dirty="0"/>
                  <a:t>,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b="0" dirty="0"/>
                  <a:t> : </a:t>
                </a:r>
                <a:r>
                  <a:rPr lang="ko-KR" altLang="en-US" b="0" dirty="0"/>
                  <a:t>레이어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</m:oMath>
                </a14:m>
                <a:r>
                  <a:rPr lang="ko-KR" altLang="en-US" b="0" dirty="0"/>
                  <a:t>의 </a:t>
                </a:r>
                <a:r>
                  <a:rPr lang="ko-KR" altLang="en-US" b="0" dirty="0" err="1"/>
                  <a:t>출력를</a:t>
                </a:r>
                <a:r>
                  <a:rPr lang="ko-KR" altLang="en-US" b="0" dirty="0"/>
                  <a:t> 받아 </a:t>
                </a:r>
                <a:r>
                  <a:rPr lang="en-US" altLang="ko-KR" dirty="0"/>
                  <a:t>full-precision </a:t>
                </a:r>
                <a:r>
                  <a:rPr lang="ko-KR" altLang="en-US" dirty="0"/>
                  <a:t>최종 출력으로 매핑</a:t>
                </a:r>
                <a:endParaRPr lang="en-US" altLang="ko-K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B5B54E-A851-C54D-D784-550ECE672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156" y="2628900"/>
                <a:ext cx="6899584" cy="682816"/>
              </a:xfrm>
              <a:prstGeom prst="rect">
                <a:avLst/>
              </a:prstGeom>
              <a:blipFill>
                <a:blip r:embed="rId5"/>
                <a:stretch>
                  <a:fillRect l="-265" t="-4464" b="-10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3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B0C731-51D5-E8DA-F236-996E98A1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Mixed Precision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D99C10-351F-4B9F-F901-1A7E20DDE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DEA45C-9D75-D359-7163-5332FF21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52" y="1104900"/>
            <a:ext cx="1163955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5E44BB7-D5E9-E271-8AE9-C796ED5CCC77}"/>
              </a:ext>
            </a:extLst>
          </p:cNvPr>
          <p:cNvSpPr txBox="1"/>
          <p:nvPr/>
        </p:nvSpPr>
        <p:spPr>
          <a:xfrm>
            <a:off x="436880" y="4693920"/>
            <a:ext cx="10556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Mixed Precision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각 </a:t>
            </a:r>
            <a:r>
              <a:rPr lang="en-US" altLang="ko-KR" dirty="0"/>
              <a:t>layer</a:t>
            </a:r>
            <a:r>
              <a:rPr lang="ko-KR" altLang="en-US" dirty="0"/>
              <a:t>마다 최적의 비트 수를 효율적으로 할당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</a:t>
            </a:r>
            <a:r>
              <a:rPr lang="ko-KR" altLang="en-US" dirty="0"/>
              <a:t> </a:t>
            </a:r>
            <a:r>
              <a:rPr lang="en-US" altLang="ko-KR" dirty="0"/>
              <a:t>irrelevant: </a:t>
            </a:r>
            <a:r>
              <a:rPr lang="ko-KR" altLang="en-US" dirty="0"/>
              <a:t>입력에 상관없이 비트를 고정하는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Input relevant : </a:t>
            </a:r>
            <a:r>
              <a:rPr lang="ko-KR" altLang="en-US" dirty="0"/>
              <a:t>입력에 따라 비트를 동적으로 바꾸는 방식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Ex: Mix-QSAM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08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9ACC6-74DA-8C7E-6CE9-E7522037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Integer-only PTQ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6950781-4C74-2D48-CFFD-D1233B52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7335A-E4A6-136A-6BD3-3B6FD126E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720" y="975360"/>
            <a:ext cx="4945860" cy="4014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C58A33-5BF1-CB5B-21E9-04DD6C1C1D51}"/>
              </a:ext>
            </a:extLst>
          </p:cNvPr>
          <p:cNvSpPr txBox="1"/>
          <p:nvPr/>
        </p:nvSpPr>
        <p:spPr>
          <a:xfrm>
            <a:off x="579120" y="5161280"/>
            <a:ext cx="109423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초기의 </a:t>
            </a:r>
            <a:r>
              <a:rPr lang="en-US" altLang="ko-KR" dirty="0"/>
              <a:t>PTQ</a:t>
            </a:r>
            <a:r>
              <a:rPr lang="ko-KR" altLang="en-US" dirty="0"/>
              <a:t>는 </a:t>
            </a:r>
            <a:r>
              <a:rPr lang="en-US" altLang="ko-KR" dirty="0"/>
              <a:t>dequantization</a:t>
            </a:r>
            <a:r>
              <a:rPr lang="ko-KR" altLang="en-US" dirty="0"/>
              <a:t>를 통한 </a:t>
            </a:r>
            <a:r>
              <a:rPr lang="en-US" altLang="ko-KR" dirty="0"/>
              <a:t>FP32 </a:t>
            </a:r>
            <a:r>
              <a:rPr lang="ko-KR" altLang="en-US" dirty="0"/>
              <a:t>정밀도에 의존했으나</a:t>
            </a:r>
            <a:r>
              <a:rPr lang="en-US" altLang="ko-KR" dirty="0"/>
              <a:t>, </a:t>
            </a:r>
            <a:r>
              <a:rPr lang="ko-KR" altLang="en-US" dirty="0"/>
              <a:t>최근 방법들은 </a:t>
            </a:r>
            <a:r>
              <a:rPr lang="en-US" altLang="ko-KR" dirty="0" err="1"/>
              <a:t>ViT</a:t>
            </a:r>
            <a:r>
              <a:rPr lang="ko-KR" altLang="en-US" dirty="0"/>
              <a:t>에 대해 </a:t>
            </a:r>
            <a:r>
              <a:rPr lang="en-US" altLang="ko-KR" dirty="0"/>
              <a:t>fully integer-only quantization</a:t>
            </a:r>
            <a:r>
              <a:rPr lang="ko-KR" altLang="en-US" dirty="0"/>
              <a:t>을 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모델 전체의 연산 그래프를 오직 정수 연산 또는 </a:t>
            </a:r>
            <a:r>
              <a:rPr lang="en-US" altLang="ko-KR" dirty="0" err="1"/>
              <a:t>BitShift</a:t>
            </a:r>
            <a:r>
              <a:rPr lang="ko-KR" altLang="en-US" dirty="0"/>
              <a:t>만 사용하도록 변환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en-US" altLang="ko-KR" dirty="0" err="1"/>
              <a:t>LayerNorm</a:t>
            </a:r>
            <a:r>
              <a:rPr lang="en-US" altLang="ko-KR" dirty="0"/>
              <a:t>, </a:t>
            </a:r>
            <a:r>
              <a:rPr lang="en-US" altLang="ko-KR" dirty="0" err="1"/>
              <a:t>Softmax</a:t>
            </a:r>
            <a:r>
              <a:rPr lang="en-US" altLang="ko-KR" dirty="0"/>
              <a:t>, GELU</a:t>
            </a:r>
            <a:r>
              <a:rPr lang="ko-KR" altLang="en-US" dirty="0"/>
              <a:t>와 같은 비선형 계층을 </a:t>
            </a:r>
            <a:r>
              <a:rPr lang="ko-KR" altLang="en-US" dirty="0" err="1"/>
              <a:t>양자화할</a:t>
            </a:r>
            <a:r>
              <a:rPr lang="ko-KR" altLang="en-US" dirty="0"/>
              <a:t> 경우</a:t>
            </a:r>
            <a:r>
              <a:rPr lang="en-US" altLang="ko-KR" dirty="0"/>
              <a:t>, </a:t>
            </a:r>
            <a:r>
              <a:rPr lang="ko-KR" altLang="en-US" dirty="0"/>
              <a:t>정확도 손실이 심각하게 발생하는 문제를 해결에 집중</a:t>
            </a:r>
          </a:p>
        </p:txBody>
      </p:sp>
    </p:spTree>
    <p:extLst>
      <p:ext uri="{BB962C8B-B14F-4D97-AF65-F5344CB8AC3E}">
        <p14:creationId xmlns:p14="http://schemas.microsoft.com/office/powerpoint/2010/main" val="689876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273E2-9B9E-7673-3778-F173E5DB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Challenge and</a:t>
            </a:r>
            <a:r>
              <a:rPr lang="ko-KR" altLang="en-US" dirty="0"/>
              <a:t> </a:t>
            </a:r>
            <a:r>
              <a:rPr lang="en-US" altLang="ko-KR" dirty="0"/>
              <a:t>future</a:t>
            </a:r>
            <a:r>
              <a:rPr lang="ko-KR" altLang="en-US" dirty="0"/>
              <a:t> </a:t>
            </a:r>
            <a:r>
              <a:rPr lang="en-US" altLang="ko-KR" dirty="0"/>
              <a:t>direction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E2002C-F6A5-0242-9B1B-48CFF226E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AFE94-CC4C-7F37-C36D-BF2927969D03}"/>
              </a:ext>
            </a:extLst>
          </p:cNvPr>
          <p:cNvSpPr txBox="1"/>
          <p:nvPr/>
        </p:nvSpPr>
        <p:spPr>
          <a:xfrm>
            <a:off x="706512" y="863604"/>
            <a:ext cx="101701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Combination Between Compression Methods</a:t>
            </a:r>
          </a:p>
          <a:p>
            <a:pPr marL="342900" indent="-342900">
              <a:buAutoNum type="arabicPeriod"/>
            </a:pP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Quantization</a:t>
            </a:r>
            <a:r>
              <a:rPr lang="ko-KR" altLang="en-US" sz="1600" dirty="0"/>
              <a:t>를 </a:t>
            </a:r>
            <a:r>
              <a:rPr lang="en-US" altLang="ko-KR" sz="1600" dirty="0"/>
              <a:t>pruning / low-rank decomposition</a:t>
            </a:r>
            <a:r>
              <a:rPr lang="ko-KR" altLang="en-US" sz="1600" dirty="0"/>
              <a:t>와 결합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Pruning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파라미터 수 감소</a:t>
            </a:r>
            <a:r>
              <a:rPr lang="en-US" altLang="ko-KR" sz="1600" dirty="0"/>
              <a:t>, </a:t>
            </a:r>
            <a:r>
              <a:rPr lang="ko-KR" altLang="en-US" sz="1600" dirty="0"/>
              <a:t>메모리 사용량과 계산 효율 증가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Low-rank decomposition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가중치 행렬을 </a:t>
            </a:r>
            <a:r>
              <a:rPr lang="en-US" altLang="ko-KR" sz="1600" dirty="0"/>
              <a:t>low-rank </a:t>
            </a:r>
            <a:r>
              <a:rPr lang="ko-KR" altLang="en-US" sz="1600" dirty="0"/>
              <a:t>행렬로 근사</a:t>
            </a:r>
            <a:r>
              <a:rPr lang="en-US" altLang="ko-KR" sz="1600" dirty="0"/>
              <a:t>, </a:t>
            </a:r>
            <a:r>
              <a:rPr lang="ko-KR" altLang="en-US" sz="1600" dirty="0"/>
              <a:t>모델을 추가적으로 압축함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2. Hardware accelerator</a:t>
            </a:r>
          </a:p>
          <a:p>
            <a:endParaRPr lang="en-US" altLang="ko-KR" sz="1600" dirty="0"/>
          </a:p>
          <a:p>
            <a:pPr lvl="1"/>
            <a:r>
              <a:rPr lang="en-US" altLang="ko-KR" sz="1600" dirty="0"/>
              <a:t>* Accelerator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 고정된 비트 폭의 </a:t>
            </a:r>
            <a:r>
              <a:rPr lang="ko-KR" altLang="en-US" sz="1600" dirty="0" err="1"/>
              <a:t>텐서만</a:t>
            </a:r>
            <a:r>
              <a:rPr lang="ko-KR" altLang="en-US" sz="1600" dirty="0"/>
              <a:t> 지원 →</a:t>
            </a:r>
            <a:r>
              <a:rPr lang="en-US" altLang="ko-KR" sz="1600" dirty="0"/>
              <a:t> </a:t>
            </a:r>
            <a:r>
              <a:rPr lang="ko-KR" altLang="en-US" sz="1600" dirty="0"/>
              <a:t>메모리 사용 비효율 발생</a:t>
            </a:r>
            <a:r>
              <a:rPr lang="en-US" altLang="ko-KR" sz="1600" dirty="0"/>
              <a:t>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제시된 해결 방법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/>
              <a:t>Sparsity-aware accelerator architecture : compressed sparse row(CSR) encoding, zero-skipping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하드웨어 자원 중복 없이 </a:t>
            </a:r>
            <a:r>
              <a:rPr lang="en-US" altLang="ko-KR" sz="1600" dirty="0"/>
              <a:t>mixed-precision execution: bit-level reconfigurable compute units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ViT</a:t>
            </a:r>
            <a:r>
              <a:rPr lang="en-US" altLang="ko-KR" sz="1600" dirty="0"/>
              <a:t> acceleration</a:t>
            </a:r>
            <a:r>
              <a:rPr lang="ko-KR" altLang="en-US" sz="1600" dirty="0"/>
              <a:t>을 위한 </a:t>
            </a:r>
            <a:r>
              <a:rPr lang="en-US" altLang="ko-KR" sz="1600" dirty="0"/>
              <a:t>math-based accelerating techniques : TT-</a:t>
            </a:r>
            <a:r>
              <a:rPr lang="en-US" altLang="ko-KR" sz="1600" dirty="0" err="1"/>
              <a:t>ViT</a:t>
            </a:r>
            <a:r>
              <a:rPr lang="en-US" altLang="ko-KR" sz="1600" dirty="0"/>
              <a:t>, TT-MLP</a:t>
            </a:r>
          </a:p>
          <a:p>
            <a:endParaRPr lang="en-US" altLang="ko-KR" sz="1600" dirty="0"/>
          </a:p>
          <a:p>
            <a:r>
              <a:rPr lang="en-US" altLang="ko-KR" sz="1600" dirty="0"/>
              <a:t>3. Utilizing NAS for inference and compression parameter search</a:t>
            </a:r>
          </a:p>
          <a:p>
            <a:pPr lvl="1"/>
            <a:endParaRPr lang="en-US" altLang="ko-KR" sz="1600" dirty="0"/>
          </a:p>
          <a:p>
            <a:pPr lvl="1"/>
            <a:r>
              <a:rPr lang="en-US" altLang="ko-KR" sz="1600" dirty="0"/>
              <a:t>* NAS(Neural Architecture search)</a:t>
            </a:r>
            <a:r>
              <a:rPr lang="ko-KR" altLang="en-US" sz="1600" dirty="0"/>
              <a:t>를 사용하여 </a:t>
            </a:r>
            <a:r>
              <a:rPr lang="en-US" altLang="ko-KR" sz="1600" dirty="0"/>
              <a:t>quantization </a:t>
            </a:r>
            <a:r>
              <a:rPr lang="ko-KR" altLang="en-US" sz="1600" dirty="0"/>
              <a:t>전략을 자동화하지만 특정 하드웨어에 맞춰  특화</a:t>
            </a:r>
            <a:r>
              <a:rPr lang="en-US" altLang="ko-KR" sz="1600" dirty="0"/>
              <a:t> (</a:t>
            </a:r>
            <a:r>
              <a:rPr lang="ko-KR" altLang="en-US" sz="1600" dirty="0"/>
              <a:t>예</a:t>
            </a:r>
            <a:r>
              <a:rPr lang="en-US" altLang="ko-KR" sz="1600" dirty="0"/>
              <a:t>: HAQ, APQ)</a:t>
            </a:r>
            <a:r>
              <a:rPr lang="ko-KR" altLang="en-US" sz="1600" dirty="0"/>
              <a:t> 또는 </a:t>
            </a:r>
            <a:r>
              <a:rPr lang="en-US" altLang="ko-KR" sz="1600" dirty="0"/>
              <a:t>CNN architecture</a:t>
            </a:r>
            <a:r>
              <a:rPr lang="ko-KR" altLang="en-US" sz="1600" dirty="0"/>
              <a:t>에만 제한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ProxylessNAS</a:t>
            </a:r>
            <a:r>
              <a:rPr lang="en-US" altLang="ko-KR" sz="1600" dirty="0"/>
              <a:t>) </a:t>
            </a:r>
          </a:p>
          <a:p>
            <a:pPr lvl="1"/>
            <a:endParaRPr lang="en-US" altLang="ko-KR" sz="1600" dirty="0"/>
          </a:p>
          <a:p>
            <a:pPr lvl="1"/>
            <a:r>
              <a:rPr lang="ko-KR" altLang="en-US" sz="1600" dirty="0"/>
              <a:t>앞으로의 연구</a:t>
            </a:r>
            <a:endParaRPr lang="en-US" altLang="ko-KR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이러한 접근법을 </a:t>
            </a:r>
            <a:r>
              <a:rPr lang="en-US" altLang="ko-KR" sz="1600" dirty="0" err="1"/>
              <a:t>ViT</a:t>
            </a:r>
            <a:r>
              <a:rPr lang="en-US" altLang="ko-KR" sz="1600" dirty="0"/>
              <a:t> </a:t>
            </a:r>
            <a:r>
              <a:rPr lang="ko-KR" altLang="en-US" sz="1600" dirty="0"/>
              <a:t>및 </a:t>
            </a:r>
            <a:r>
              <a:rPr lang="en-US" altLang="ko-KR" sz="1600" dirty="0"/>
              <a:t>attention </a:t>
            </a:r>
            <a:r>
              <a:rPr lang="ko-KR" altLang="en-US" sz="1600" dirty="0"/>
              <a:t>기반 구조에 확장</a:t>
            </a:r>
            <a:endParaRPr lang="en-US" altLang="ko-KR" sz="1600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6960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541</Words>
  <Application>Microsoft Office PowerPoint</Application>
  <PresentationFormat>와이드스크린</PresentationFormat>
  <Paragraphs>83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system-ui</vt:lpstr>
      <vt:lpstr>맑은 고딕</vt:lpstr>
      <vt:lpstr>Arial</vt:lpstr>
      <vt:lpstr>Cambria Math</vt:lpstr>
      <vt:lpstr>Office 테마</vt:lpstr>
      <vt:lpstr>PTQ techniques</vt:lpstr>
      <vt:lpstr>PTQ vs QAT</vt:lpstr>
      <vt:lpstr>ViT의 bottleneck</vt:lpstr>
      <vt:lpstr>PTQ techniques</vt:lpstr>
      <vt:lpstr>Redistribution - PTQ4SAM</vt:lpstr>
      <vt:lpstr>Better s and z</vt:lpstr>
      <vt:lpstr>Mixed Precision</vt:lpstr>
      <vt:lpstr>Integer-only PTQ</vt:lpstr>
      <vt:lpstr>Challenge and future direction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성현 이</cp:lastModifiedBy>
  <cp:revision>1209</cp:revision>
  <dcterms:created xsi:type="dcterms:W3CDTF">2023-03-06T16:32:37Z</dcterms:created>
  <dcterms:modified xsi:type="dcterms:W3CDTF">2025-06-06T00:51:31Z</dcterms:modified>
</cp:coreProperties>
</file>