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4" r:id="rId5"/>
    <p:sldId id="266" r:id="rId6"/>
    <p:sldId id="267" r:id="rId7"/>
    <p:sldId id="273" r:id="rId8"/>
    <p:sldId id="265" r:id="rId9"/>
    <p:sldId id="270" r:id="rId10"/>
    <p:sldId id="274" r:id="rId11"/>
    <p:sldId id="275" r:id="rId12"/>
    <p:sldId id="271" r:id="rId13"/>
    <p:sldId id="272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B3B22-767A-1C2D-DCEE-1C16C87BA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F7D405-E6AB-4805-5E21-3F838DAA9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EA03A-CB44-D3D6-391B-FD5C8663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CBEE-42E5-4617-A5EF-4B52B95765E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43CA8-3897-FCAA-EAB6-DA946394D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4FA2D-88D3-1DE3-1708-524B4D82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B41F-2F08-444D-9C1C-6A72C4464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2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352187-A22B-7F43-73E3-559C952C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B4FCA-5BD7-B6F8-8C13-568B070EC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4F9A7-18E7-C551-AB37-C6B0E69B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CBEE-42E5-4617-A5EF-4B52B95765E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0AB850-4C61-FF84-8579-EC0968B5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C2595-A5BB-B257-F825-FA9DA3B6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B41F-2F08-444D-9C1C-6A72C4464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6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121E82-7B88-6ED0-C33E-4ACCD272C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0E40A5-6C5A-E84C-11A0-1577C554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C7760-B990-B94F-6BF1-B44CDE038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CBEE-42E5-4617-A5EF-4B52B95765E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62CA6-4B66-E040-B81E-DB777E51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0D6F2-B193-9FBB-BADC-09386EB2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B41F-2F08-444D-9C1C-6A72C4464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13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68D98-B38F-8A73-F213-D5337B58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231BC-4803-D278-D65F-190357CE4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5BCBB-ACF2-9418-15B8-D9BBB799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CBEE-42E5-4617-A5EF-4B52B95765E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1ADB4-5D30-A404-EDDF-2052269C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0C91C1-67DF-6831-65C7-405E33959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B41F-2F08-444D-9C1C-6A72C4464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8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B4B29F-DCCF-CC22-527F-0AF59F0D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F42AE-8E4D-3C7A-C07D-56A950D50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ADCD5-02EE-EF0F-8E9B-A57A6BCC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CBEE-42E5-4617-A5EF-4B52B95765E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C23BC-4D2E-4D14-00B9-AB0C26A4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8C8EE-B9EB-0DDA-2BBB-40EC92B4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B41F-2F08-444D-9C1C-6A72C4464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9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1D09C-776C-3C73-8EB7-E96202EF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52A16-D5EF-0A4F-14FC-50A9A8D0D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5AE2EA-F67F-088E-4F48-28262345E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39834B-2532-C5CE-426B-968A6E9E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CBEE-42E5-4617-A5EF-4B52B95765E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DE3BAC-DD65-2DDF-AC83-66492F268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7CDF61-F285-7EE9-EBBE-7DBCB2A3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B41F-2F08-444D-9C1C-6A72C4464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9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1C2FA-123B-7898-DD47-B8A53E18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61E227-9B44-A5CE-3395-F38DDC6A8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9ACBC2-80DC-46D5-E40E-257B3B6D5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FA98E0-F752-85DC-1E1E-103F4F318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B24D51-CB17-04E6-0FC4-98548A4A9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A210C7-A616-471E-5BEB-49AE9C8E7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CBEE-42E5-4617-A5EF-4B52B95765E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2B3F81-09EC-EA12-2D3F-F0506D4D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7FC603-AF0D-625B-CB9D-4AEAEA5F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B41F-2F08-444D-9C1C-6A72C4464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37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4ED0B-0E0C-8FD4-1BC1-65EA4477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82EC9A-769C-4048-9724-B27C2BA03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CBEE-42E5-4617-A5EF-4B52B95765E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C86D35-BA2A-95B5-DDD6-8AEC6F43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3187E-AFC4-6662-FE7A-06D1109A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B41F-2F08-444D-9C1C-6A72C4464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15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5323D-AE41-7143-D16E-A0E9DB8A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CBEE-42E5-4617-A5EF-4B52B95765E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F2A8A5-6C7B-39CD-FDC7-595A0667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F1ED29-2F8D-E7FA-8994-64CD2C369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B41F-2F08-444D-9C1C-6A72C4464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11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1D8FA-D17A-E4EA-8355-064F61973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3E668-5838-9DBE-E28A-8FEDA863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4A6824-5735-32B5-DAB5-CE37F4B12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AC52E1-C09A-9F01-BD4B-9367B972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CBEE-42E5-4617-A5EF-4B52B95765E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2B6652-E673-0626-5C82-14CE2881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89A53C-1D52-1919-936D-AEDEAC1AC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B41F-2F08-444D-9C1C-6A72C4464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2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B062B1-FB0F-50B0-3581-6A57ABAF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2F0052-DC09-D2D0-4A42-9449D7DC9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18FE93-87E4-CACA-1AA4-86100E60E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38C91-3526-7AFF-0ED4-15458587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CBEE-42E5-4617-A5EF-4B52B95765E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C6D061-1254-29BD-B3A3-019D82FE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7FF81-D277-3916-3189-6F877716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B41F-2F08-444D-9C1C-6A72C4464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5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E676BC-C945-E9CD-CD27-42558C4B2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D9218C-8682-C0C9-7DF1-1EF8C44B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BA9B93-3861-A44E-6CF3-BE9D5F3E0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33CBEE-42E5-4617-A5EF-4B52B95765E1}" type="datetimeFigureOut">
              <a:rPr lang="ko-KR" altLang="en-US" smtClean="0"/>
              <a:t>2024-02-15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394B6-BF3C-2E10-1E40-00837B82B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A7410-256B-AEA1-CA38-2F31258A5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1B41F-2F08-444D-9C1C-6A72C4464A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270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>
                <a:solidFill>
                  <a:srgbClr val="002C62"/>
                </a:solidFill>
              </a:rPr>
              <a:t>C3110703 </a:t>
            </a:r>
            <a:r>
              <a:rPr lang="ko-KR" altLang="en-US" sz="2000" b="1">
                <a:solidFill>
                  <a:srgbClr val="002C62"/>
                </a:solidFill>
              </a:rPr>
              <a:t>김지윤</a:t>
            </a:r>
            <a:endParaRPr lang="ko-KR" altLang="en-US" sz="2000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9718500" y="2005662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2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14</a:t>
            </a:r>
            <a:r>
              <a:rPr lang="ko-KR" altLang="en-US" sz="1600" b="1" dirty="0">
                <a:solidFill>
                  <a:srgbClr val="002C62"/>
                </a:solidFill>
              </a:rPr>
              <a:t>일 수요일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2898662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solidFill>
                  <a:schemeClr val="bg1"/>
                </a:solidFill>
              </a:rPr>
              <a:t>FP8 Quantization: The Power of the Exponent</a:t>
            </a:r>
          </a:p>
          <a:p>
            <a:r>
              <a:rPr kumimoji="1" lang="en-US" altLang="ko-KR" sz="900" dirty="0">
                <a:solidFill>
                  <a:schemeClr val="bg1"/>
                </a:solidFill>
              </a:rPr>
              <a:t>Kuzmin, Andrey, et al. "Fp8 quantization: The power of the exponent." Advances in Neural Information Processing Systems(</a:t>
            </a:r>
            <a:r>
              <a:rPr kumimoji="1" lang="en-US" altLang="ko-KR" sz="900" dirty="0" err="1">
                <a:solidFill>
                  <a:schemeClr val="bg1"/>
                </a:solidFill>
              </a:rPr>
              <a:t>Neurips</a:t>
            </a:r>
            <a:r>
              <a:rPr kumimoji="1" lang="en-US" altLang="ko-KR" sz="900" dirty="0">
                <a:solidFill>
                  <a:schemeClr val="bg1"/>
                </a:solidFill>
              </a:rPr>
              <a:t>) 35 (2022): 14651-14662.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1CCFE-3390-6DFA-0512-FE4F7E093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72D6-98B8-8689-9F48-A80C4CCE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sz="4400" dirty="0"/>
              <a:t>. Main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9B72C4-6E8B-500B-258A-80CFC316B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STE(Straight-Through Estimator)</a:t>
            </a:r>
            <a:r>
              <a:rPr lang="ko-KR" altLang="en-US" sz="1400" dirty="0"/>
              <a:t>는 양자화</a:t>
            </a:r>
            <a:r>
              <a:rPr lang="en-US" altLang="ko-KR" sz="1400" dirty="0"/>
              <a:t>(Quantization)</a:t>
            </a:r>
            <a:r>
              <a:rPr lang="ko-KR" altLang="en-US" sz="1400" dirty="0"/>
              <a:t>를 통해 모델을 경량화 하면 </a:t>
            </a:r>
            <a:r>
              <a:rPr lang="ko-KR" altLang="en-US" sz="1400" dirty="0" err="1"/>
              <a:t>역전파</a:t>
            </a:r>
            <a:r>
              <a:rPr lang="ko-KR" altLang="en-US" sz="1400" dirty="0"/>
              <a:t> 시 미분 불가능한 부분이 생기므로</a:t>
            </a:r>
            <a:r>
              <a:rPr lang="en-US" altLang="ko-KR" sz="1400" dirty="0"/>
              <a:t>(</a:t>
            </a:r>
            <a:r>
              <a:rPr lang="ko-KR" altLang="en-US" sz="1400" dirty="0"/>
              <a:t>기존 부동소수점 값을 양자화 변환하여 나타나는 계단식 그래프 형태</a:t>
            </a:r>
            <a:r>
              <a:rPr lang="en-US" altLang="ko-KR" sz="1400" dirty="0"/>
              <a:t>)</a:t>
            </a:r>
            <a:r>
              <a:rPr lang="ko-KR" altLang="en-US" sz="1400" dirty="0"/>
              <a:t> 이를 해결하기 위해 도입된 기법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기울기를 </a:t>
            </a:r>
            <a:r>
              <a:rPr lang="en-US" altLang="ko-KR" sz="1400" dirty="0"/>
              <a:t>1</a:t>
            </a:r>
            <a:r>
              <a:rPr lang="ko-KR" altLang="en-US" sz="1400" dirty="0"/>
              <a:t>로 치환함</a:t>
            </a:r>
            <a:endParaRPr lang="en-US" altLang="ko-KR" sz="1400" dirty="0"/>
          </a:p>
          <a:p>
            <a:endParaRPr lang="en-US" altLang="ko-KR" sz="1600" dirty="0"/>
          </a:p>
          <a:p>
            <a:endParaRPr lang="en-US" altLang="ko-KR" sz="1600" b="0" dirty="0"/>
          </a:p>
          <a:p>
            <a:endParaRPr lang="en-US" altLang="ko-KR" sz="1400" b="0" dirty="0"/>
          </a:p>
        </p:txBody>
      </p:sp>
      <p:pic>
        <p:nvPicPr>
          <p:cNvPr id="1026" name="Picture 2" descr="Drawing">
            <a:extLst>
              <a:ext uri="{FF2B5EF4-FFF2-40B4-BE49-F238E27FC236}">
                <a16:creationId xmlns:a16="http://schemas.microsoft.com/office/drawing/2014/main" id="{44719729-90D8-4C4D-BD17-B64EE77F17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8"/>
          <a:stretch/>
        </p:blipFill>
        <p:spPr bwMode="auto">
          <a:xfrm>
            <a:off x="6934113" y="3862085"/>
            <a:ext cx="4490001" cy="140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rawing">
            <a:extLst>
              <a:ext uri="{FF2B5EF4-FFF2-40B4-BE49-F238E27FC236}">
                <a16:creationId xmlns:a16="http://schemas.microsoft.com/office/drawing/2014/main" id="{3AFF0360-14DC-3DD2-24AB-DF99339C3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97"/>
          <a:stretch/>
        </p:blipFill>
        <p:spPr bwMode="auto">
          <a:xfrm>
            <a:off x="1682526" y="3386158"/>
            <a:ext cx="4490001" cy="122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Drawing">
            <a:extLst>
              <a:ext uri="{FF2B5EF4-FFF2-40B4-BE49-F238E27FC236}">
                <a16:creationId xmlns:a16="http://schemas.microsoft.com/office/drawing/2014/main" id="{4FC989A7-354E-1813-683C-35E82B9994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97"/>
          <a:stretch/>
        </p:blipFill>
        <p:spPr bwMode="auto">
          <a:xfrm>
            <a:off x="1682525" y="5006308"/>
            <a:ext cx="4490001" cy="122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933CB90-4E25-66A7-F644-672EC0EB1328}"/>
              </a:ext>
            </a:extLst>
          </p:cNvPr>
          <p:cNvCxnSpPr>
            <a:cxnSpLocks/>
          </p:cNvCxnSpPr>
          <p:nvPr/>
        </p:nvCxnSpPr>
        <p:spPr>
          <a:xfrm flipV="1">
            <a:off x="3395599" y="5133198"/>
            <a:ext cx="1007649" cy="9850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14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F0E4A-A12F-AD10-3122-17EF22C9C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0091E-7B21-E5BE-736E-373F3223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sz="4400" dirty="0"/>
              <a:t>. Main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9799AF-1D3D-EC9E-1802-163887D4F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 dirty="0"/>
          </a:p>
          <a:p>
            <a:r>
              <a:rPr lang="en-US" altLang="ko-KR" sz="1400" dirty="0"/>
              <a:t>QAT(Quantization Aware Training, </a:t>
            </a:r>
            <a:r>
              <a:rPr lang="ko-KR" altLang="en-US" sz="1400" dirty="0"/>
              <a:t>양자화 인식 훈련</a:t>
            </a:r>
            <a:r>
              <a:rPr lang="en-US" altLang="ko-KR" sz="1400" dirty="0"/>
              <a:t>)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모델 훈련 과정에서 양자화 과정을 고려하여 훈련하는 방법으로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이는 양자화에 대해 민감하게 훈련되어 높은 성능을 유지하도록 학습됨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PTQ</a:t>
            </a:r>
            <a:r>
              <a:rPr lang="ko-KR" altLang="en-US" sz="1400" dirty="0"/>
              <a:t>에 비해 더 나은 성능을 보일 수 있으나 절차가 복잡함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600" dirty="0"/>
              <a:t>STE(Straight-Through Estimator)</a:t>
            </a:r>
            <a:r>
              <a:rPr lang="ko-KR" altLang="en-US" sz="1600" dirty="0"/>
              <a:t>를 기반으로 </a:t>
            </a:r>
            <a:r>
              <a:rPr lang="en-US" altLang="ko-KR" sz="1600" dirty="0"/>
              <a:t>QAT</a:t>
            </a:r>
            <a:r>
              <a:rPr lang="ko-KR" altLang="en-US" sz="1600" dirty="0"/>
              <a:t>를 수행할 때</a:t>
            </a:r>
            <a:r>
              <a:rPr lang="en-US" altLang="ko-KR" sz="1600" dirty="0"/>
              <a:t>,</a:t>
            </a:r>
          </a:p>
          <a:p>
            <a:r>
              <a:rPr lang="ko-KR" altLang="en-US" sz="1600" dirty="0"/>
              <a:t>해당 논문에서는 최대 </a:t>
            </a:r>
            <a:r>
              <a:rPr lang="ko-KR" altLang="en-US" sz="1600" dirty="0" err="1"/>
              <a:t>클리핑</a:t>
            </a:r>
            <a:r>
              <a:rPr lang="ko-KR" altLang="en-US" sz="1600" dirty="0"/>
              <a:t> 값 </a:t>
            </a:r>
            <a:r>
              <a:rPr lang="en-US" altLang="ko-KR" sz="1600" dirty="0"/>
              <a:t>c</a:t>
            </a:r>
            <a:r>
              <a:rPr lang="ko-KR" altLang="en-US" sz="1600" dirty="0"/>
              <a:t>를 학습하는 것이 훈련 안정성 향상에 일조함을 뒤이어 나오는 실험을 통해 증명함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b="0" dirty="0"/>
          </a:p>
          <a:p>
            <a:endParaRPr lang="en-US" altLang="ko-KR" sz="1400" b="0" dirty="0"/>
          </a:p>
        </p:txBody>
      </p:sp>
    </p:spTree>
    <p:extLst>
      <p:ext uri="{BB962C8B-B14F-4D97-AF65-F5344CB8AC3E}">
        <p14:creationId xmlns:p14="http://schemas.microsoft.com/office/powerpoint/2010/main" val="193190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CDE28-0B05-6990-E859-43E74D391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Experiments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FFB161-CD69-5E75-11C2-AC0CA9F0E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7972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200" dirty="0"/>
                  <a:t>PTQ (Post-training Quantization, </a:t>
                </a:r>
                <a:r>
                  <a:rPr lang="ko-KR" altLang="en-US" sz="1200" dirty="0"/>
                  <a:t>훈련 후 양자화</a:t>
                </a:r>
                <a:r>
                  <a:rPr lang="en-US" altLang="ko-KR" sz="1200" dirty="0"/>
                  <a:t>)</a:t>
                </a:r>
              </a:p>
              <a:p>
                <a:pPr marL="0" indent="0">
                  <a:buNone/>
                </a:pPr>
                <a:r>
                  <a:rPr lang="ko-KR" altLang="en-US" sz="1200" dirty="0"/>
                  <a:t>모델을 훈련한 후에 가중치와 활성화 함수 등을 </a:t>
                </a:r>
                <a:r>
                  <a:rPr lang="ko-KR" altLang="en-US" sz="1200" dirty="0" err="1"/>
                  <a:t>양자화하는</a:t>
                </a:r>
                <a:r>
                  <a:rPr lang="ko-KR" altLang="en-US" sz="1200" dirty="0"/>
                  <a:t> 방식</a:t>
                </a:r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r>
                  <a:rPr lang="ko-KR" altLang="en-US" sz="1200" dirty="0"/>
                  <a:t>단점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훈련 중에 양자화에 대한 고려를 하지 않았기 때문에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양자화 후에 성능 손실이 발생할 수 있음</a:t>
                </a:r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0" indent="0">
                  <a:buNone/>
                </a:pPr>
                <a:endParaRPr lang="en-US" altLang="ko-KR" sz="1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sz="1200" dirty="0"/>
                  <a:t>Fixed format: </a:t>
                </a:r>
                <a:r>
                  <a:rPr lang="ko-KR" altLang="en-US" sz="1200" dirty="0"/>
                  <a:t>전체 네트워크 내에서 동일한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조합을 가짐</a:t>
                </a:r>
                <a:endParaRPr lang="en-US" altLang="ko-KR" sz="1200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sz="1200" dirty="0"/>
                  <a:t>Flexible bias formats: </a:t>
                </a:r>
                <a:r>
                  <a:rPr lang="ko-KR" altLang="en-US" sz="1200" dirty="0"/>
                  <a:t>전체 네트워크에서 동일한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조합을 가지지만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ko-KR" altLang="en-US" sz="1200" dirty="0"/>
                  <a:t>은 각 채널 혹은 </a:t>
                </a:r>
                <a:r>
                  <a:rPr lang="ko-KR" altLang="en-US" sz="1200" dirty="0" err="1"/>
                  <a:t>텐서</a:t>
                </a:r>
                <a:r>
                  <a:rPr lang="ko-KR" altLang="en-US" sz="1200" dirty="0"/>
                  <a:t> 별로 적용됨</a:t>
                </a:r>
                <a:r>
                  <a:rPr lang="en-US" altLang="ko-KR" sz="1200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sz="12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sz="1200" dirty="0"/>
                  <a:t>Fully flexible formats: </a:t>
                </a:r>
                <a:r>
                  <a:rPr lang="ko-KR" altLang="en-US" sz="1200" dirty="0"/>
                  <a:t>각 </a:t>
                </a:r>
                <a:r>
                  <a:rPr lang="ko-KR" altLang="en-US" sz="1200" dirty="0" err="1"/>
                  <a:t>텐서</a:t>
                </a:r>
                <a:r>
                  <a:rPr lang="ko-KR" altLang="en-US" sz="1200" dirty="0"/>
                  <a:t> 별로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설정되며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200" dirty="0"/>
                  <a:t> MSB(</a:t>
                </a:r>
                <a:r>
                  <a:rPr lang="ko-KR" altLang="en-US" sz="1200" dirty="0"/>
                  <a:t>즉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양자화 오류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를 최소화 하도록 각 채널별로 설정됨 </a:t>
                </a:r>
                <a:endParaRPr lang="en-US" altLang="ko-KR" sz="1200" dirty="0"/>
              </a:p>
              <a:p>
                <a:pPr marL="0" indent="0">
                  <a:buNone/>
                </a:pPr>
                <a:endParaRPr lang="ko-KR" altLang="en-US" sz="12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2FFB161-CD69-5E75-11C2-AC0CA9F0E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79720" cy="4351338"/>
              </a:xfrm>
              <a:blipFill>
                <a:blip r:embed="rId2"/>
                <a:stretch>
                  <a:fillRect l="-227" t="-4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CCBE82EE-8EDB-CCDB-C9CD-5E6BCEE15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252" y="1560822"/>
            <a:ext cx="5379720" cy="218946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E3C2250-B4B9-14B3-0A98-2EC916054F1F}"/>
              </a:ext>
            </a:extLst>
          </p:cNvPr>
          <p:cNvSpPr/>
          <p:nvPr/>
        </p:nvSpPr>
        <p:spPr>
          <a:xfrm>
            <a:off x="8077200" y="1737360"/>
            <a:ext cx="508000" cy="161544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750E1B3-A387-3231-34E6-68004FBF9D79}"/>
              </a:ext>
            </a:extLst>
          </p:cNvPr>
          <p:cNvSpPr/>
          <p:nvPr/>
        </p:nvSpPr>
        <p:spPr>
          <a:xfrm>
            <a:off x="10708640" y="1711008"/>
            <a:ext cx="848360" cy="1615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7BD4E7-7C5F-0C1A-3E47-31EA8C214ACC}"/>
              </a:ext>
            </a:extLst>
          </p:cNvPr>
          <p:cNvSpPr txBox="1"/>
          <p:nvPr/>
        </p:nvSpPr>
        <p:spPr>
          <a:xfrm>
            <a:off x="6465252" y="3957320"/>
            <a:ext cx="492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기존의 </a:t>
            </a:r>
            <a:r>
              <a:rPr lang="en-US" altLang="ko-KR" sz="1200" dirty="0"/>
              <a:t>INT8 </a:t>
            </a:r>
            <a:r>
              <a:rPr lang="ko-KR" altLang="en-US" sz="1200" dirty="0"/>
              <a:t>양자화 방식보다 성능이 향상된 것을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91551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964F-D075-264C-3DFA-D811DCBC2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1E98B-96AD-5385-2258-AB635D62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Experiments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FD1FE16-06F1-C4BC-FCE4-0CF1A333F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660712" cy="53879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200" dirty="0"/>
                  <a:t>QAT</a:t>
                </a:r>
                <a:r>
                  <a:rPr lang="ko-KR" altLang="en-US" sz="1200" dirty="0"/>
                  <a:t> 실험 결과</a:t>
                </a:r>
                <a:endParaRPr lang="en-US" altLang="ko-KR" sz="1200" dirty="0"/>
              </a:p>
              <a:p>
                <a:endParaRPr lang="en-US" altLang="ko-KR" sz="1200" dirty="0"/>
              </a:p>
              <a:p>
                <a:pPr>
                  <a:buFont typeface="+mj-lt"/>
                  <a:buAutoNum type="arabicPeriod"/>
                </a:pPr>
                <a:r>
                  <a:rPr lang="en-US" altLang="ko-KR" sz="1200" dirty="0"/>
                  <a:t>Fixed format: </a:t>
                </a:r>
                <a:r>
                  <a:rPr lang="ko-KR" altLang="en-US" sz="1200" dirty="0"/>
                  <a:t>전체 네트워크 내에서 동일한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조합을 가짐</a:t>
                </a:r>
                <a:endParaRPr lang="en-US" altLang="ko-KR" sz="1200" dirty="0"/>
              </a:p>
              <a:p>
                <a:pPr>
                  <a:buFont typeface="+mj-lt"/>
                  <a:buAutoNum type="arabicPeriod"/>
                </a:pPr>
                <a:endParaRPr lang="en-US" altLang="ko-KR" sz="1200" dirty="0"/>
              </a:p>
              <a:p>
                <a:pPr>
                  <a:buFont typeface="+mj-lt"/>
                  <a:buAutoNum type="arabicPeriod"/>
                </a:pPr>
                <a:r>
                  <a:rPr lang="en-US" altLang="ko-KR" sz="1200" dirty="0"/>
                  <a:t>Flexible bias formats: </a:t>
                </a:r>
                <a:r>
                  <a:rPr lang="ko-KR" altLang="en-US" sz="1200" dirty="0"/>
                  <a:t>전체 네트워크에서 동일한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조합을 가지지만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ko-KR" altLang="en-US" sz="1200" dirty="0"/>
                  <a:t>은 각 채널 혹은 </a:t>
                </a:r>
                <a:r>
                  <a:rPr lang="ko-KR" altLang="en-US" sz="1200" dirty="0" err="1"/>
                  <a:t>텐서</a:t>
                </a:r>
                <a:r>
                  <a:rPr lang="ko-KR" altLang="en-US" sz="1200" dirty="0"/>
                  <a:t> 별로 적용됨</a:t>
                </a:r>
                <a:r>
                  <a:rPr lang="en-US" altLang="ko-KR" sz="1200" dirty="0"/>
                  <a:t> </a:t>
                </a:r>
              </a:p>
              <a:p>
                <a:pPr>
                  <a:buFont typeface="+mj-lt"/>
                  <a:buAutoNum type="arabicPeriod"/>
                </a:pPr>
                <a:endParaRPr lang="en-US" altLang="ko-KR" sz="1200" dirty="0"/>
              </a:p>
              <a:p>
                <a:pPr>
                  <a:buFont typeface="+mj-lt"/>
                  <a:buAutoNum type="arabicPeriod"/>
                </a:pPr>
                <a:r>
                  <a:rPr lang="en-US" altLang="ko-KR" sz="1200" dirty="0"/>
                  <a:t>Fully flexible formats: </a:t>
                </a:r>
                <a:r>
                  <a:rPr lang="ko-KR" altLang="en-US" sz="1200" dirty="0"/>
                  <a:t>각 </a:t>
                </a:r>
                <a:r>
                  <a:rPr lang="ko-KR" altLang="en-US" sz="1200" dirty="0" err="1"/>
                  <a:t>텐서</a:t>
                </a:r>
                <a:r>
                  <a:rPr lang="ko-KR" altLang="en-US" sz="1200" dirty="0"/>
                  <a:t> 별로 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ko-KR" altLang="en-US" sz="12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200" dirty="0"/>
                  <a:t> </a:t>
                </a:r>
                <a:r>
                  <a:rPr lang="ko-KR" altLang="en-US" sz="1200" dirty="0"/>
                  <a:t>설정되며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ko-KR" altLang="en-US" sz="12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200" dirty="0"/>
                  <a:t> MSB(</a:t>
                </a:r>
                <a:r>
                  <a:rPr lang="ko-KR" altLang="en-US" sz="1200" dirty="0"/>
                  <a:t>즉</a:t>
                </a:r>
                <a:r>
                  <a:rPr lang="en-US" altLang="ko-KR" sz="1200" dirty="0"/>
                  <a:t>, </a:t>
                </a:r>
                <a:r>
                  <a:rPr lang="ko-KR" altLang="en-US" sz="1200" dirty="0"/>
                  <a:t>양자화 오류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를 최소화 하도록 각 채널별로 설정됨 </a:t>
                </a:r>
                <a:endParaRPr lang="en-US" altLang="ko-KR" sz="1200" dirty="0"/>
              </a:p>
              <a:p>
                <a:pPr>
                  <a:buFont typeface="+mj-lt"/>
                  <a:buAutoNum type="arabicPeriod"/>
                </a:pPr>
                <a:endParaRPr lang="en-US" altLang="ko-KR" sz="1200" dirty="0"/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ko-KR" sz="1200" dirty="0"/>
                  <a:t> learning : </a:t>
                </a:r>
                <a:r>
                  <a:rPr lang="ko-KR" altLang="en-US" sz="1200" dirty="0"/>
                  <a:t>최대 </a:t>
                </a:r>
                <a:r>
                  <a:rPr lang="ko-KR" altLang="en-US" sz="1200" dirty="0" err="1"/>
                  <a:t>클리핑</a:t>
                </a:r>
                <a:r>
                  <a:rPr lang="en-US" altLang="ko-KR" sz="1200" dirty="0"/>
                  <a:t>(</a:t>
                </a:r>
                <a:r>
                  <a:rPr lang="en-US" altLang="ko-KR" sz="1200" dirty="0" err="1"/>
                  <a:t>Cliping</a:t>
                </a:r>
                <a:r>
                  <a:rPr lang="en-US" altLang="ko-KR" sz="1200" dirty="0"/>
                  <a:t>)</a:t>
                </a:r>
                <a:r>
                  <a:rPr lang="ko-KR" altLang="en-US" sz="1200" dirty="0"/>
                  <a:t> 값 </a:t>
                </a:r>
                <a:r>
                  <a:rPr lang="en-US" altLang="ko-KR" sz="1200" dirty="0"/>
                  <a:t>c </a:t>
                </a:r>
                <a:r>
                  <a:rPr lang="ko-KR" altLang="en-US" sz="1200" dirty="0"/>
                  <a:t>학습</a:t>
                </a:r>
                <a:r>
                  <a:rPr lang="en-US" altLang="ko-KR" sz="1200" dirty="0"/>
                  <a:t> </a:t>
                </a: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200" dirty="0"/>
                  <a:t> learning : mantissa </a:t>
                </a:r>
                <a:r>
                  <a:rPr lang="ko-KR" altLang="en-US" sz="1200" dirty="0"/>
                  <a:t>비트의 수 학습</a:t>
                </a:r>
                <a:r>
                  <a:rPr lang="en-US" altLang="ko-KR" sz="1200" dirty="0"/>
                  <a:t>(fixed </a:t>
                </a:r>
                <a:r>
                  <a:rPr lang="ko-KR" altLang="en-US" sz="1200" dirty="0"/>
                  <a:t>및 </a:t>
                </a:r>
                <a:r>
                  <a:rPr lang="en-US" altLang="ko-KR" sz="1200" dirty="0"/>
                  <a:t>flexible bias </a:t>
                </a:r>
                <a:r>
                  <a:rPr lang="ko-KR" altLang="en-US" sz="1200" dirty="0"/>
                  <a:t>사용 시</a:t>
                </a:r>
                <a:r>
                  <a:rPr lang="en-US" altLang="ko-KR" sz="1200" dirty="0"/>
                  <a:t>) </a:t>
                </a:r>
                <a:endParaRPr lang="en-US" altLang="ko-KR" sz="14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FD1FE16-06F1-C4BC-FCE4-0CF1A333F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660712" cy="5387975"/>
              </a:xfrm>
              <a:blipFill>
                <a:blip r:embed="rId2"/>
                <a:stretch>
                  <a:fillRect l="-216" t="-3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03DE63B2-A064-B0E2-7637-CBC069FC9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60" y="1929692"/>
            <a:ext cx="4842510" cy="237211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614E4C7-CB0C-6214-9FD7-4F1F0C8A0A2A}"/>
              </a:ext>
            </a:extLst>
          </p:cNvPr>
          <p:cNvSpPr/>
          <p:nvPr/>
        </p:nvSpPr>
        <p:spPr>
          <a:xfrm>
            <a:off x="8981440" y="1956044"/>
            <a:ext cx="426720" cy="18336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46818D-1800-EC8C-0A2F-7A45DB8D5543}"/>
              </a:ext>
            </a:extLst>
          </p:cNvPr>
          <p:cNvSpPr/>
          <p:nvPr/>
        </p:nvSpPr>
        <p:spPr>
          <a:xfrm>
            <a:off x="10807700" y="1960416"/>
            <a:ext cx="810260" cy="20426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2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64866-CE6E-11FC-0656-10A404DD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sz="4400" dirty="0"/>
              <a:t>.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69FEF5-7917-0237-9CE8-8D8AADD4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/>
              <a:t>부동소수점 양자화가 정수 양자화보다 효율적일 수 있음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다만 이때</a:t>
            </a:r>
            <a:r>
              <a:rPr lang="en-US" altLang="ko-KR" sz="1600" dirty="0"/>
              <a:t>, FP8 </a:t>
            </a:r>
            <a:r>
              <a:rPr lang="ko-KR" altLang="en-US" sz="1600" dirty="0"/>
              <a:t>양자화 시뮬레이션 구현 시 </a:t>
            </a:r>
            <a:r>
              <a:rPr lang="en-US" altLang="ko-KR" sz="1600" dirty="0"/>
              <a:t>Bias</a:t>
            </a:r>
            <a:r>
              <a:rPr lang="ko-KR" altLang="en-US" sz="1600" dirty="0"/>
              <a:t>와 지수 및 가수에 대한 적절한 비트 수 할당이 요구되므로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400" b="1" dirty="0"/>
              <a:t>각 변수에 해당하는 비트 수를 학습 파라미터로 두고 </a:t>
            </a:r>
            <a:r>
              <a:rPr lang="ko-KR" altLang="en-US" sz="1400" b="1" dirty="0" err="1"/>
              <a:t>역전파</a:t>
            </a:r>
            <a:r>
              <a:rPr lang="ko-KR" altLang="en-US" sz="1400" b="1" dirty="0"/>
              <a:t> 기반으로 적절한 비트 수 조합을 학습하는 시뮬레이션 방법이 효율적임을 증명함</a:t>
            </a:r>
            <a:endParaRPr lang="en-US" altLang="ko-KR" sz="1400" b="1" dirty="0"/>
          </a:p>
          <a:p>
            <a:endParaRPr lang="en-US" altLang="ko-KR" sz="1600" dirty="0"/>
          </a:p>
          <a:p>
            <a:r>
              <a:rPr lang="ko-KR" altLang="en-US" sz="1600" dirty="0"/>
              <a:t>부동 소수점 형식에서는 동적 범위에 영향을 끼치는 편향에 할당하는 비트 수를 적절하게 할당하는 것이 중요함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QAT</a:t>
            </a:r>
            <a:r>
              <a:rPr lang="ko-KR" altLang="en-US" sz="1600" dirty="0"/>
              <a:t>를 수행할 때 </a:t>
            </a:r>
            <a:r>
              <a:rPr lang="en-US" altLang="ko-KR" sz="1600" dirty="0"/>
              <a:t>STE(Straight-Through Estimator)</a:t>
            </a:r>
            <a:r>
              <a:rPr lang="ko-KR" altLang="en-US" sz="1600" dirty="0"/>
              <a:t>를 기반으로 최대 </a:t>
            </a:r>
            <a:r>
              <a:rPr lang="ko-KR" altLang="en-US" sz="1600" dirty="0" err="1"/>
              <a:t>클리핑</a:t>
            </a:r>
            <a:r>
              <a:rPr lang="ko-KR" altLang="en-US" sz="1600" dirty="0"/>
              <a:t> 값 </a:t>
            </a:r>
            <a:r>
              <a:rPr lang="en-US" altLang="ko-KR" sz="1600" dirty="0"/>
              <a:t>c</a:t>
            </a:r>
            <a:r>
              <a:rPr lang="ko-KR" altLang="en-US" sz="1600" dirty="0"/>
              <a:t>를 학습하는 것이 훈련 안정성에 도움을 줌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11673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87F3A-06A6-815B-00FB-8FFC495B9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C92C-67DA-EA25-6232-F258C88CC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46DF70-9D9F-9566-2F49-3D89F7EDA4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ko-KR" sz="2000" b="0" dirty="0"/>
              </a:p>
              <a:p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b="0" dirty="0"/>
              </a:p>
              <a:p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F46DF70-9D9F-9566-2F49-3D89F7EDA4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2298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B8829-4088-D27B-FD61-E6BBC0840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45F8B-3122-CE39-7DE8-EDCC7B87B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>
              <a:buAutoNum type="arabicPeriod"/>
            </a:pPr>
            <a:r>
              <a:rPr lang="en-US" altLang="ko-KR" sz="3600" dirty="0"/>
              <a:t>Introduction</a:t>
            </a:r>
          </a:p>
          <a:p>
            <a:pPr marL="742950" indent="-742950">
              <a:buAutoNum type="arabicPeriod"/>
            </a:pPr>
            <a:endParaRPr lang="en-US" altLang="ko-KR" sz="3600" dirty="0"/>
          </a:p>
          <a:p>
            <a:pPr marL="742950" indent="-742950">
              <a:buAutoNum type="arabicPeriod"/>
            </a:pPr>
            <a:r>
              <a:rPr lang="en-US" altLang="ko-KR" sz="3600" dirty="0"/>
              <a:t>Background</a:t>
            </a:r>
          </a:p>
          <a:p>
            <a:pPr marL="742950" indent="-742950">
              <a:buFont typeface="+mj-lt"/>
              <a:buAutoNum type="arabicPeriod"/>
            </a:pP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ko-KR" sz="3600" dirty="0"/>
              <a:t>Main idea</a:t>
            </a:r>
          </a:p>
          <a:p>
            <a:pPr marL="742950" indent="-742950">
              <a:buFont typeface="+mj-lt"/>
              <a:buAutoNum type="arabicPeriod"/>
            </a:pP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ko-KR" sz="3600" dirty="0"/>
              <a:t>Experiments</a:t>
            </a:r>
          </a:p>
          <a:p>
            <a:pPr marL="742950" indent="-742950">
              <a:buFont typeface="+mj-lt"/>
              <a:buAutoNum type="arabicPeriod"/>
            </a:pPr>
            <a:endParaRPr lang="en-US" altLang="ko-KR" sz="3600" dirty="0"/>
          </a:p>
          <a:p>
            <a:pPr marL="742950" indent="-742950">
              <a:buFont typeface="+mj-lt"/>
              <a:buAutoNum type="arabicPeriod"/>
            </a:pPr>
            <a:r>
              <a:rPr lang="en-US" altLang="ko-KR" sz="3600" dirty="0"/>
              <a:t>Conclusion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054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1FDA7-13FB-5898-12E7-6B7AA79F9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723982-7B1A-AE86-9EE9-D8DDD86F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56" y="1627505"/>
            <a:ext cx="6327870" cy="4351338"/>
          </a:xfrm>
        </p:spPr>
        <p:txBody>
          <a:bodyPr>
            <a:normAutofit/>
          </a:bodyPr>
          <a:lstStyle/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양자화</a:t>
            </a:r>
            <a:r>
              <a:rPr lang="en-US" altLang="ko-KR" sz="1400" dirty="0"/>
              <a:t>(Quantization)</a:t>
            </a:r>
          </a:p>
          <a:p>
            <a:pPr marL="0" indent="0">
              <a:buNone/>
            </a:pPr>
            <a:r>
              <a:rPr lang="ko-KR" altLang="en-US" sz="1400" dirty="0"/>
              <a:t>신경망에서 데이터 간 관계를 나타내기 위해 입력 데이터에 곱해지는 가중치 및 활성화 함수를 기존보다 낮은 비트로 표현함으로써 모델의 크기를 줄여 추론</a:t>
            </a:r>
            <a:r>
              <a:rPr lang="en-US" altLang="ko-KR" sz="1400" dirty="0"/>
              <a:t>(inference) </a:t>
            </a:r>
            <a:r>
              <a:rPr lang="ko-KR" altLang="en-US" sz="1400" dirty="0"/>
              <a:t>시간과 메모리 자원을 절약할 수 있는 모델 최적화</a:t>
            </a:r>
            <a:r>
              <a:rPr lang="en-US" altLang="ko-KR" sz="1400" dirty="0"/>
              <a:t>(</a:t>
            </a:r>
            <a:r>
              <a:rPr lang="ko-KR" altLang="en-US" sz="1400" dirty="0"/>
              <a:t>혹은 경량화</a:t>
            </a:r>
            <a:r>
              <a:rPr lang="en-US" altLang="ko-KR" sz="1400" dirty="0"/>
              <a:t>)</a:t>
            </a:r>
            <a:r>
              <a:rPr lang="ko-KR" altLang="en-US" sz="1400" dirty="0"/>
              <a:t> 기법임</a:t>
            </a:r>
            <a:endParaRPr lang="en-US" altLang="ko-KR" sz="1400" dirty="0"/>
          </a:p>
          <a:p>
            <a:endParaRPr lang="en-US" altLang="ko-KR" sz="14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ko-KR" altLang="en-US" sz="1400" b="0" i="0" dirty="0">
                <a:solidFill>
                  <a:srgbClr val="0D0D0D"/>
                </a:solidFill>
                <a:effectLst/>
                <a:latin typeface="Söhne"/>
              </a:rPr>
              <a:t>일반적으로 딥러닝 모델에서 사용되는 가중치는 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latin typeface="Söhne"/>
              </a:rPr>
              <a:t>32Bit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latin typeface="Söhne"/>
              </a:rPr>
              <a:t>부동소수점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latin typeface="Söhne"/>
              </a:rPr>
              <a:t>(Floating point)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latin typeface="Söhne"/>
              </a:rPr>
              <a:t>형식으로 주로 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latin typeface="Söhne"/>
              </a:rPr>
              <a:t>8Bit 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latin typeface="Söhne"/>
              </a:rPr>
              <a:t>정수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latin typeface="Söhne"/>
              </a:rPr>
              <a:t>(</a:t>
            </a:r>
            <a:r>
              <a:rPr lang="en-US" altLang="ko-KR" sz="1400" dirty="0">
                <a:solidFill>
                  <a:srgbClr val="0D0D0D"/>
                </a:solidFill>
                <a:latin typeface="Söhne"/>
              </a:rPr>
              <a:t>Integer) </a:t>
            </a:r>
            <a:r>
              <a:rPr lang="ko-KR" altLang="en-US" sz="1400" dirty="0">
                <a:solidFill>
                  <a:srgbClr val="0D0D0D"/>
                </a:solidFill>
                <a:latin typeface="Söhne"/>
              </a:rPr>
              <a:t>형태로 양자화가 이루어짐</a:t>
            </a:r>
            <a:endParaRPr lang="en-US" altLang="ko-KR" sz="1400" dirty="0">
              <a:solidFill>
                <a:srgbClr val="0D0D0D"/>
              </a:solidFill>
              <a:latin typeface="Söhne"/>
            </a:endParaRPr>
          </a:p>
          <a:p>
            <a:endParaRPr lang="en-US" altLang="ko-KR" sz="1400" b="0" i="0" dirty="0">
              <a:solidFill>
                <a:srgbClr val="0D0D0D"/>
              </a:solidFill>
              <a:effectLst/>
              <a:latin typeface="Söhne"/>
            </a:endParaRPr>
          </a:p>
          <a:p>
            <a:r>
              <a:rPr lang="ko-KR" altLang="en-US" sz="1400" b="0" i="0" dirty="0">
                <a:solidFill>
                  <a:srgbClr val="0D0D0D"/>
                </a:solidFill>
                <a:effectLst/>
                <a:latin typeface="Söhne"/>
              </a:rPr>
              <a:t>해당 논문에서는 기존의 정수 양자화 경향에서 벗어나 </a:t>
            </a:r>
            <a:r>
              <a:rPr lang="ko-KR" altLang="en-US" sz="1400" b="1" i="0" dirty="0">
                <a:solidFill>
                  <a:srgbClr val="0D0D0D"/>
                </a:solidFill>
                <a:effectLst/>
                <a:latin typeface="Söhne"/>
              </a:rPr>
              <a:t>부동소수점 양자화의 효율성</a:t>
            </a:r>
            <a:r>
              <a:rPr lang="ko-KR" altLang="en-US" sz="1400" dirty="0">
                <a:solidFill>
                  <a:srgbClr val="0D0D0D"/>
                </a:solidFill>
                <a:latin typeface="Söhne"/>
              </a:rPr>
              <a:t>을 다룸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8A1606A-0BA6-C452-C060-94F05A7D5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83" y="2279358"/>
            <a:ext cx="4746721" cy="266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10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A0533-7A5E-F034-7211-52F2D790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sz="4400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88B16E-5DCF-DD8E-748F-4DF2C5854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678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두 가지 다른 편향</a:t>
            </a:r>
            <a:r>
              <a:rPr lang="en-US" altLang="ko-KR" sz="1600" dirty="0"/>
              <a:t>(Bias)</a:t>
            </a:r>
            <a:r>
              <a:rPr lang="ko-KR" altLang="en-US" sz="1600" dirty="0"/>
              <a:t>을 가진 </a:t>
            </a:r>
            <a:r>
              <a:rPr lang="ko-KR" altLang="en-US" sz="1600" dirty="0" err="1"/>
              <a:t>부호없는</a:t>
            </a:r>
            <a:r>
              <a:rPr lang="ko-KR" altLang="en-US" sz="1600" dirty="0"/>
              <a:t> </a:t>
            </a:r>
            <a:r>
              <a:rPr lang="en-US" altLang="ko-KR" sz="1600" dirty="0"/>
              <a:t>FP4 </a:t>
            </a:r>
            <a:r>
              <a:rPr lang="ko-KR" altLang="en-US" sz="1600" dirty="0"/>
              <a:t>형식과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 err="1"/>
              <a:t>부호없는</a:t>
            </a:r>
            <a:r>
              <a:rPr lang="ko-KR" altLang="en-US" sz="1600" dirty="0"/>
              <a:t> </a:t>
            </a:r>
            <a:r>
              <a:rPr lang="en-US" altLang="ko-KR" sz="1600" dirty="0"/>
              <a:t>INT4 </a:t>
            </a:r>
            <a:r>
              <a:rPr lang="ko-KR" altLang="en-US" sz="1600" dirty="0"/>
              <a:t>형식의 동적 범위 비교</a:t>
            </a:r>
            <a:endParaRPr lang="en-US" altLang="ko-KR" sz="1600" dirty="0"/>
          </a:p>
          <a:p>
            <a:pPr marL="0" indent="0">
              <a:buNone/>
            </a:pPr>
            <a:endParaRPr lang="ko-KR" altLang="en-US" sz="1600" dirty="0"/>
          </a:p>
          <a:p>
            <a:r>
              <a:rPr lang="en-US" altLang="ko-KR" sz="1600" dirty="0"/>
              <a:t>Bias</a:t>
            </a:r>
            <a:r>
              <a:rPr lang="ko-KR" altLang="en-US" sz="1600" dirty="0"/>
              <a:t>에 따라 동일한 포맷의 </a:t>
            </a:r>
            <a:r>
              <a:rPr lang="en-US" altLang="ko-KR" sz="1600" dirty="0"/>
              <a:t>FP8 </a:t>
            </a:r>
            <a:r>
              <a:rPr lang="ko-KR" altLang="en-US" sz="1600" dirty="0"/>
              <a:t>연산이라도 범위가 다름</a:t>
            </a:r>
          </a:p>
          <a:p>
            <a:endParaRPr lang="ko-KR" altLang="en-US" sz="1600" dirty="0"/>
          </a:p>
          <a:p>
            <a:r>
              <a:rPr lang="ko-KR" altLang="en-US" sz="1600" dirty="0"/>
              <a:t>실수부와 가수부에 부여하는 비트 수에 차이를 둠으로써 동적범위와 정밀도가 변경됨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Precision ↔ Dynamic range → low bit width</a:t>
            </a:r>
            <a:r>
              <a:rPr lang="ko-KR" altLang="en-US" sz="1600" dirty="0"/>
              <a:t>일수록 더 큰 영향을 미침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05DA18-D6D8-B1D5-85CB-764BDBA09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099" y="1270523"/>
            <a:ext cx="5260722" cy="2015505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89FDC3DE-5702-D024-F58A-2FAAB77704F3}"/>
              </a:ext>
            </a:extLst>
          </p:cNvPr>
          <p:cNvSpPr/>
          <p:nvPr/>
        </p:nvSpPr>
        <p:spPr>
          <a:xfrm>
            <a:off x="7418162" y="3957750"/>
            <a:ext cx="86338" cy="8708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십자형 9">
            <a:extLst>
              <a:ext uri="{FF2B5EF4-FFF2-40B4-BE49-F238E27FC236}">
                <a16:creationId xmlns:a16="http://schemas.microsoft.com/office/drawing/2014/main" id="{72935738-8AC8-5767-9BA4-D1003819A217}"/>
              </a:ext>
            </a:extLst>
          </p:cNvPr>
          <p:cNvSpPr/>
          <p:nvPr/>
        </p:nvSpPr>
        <p:spPr>
          <a:xfrm>
            <a:off x="7781925" y="4120126"/>
            <a:ext cx="121562" cy="107667"/>
          </a:xfrm>
          <a:prstGeom prst="plus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CFEAF78-455A-255C-845E-7D84F17ACF4C}"/>
              </a:ext>
            </a:extLst>
          </p:cNvPr>
          <p:cNvSpPr/>
          <p:nvPr/>
        </p:nvSpPr>
        <p:spPr>
          <a:xfrm>
            <a:off x="6679437" y="2158455"/>
            <a:ext cx="5419684" cy="11275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FCC9CA-E7EB-9399-253E-7D4EE8950B4E}"/>
              </a:ext>
            </a:extLst>
          </p:cNvPr>
          <p:cNvSpPr txBox="1"/>
          <p:nvPr/>
        </p:nvSpPr>
        <p:spPr>
          <a:xfrm>
            <a:off x="6679437" y="3335794"/>
            <a:ext cx="49330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Floating point</a:t>
            </a:r>
          </a:p>
          <a:p>
            <a:endParaRPr lang="en-US" altLang="ko-KR" dirty="0"/>
          </a:p>
          <a:p>
            <a:r>
              <a:rPr lang="ko-KR" altLang="en-US" sz="1050" dirty="0"/>
              <a:t>정규화</a:t>
            </a:r>
            <a:r>
              <a:rPr lang="en-US" altLang="ko-KR" sz="1050" dirty="0"/>
              <a:t>-</a:t>
            </a:r>
            <a:r>
              <a:rPr lang="ko-KR" altLang="en-US" sz="1050" dirty="0"/>
              <a:t>원     </a:t>
            </a:r>
            <a:r>
              <a:rPr lang="en-US" altLang="ko-KR" sz="1050" dirty="0"/>
              <a:t>: </a:t>
            </a:r>
            <a:r>
              <a:rPr lang="ko-KR" altLang="en-US" sz="1050" dirty="0"/>
              <a:t>가수 부분의 가장 왼쪽 비트를 </a:t>
            </a:r>
            <a:r>
              <a:rPr lang="en-US" altLang="ko-KR" sz="1050" dirty="0"/>
              <a:t>1</a:t>
            </a:r>
            <a:r>
              <a:rPr lang="ko-KR" altLang="en-US" sz="1050" dirty="0"/>
              <a:t>로 정규화</a:t>
            </a:r>
            <a:endParaRPr lang="en-US" altLang="ko-KR" sz="1050" dirty="0"/>
          </a:p>
          <a:p>
            <a:r>
              <a:rPr lang="ko-KR" altLang="en-US" sz="1050" dirty="0"/>
              <a:t>비정규화</a:t>
            </a:r>
            <a:r>
              <a:rPr lang="en-US" altLang="ko-KR" sz="1050" dirty="0"/>
              <a:t>-</a:t>
            </a:r>
            <a:r>
              <a:rPr lang="ko-KR" altLang="en-US" sz="1050" dirty="0"/>
              <a:t>십자가   </a:t>
            </a:r>
            <a:r>
              <a:rPr lang="en-US" altLang="ko-KR" sz="1050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476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82E50-4B7A-934A-C142-98DEFD7A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sz="4400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D2A05D-B5C5-48DA-6AC5-1ED2D592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58560" cy="435133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8Bit INT vs FP </a:t>
            </a:r>
            <a:r>
              <a:rPr lang="ko-KR" altLang="en-US" sz="1800" dirty="0"/>
              <a:t>동적 범위 및 정밀도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8Bit </a:t>
            </a:r>
            <a:r>
              <a:rPr lang="ko-KR" altLang="en-US" sz="1800" dirty="0"/>
              <a:t>기준으로 부호 있는 정수</a:t>
            </a:r>
            <a:r>
              <a:rPr lang="en-US" altLang="ko-KR" sz="1800" dirty="0"/>
              <a:t>(Integer)</a:t>
            </a:r>
            <a:r>
              <a:rPr lang="ko-KR" altLang="en-US" sz="1800" dirty="0"/>
              <a:t>와 부호 있는 부동소수점</a:t>
            </a:r>
            <a:r>
              <a:rPr lang="en-US" altLang="ko-KR" sz="1800" dirty="0"/>
              <a:t>(Floating point) </a:t>
            </a:r>
            <a:r>
              <a:rPr lang="ko-KR" altLang="en-US" sz="1800" dirty="0"/>
              <a:t>형식 간 동적 범위와 정밀도의 관계를 나타내는 </a:t>
            </a:r>
            <a:r>
              <a:rPr lang="en-US" altLang="ko-KR" sz="1800" dirty="0"/>
              <a:t>Histograms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정밀도</a:t>
            </a:r>
            <a:r>
              <a:rPr lang="en-US" altLang="ko-KR" sz="1800" dirty="0"/>
              <a:t>(Precision) ↔ </a:t>
            </a:r>
            <a:r>
              <a:rPr lang="ko-KR" altLang="en-US" sz="1800" dirty="0"/>
              <a:t>동적범위</a:t>
            </a:r>
            <a:r>
              <a:rPr lang="en-US" altLang="ko-KR" sz="1800" dirty="0"/>
              <a:t>(Dynamic range)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FP </a:t>
            </a:r>
            <a:r>
              <a:rPr lang="ko-KR" altLang="en-US" sz="1800" dirty="0"/>
              <a:t>형식은 정밀도를 희생하면서 보다 큰 동적 범위의 값을 허용함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직관적으로 </a:t>
            </a:r>
            <a:r>
              <a:rPr lang="en-US" altLang="ko-KR" sz="1800" dirty="0"/>
              <a:t>FP </a:t>
            </a:r>
            <a:r>
              <a:rPr lang="ko-KR" altLang="en-US" sz="1800" dirty="0"/>
              <a:t>포맷의 편향</a:t>
            </a:r>
            <a:r>
              <a:rPr lang="en-US" altLang="ko-KR" sz="1800" dirty="0"/>
              <a:t>(Bias)</a:t>
            </a:r>
            <a:r>
              <a:rPr lang="ko-KR" altLang="en-US" sz="1800" dirty="0"/>
              <a:t>를 변경하면 </a:t>
            </a:r>
            <a:r>
              <a:rPr lang="en-US" altLang="ko-KR" sz="1800" dirty="0"/>
              <a:t>Histograms</a:t>
            </a:r>
            <a:r>
              <a:rPr lang="ko-KR" altLang="en-US" sz="1800" dirty="0"/>
              <a:t>이 모양을 변경하지 않고 왼쪽이나 오른쪽으로 이동함을 알 수 있음</a:t>
            </a:r>
            <a:r>
              <a:rPr lang="en-US" altLang="ko-KR" sz="1800" dirty="0"/>
              <a:t>(</a:t>
            </a:r>
            <a:r>
              <a:rPr lang="ko-KR" altLang="en-US" sz="1800" dirty="0"/>
              <a:t>동적 범위 변경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D3D032-44B0-8DC6-274C-A69A2BA81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161" y="2706043"/>
            <a:ext cx="4134319" cy="176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1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93A45-4496-CD09-B411-3CC8387A7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sz="4400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90B54-181C-0C44-F004-9C87A37A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7480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양자화 오류</a:t>
            </a:r>
            <a:r>
              <a:rPr lang="en-US" altLang="ko-KR" sz="2000" dirty="0"/>
              <a:t>(Quantization error)</a:t>
            </a:r>
          </a:p>
          <a:p>
            <a:endParaRPr lang="en-US" altLang="ko-KR" sz="2000" dirty="0"/>
          </a:p>
          <a:p>
            <a:r>
              <a:rPr lang="ko-KR" altLang="en-US" sz="2000" dirty="0"/>
              <a:t>부동소수점</a:t>
            </a:r>
            <a:r>
              <a:rPr lang="en-US" altLang="ko-KR" sz="2000" dirty="0"/>
              <a:t> </a:t>
            </a:r>
            <a:r>
              <a:rPr lang="ko-KR" altLang="en-US" sz="2000" dirty="0"/>
              <a:t>형식의 경우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값이 </a:t>
            </a:r>
            <a:r>
              <a:rPr lang="en-US" altLang="ko-KR" sz="2000" dirty="0"/>
              <a:t>0</a:t>
            </a:r>
            <a:r>
              <a:rPr lang="ko-KR" altLang="en-US" sz="2000" dirty="0"/>
              <a:t>에 가까울수록</a:t>
            </a:r>
            <a:r>
              <a:rPr lang="en-US" altLang="ko-KR" sz="2000" dirty="0"/>
              <a:t> </a:t>
            </a:r>
            <a:r>
              <a:rPr lang="ko-KR" altLang="en-US" sz="2000" dirty="0"/>
              <a:t>양자화 오류가 적어지는 모습을 보임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즉</a:t>
            </a:r>
            <a:r>
              <a:rPr lang="en-US" altLang="ko-KR" sz="2000" dirty="0"/>
              <a:t>, 0</a:t>
            </a:r>
            <a:r>
              <a:rPr lang="ko-KR" altLang="en-US" sz="2000" dirty="0"/>
              <a:t>에 가까울수록 정밀도가 올라감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CE1599-E2B4-4254-FAB0-043DE283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037" y="1769110"/>
            <a:ext cx="32099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2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44F18-28A4-D5CA-A91E-67D771437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7BE70-7F87-B6C7-BBF9-D10A8AD6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sz="4400" dirty="0"/>
              <a:t>. Main idea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02DC6-1E0F-C6CD-38A4-D223B5B6F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해당 논문의 양자화 시뮬레이션 방법은 </a:t>
            </a:r>
            <a:r>
              <a:rPr lang="en-US" altLang="ko-KR" sz="1800" dirty="0"/>
              <a:t>FP8 </a:t>
            </a:r>
            <a:r>
              <a:rPr lang="ko-KR" altLang="en-US" sz="1800" dirty="0"/>
              <a:t>편향</a:t>
            </a:r>
            <a:r>
              <a:rPr lang="en-US" altLang="ko-KR" sz="1800" dirty="0"/>
              <a:t>(</a:t>
            </a:r>
            <a:r>
              <a:rPr lang="ko-KR" altLang="en-US" sz="1800" dirty="0"/>
              <a:t>즉 지수 비트의 수</a:t>
            </a:r>
            <a:r>
              <a:rPr lang="en-US" altLang="ko-KR" sz="1800" dirty="0"/>
              <a:t>)</a:t>
            </a:r>
            <a:r>
              <a:rPr lang="ko-KR" altLang="en-US" sz="1800" dirty="0"/>
              <a:t>과 가수에 할당되는 비트 수 균형을 학습 가능한 파라미터로 수동개입 없이 자동으로 학습하도록 함</a:t>
            </a:r>
            <a:endParaRPr lang="en-US" altLang="ko-KR" sz="1800" dirty="0"/>
          </a:p>
          <a:p>
            <a:endParaRPr lang="en-US" altLang="ko-KR" sz="1800" b="0" dirty="0"/>
          </a:p>
          <a:p>
            <a:pPr marL="0" indent="0">
              <a:buNone/>
            </a:pPr>
            <a:endParaRPr lang="en-US" altLang="ko-KR" sz="1800" dirty="0"/>
          </a:p>
          <a:p>
            <a:endParaRPr lang="ko-KR" altLang="en-US" sz="1800" b="0" dirty="0"/>
          </a:p>
          <a:p>
            <a:pPr marL="0" indent="0">
              <a:buNone/>
            </a:pPr>
            <a:endParaRPr lang="en-US" altLang="ko-KR" sz="180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ko-KR" sz="1800" i="1" dirty="0">
              <a:latin typeface="Cambria Math" panose="02040503050406030204" pitchFamily="18" charset="0"/>
            </a:endParaRPr>
          </a:p>
          <a:p>
            <a:r>
              <a:rPr lang="ko-KR" altLang="en-US" sz="1800" dirty="0"/>
              <a:t>기존의 정수 양자화는 전체 범위에 대해서 동일한 </a:t>
            </a:r>
            <a:r>
              <a:rPr lang="en-US" altLang="ko-KR" sz="1800" dirty="0"/>
              <a:t>scale factor</a:t>
            </a:r>
            <a:r>
              <a:rPr lang="ko-KR" altLang="en-US" sz="1800" dirty="0"/>
              <a:t>를 사용함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1800" dirty="0"/>
              <a:t>이와 다르게 부동 소수점 양자화는 </a:t>
            </a:r>
            <a:r>
              <a:rPr lang="ko-KR" altLang="en-US" sz="1800" dirty="0" err="1"/>
              <a:t>비선형적인</a:t>
            </a:r>
            <a:r>
              <a:rPr lang="ko-KR" altLang="en-US" sz="1800" dirty="0"/>
              <a:t> </a:t>
            </a:r>
            <a:r>
              <a:rPr lang="en-US" altLang="ko-KR" sz="1800" dirty="0"/>
              <a:t>scale factor</a:t>
            </a:r>
            <a:r>
              <a:rPr lang="ko-KR" altLang="en-US" sz="1800" dirty="0"/>
              <a:t>를 가짐</a:t>
            </a:r>
            <a:endParaRPr lang="en-US" altLang="ko-KR" sz="1800" dirty="0"/>
          </a:p>
          <a:p>
            <a:r>
              <a:rPr lang="en-US" altLang="ko-KR" sz="1800" dirty="0"/>
              <a:t>0</a:t>
            </a:r>
            <a:r>
              <a:rPr lang="ko-KR" altLang="en-US" sz="1800" dirty="0"/>
              <a:t>에서 멀어질수록 </a:t>
            </a:r>
            <a:r>
              <a:rPr lang="en-US" altLang="ko-KR" sz="1800" dirty="0"/>
              <a:t>scale factor</a:t>
            </a:r>
            <a:r>
              <a:rPr lang="ko-KR" altLang="en-US" sz="1800" dirty="0"/>
              <a:t>의 절대값이 커짐</a:t>
            </a:r>
            <a:r>
              <a:rPr lang="en-US" altLang="ko-KR" sz="1800" dirty="0"/>
              <a:t>(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정밀도가 떨어짐</a:t>
            </a:r>
            <a:r>
              <a:rPr lang="en-US" altLang="ko-KR" sz="1800" dirty="0"/>
              <a:t>)</a:t>
            </a:r>
            <a:r>
              <a:rPr lang="ko-KR" altLang="en-US" sz="1800" dirty="0"/>
              <a:t> 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514AE1-0E69-D98A-9547-097439A6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916" y="2532197"/>
            <a:ext cx="6156591" cy="154588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C6D7D3-FE84-9F8F-07B9-55002FCABE00}"/>
              </a:ext>
            </a:extLst>
          </p:cNvPr>
          <p:cNvCxnSpPr>
            <a:cxnSpLocks/>
          </p:cNvCxnSpPr>
          <p:nvPr/>
        </p:nvCxnSpPr>
        <p:spPr>
          <a:xfrm flipV="1">
            <a:off x="3043362" y="3155267"/>
            <a:ext cx="2815862" cy="2678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4F3E275-B29B-3E46-3C58-D0F520D3A0FC}"/>
              </a:ext>
            </a:extLst>
          </p:cNvPr>
          <p:cNvCxnSpPr>
            <a:cxnSpLocks/>
          </p:cNvCxnSpPr>
          <p:nvPr/>
        </p:nvCxnSpPr>
        <p:spPr>
          <a:xfrm>
            <a:off x="5888211" y="3155267"/>
            <a:ext cx="2753458" cy="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29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BDFC2-494E-D53A-01C0-DEC5F80E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sz="4400" dirty="0"/>
              <a:t>. Main idea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C8CF4F-4EE7-537A-0823-19022D0CF4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79289"/>
                <a:ext cx="10515600" cy="491712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1600" dirty="0"/>
                  <a:t>해당 논문의 양자화 시뮬레이션 방법은 </a:t>
                </a:r>
                <a:r>
                  <a:rPr lang="en-US" altLang="ko-KR" sz="1600" dirty="0"/>
                  <a:t>FP8 </a:t>
                </a:r>
                <a:r>
                  <a:rPr lang="ko-KR" altLang="en-US" sz="1600" dirty="0"/>
                  <a:t>편향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즉 지수 비트의 수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과 가수에 할당되는 비트 수 균형을 학습 가능한 파라미터로 수동개입 없이 자동으로 학습하도록 함</a:t>
                </a:r>
                <a:endParaRPr lang="en-US" altLang="ko-KR" sz="160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0" dirty="0"/>
                  <a:t>는 주어진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1600" b="0" dirty="0"/>
                  <a:t>로 표현될 수 있음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600" b="0" dirty="0"/>
                  <a:t> </a:t>
                </a:r>
                <a:r>
                  <a:rPr lang="ko-KR" altLang="en-US" sz="1600" b="0" dirty="0"/>
                  <a:t>각각 가수</a:t>
                </a:r>
                <a:r>
                  <a:rPr lang="en-US" altLang="ko-KR" sz="1600" b="0" dirty="0"/>
                  <a:t>,</a:t>
                </a:r>
                <a:r>
                  <a:rPr lang="ko-KR" altLang="en-US" sz="1600" b="0" dirty="0"/>
                  <a:t>지수</a:t>
                </a:r>
                <a:r>
                  <a:rPr lang="en-US" altLang="ko-KR" sz="1600" b="0" dirty="0"/>
                  <a:t>,</a:t>
                </a:r>
                <a:r>
                  <a:rPr lang="ko-KR" altLang="en-US" sz="1600" b="0" dirty="0"/>
                  <a:t>편향에 할당하는 비트의 수를 의미함</a:t>
                </a:r>
                <a:endParaRPr lang="en-US" altLang="ko-KR" sz="1600" b="0" dirty="0"/>
              </a:p>
              <a:p>
                <a:pPr marL="0" indent="0">
                  <a:buNone/>
                </a:pPr>
                <a:endParaRPr lang="en-US" altLang="ko-KR" sz="16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⌊"/>
                        <m:endChr m:val="⌋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sz="1600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𝑠𝑐𝑎𝑙𝑒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편향에 할당하는 비트의 수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sz="1600" dirty="0" err="1"/>
                  <a:t>에</a:t>
                </a:r>
                <a:r>
                  <a:rPr lang="ko-KR" altLang="en-US" sz="1600" dirty="0"/>
                  <a:t> 의해 다음과 같이 정의됨</a:t>
                </a:r>
                <a:endParaRPr lang="en-US" altLang="ko-K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6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60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altLang="ko-KR" sz="1600" dirty="0"/>
              </a:p>
              <a:p>
                <a:endParaRPr lang="ko-KR" altLang="en-US" sz="1600" b="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0" dirty="0"/>
                  <a:t>는 </a:t>
                </a:r>
                <a:r>
                  <a:rPr lang="ko-KR" altLang="en-US" sz="1600" b="0" dirty="0" err="1"/>
                  <a:t>클리핑</a:t>
                </a:r>
                <a:r>
                  <a:rPr lang="ko-KR" altLang="en-US" sz="1600" b="0" dirty="0"/>
                  <a:t> 됨</a:t>
                </a:r>
                <a:r>
                  <a:rPr lang="en-US" altLang="ko-KR" sz="1600" b="0" dirty="0"/>
                  <a:t>(</a:t>
                </a:r>
                <a:r>
                  <a:rPr lang="ko-KR" altLang="en-US" sz="1600" b="0" dirty="0"/>
                  <a:t>다음장에 설명</a:t>
                </a:r>
                <a:r>
                  <a:rPr lang="en-US" altLang="ko-KR" sz="1600" b="0" dirty="0"/>
                  <a:t>)</a:t>
                </a:r>
                <a:endParaRPr lang="en-US" altLang="ko-KR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3C8CF4F-4EE7-537A-0823-19022D0CF4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79289"/>
                <a:ext cx="10515600" cy="4917123"/>
              </a:xfrm>
              <a:blipFill>
                <a:blip r:embed="rId2"/>
                <a:stretch>
                  <a:fillRect l="-232" t="-8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10D9167-AE57-C061-B389-85753271B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29" y="3972475"/>
            <a:ext cx="4579938" cy="114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43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BFA09-6962-23B1-F6D1-BC98C7C7F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AF836-5C00-D690-330A-5FD4B094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sz="4400" dirty="0"/>
              <a:t>. Main idea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521224-A2FA-600A-4B2A-2090F4238A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해당 논문의 양자화 시뮬레이션 방법은 </a:t>
                </a:r>
                <a:r>
                  <a:rPr lang="en-US" altLang="ko-KR" sz="2000" dirty="0"/>
                  <a:t>FP8 </a:t>
                </a:r>
                <a:r>
                  <a:rPr lang="ko-KR" altLang="en-US" sz="2000" dirty="0"/>
                  <a:t>편향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즉 지수 비트의 수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과 가수에 할당되는 비트 수 균형을 학습 가능한 파라미터로 수동개입 없이 자동으로 학습하도록 함</a:t>
                </a:r>
                <a:endParaRPr lang="en-US" altLang="ko-KR" sz="2000" dirty="0"/>
              </a:p>
              <a:p>
                <a:endParaRPr lang="en-US" altLang="ko-KR" sz="2000" b="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⌊"/>
                        <m:endChr m:val="⌋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sz="2000" b="0" dirty="0"/>
              </a:p>
              <a:p>
                <a:endParaRPr lang="en-US" altLang="ko-KR" sz="2000" dirty="0"/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=(2−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000" b="0" dirty="0"/>
              </a:p>
              <a:p>
                <a:endParaRPr lang="ko-KR" altLang="en-US" sz="2000" b="0" dirty="0"/>
              </a:p>
              <a:p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b="0" dirty="0"/>
                  <a:t>의 값은 </a:t>
                </a:r>
                <a:r>
                  <a:rPr lang="en-US" altLang="ko-KR" sz="2000" b="0" dirty="0"/>
                  <a:t>maximum value c</a:t>
                </a:r>
                <a:r>
                  <a:rPr lang="ko-KR" altLang="en-US" sz="2000" b="0" dirty="0"/>
                  <a:t>보다 크면 </a:t>
                </a:r>
                <a:r>
                  <a:rPr lang="en-US" altLang="ko-KR" sz="2000" b="0" dirty="0"/>
                  <a:t>c</a:t>
                </a:r>
                <a:r>
                  <a:rPr lang="ko-KR" altLang="en-US" sz="2000" b="0" dirty="0"/>
                  <a:t>로 </a:t>
                </a:r>
                <a:r>
                  <a:rPr lang="en-US" altLang="ko-KR" sz="2000" b="0" dirty="0"/>
                  <a:t>-c</a:t>
                </a:r>
                <a:r>
                  <a:rPr lang="ko-KR" altLang="en-US" sz="2000" b="0" dirty="0"/>
                  <a:t>보다 적으면 </a:t>
                </a:r>
                <a:r>
                  <a:rPr lang="en-US" altLang="ko-KR" sz="2000" b="0" dirty="0"/>
                  <a:t>-c</a:t>
                </a:r>
                <a:r>
                  <a:rPr lang="ko-KR" altLang="en-US" sz="2000" b="0" dirty="0"/>
                  <a:t>로 각각 </a:t>
                </a:r>
                <a:r>
                  <a:rPr lang="en-US" altLang="ko-KR" sz="2000" b="0" dirty="0"/>
                  <a:t>clipped </a:t>
                </a:r>
                <a:r>
                  <a:rPr lang="ko-KR" altLang="en-US" sz="2000" b="0" dirty="0"/>
                  <a:t>됨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C521224-A2FA-600A-4B2A-2090F4238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98497767-A594-5C34-99D0-0E43E636D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547" y="2854003"/>
            <a:ext cx="6156591" cy="1545882"/>
          </a:xfrm>
          <a:prstGeom prst="rect">
            <a:avLst/>
          </a:prstGeom>
        </p:spPr>
      </p:pic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A26EDA11-8B6F-83C2-5646-331250B5B802}"/>
              </a:ext>
            </a:extLst>
          </p:cNvPr>
          <p:cNvSpPr/>
          <p:nvPr/>
        </p:nvSpPr>
        <p:spPr>
          <a:xfrm rot="16200000">
            <a:off x="2048069" y="4345105"/>
            <a:ext cx="237340" cy="859070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C0DC0-3FF7-294B-DF64-4501A1D92B79}"/>
              </a:ext>
            </a:extLst>
          </p:cNvPr>
          <p:cNvSpPr txBox="1"/>
          <p:nvPr/>
        </p:nvSpPr>
        <p:spPr>
          <a:xfrm>
            <a:off x="1620803" y="4922989"/>
            <a:ext cx="13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Mantissa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B535E-97A7-F3F5-9541-E4BAF25A0C6F}"/>
              </a:ext>
            </a:extLst>
          </p:cNvPr>
          <p:cNvSpPr txBox="1"/>
          <p:nvPr/>
        </p:nvSpPr>
        <p:spPr>
          <a:xfrm>
            <a:off x="2713994" y="4922989"/>
            <a:ext cx="133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Exponent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왼쪽 중괄호 7">
            <a:extLst>
              <a:ext uri="{FF2B5EF4-FFF2-40B4-BE49-F238E27FC236}">
                <a16:creationId xmlns:a16="http://schemas.microsoft.com/office/drawing/2014/main" id="{38266150-BCDE-1473-F8EB-31468057A1DF}"/>
              </a:ext>
            </a:extLst>
          </p:cNvPr>
          <p:cNvSpPr/>
          <p:nvPr/>
        </p:nvSpPr>
        <p:spPr>
          <a:xfrm rot="16200000">
            <a:off x="3024859" y="4345106"/>
            <a:ext cx="237340" cy="8590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6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942</Words>
  <Application>Microsoft Office PowerPoint</Application>
  <PresentationFormat>와이드스크린</PresentationFormat>
  <Paragraphs>148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Söhne</vt:lpstr>
      <vt:lpstr>맑은 고딕</vt:lpstr>
      <vt:lpstr>Arial</vt:lpstr>
      <vt:lpstr>Cambria Math</vt:lpstr>
      <vt:lpstr>Office 테마</vt:lpstr>
      <vt:lpstr>PowerPoint 프레젠테이션</vt:lpstr>
      <vt:lpstr>Contents</vt:lpstr>
      <vt:lpstr>1. Introduction</vt:lpstr>
      <vt:lpstr>2. Background</vt:lpstr>
      <vt:lpstr>2. Background</vt:lpstr>
      <vt:lpstr>2. Background</vt:lpstr>
      <vt:lpstr>3. Main idea</vt:lpstr>
      <vt:lpstr>3. Main idea</vt:lpstr>
      <vt:lpstr>3. Main idea</vt:lpstr>
      <vt:lpstr>3. Main idea</vt:lpstr>
      <vt:lpstr>3. Main idea</vt:lpstr>
      <vt:lpstr>4. Experiments</vt:lpstr>
      <vt:lpstr>4. Experiments</vt:lpstr>
      <vt:lpstr>5. Conclusion</vt:lpstr>
      <vt:lpstr>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김지윤</dc:creator>
  <cp:lastModifiedBy>김지윤</cp:lastModifiedBy>
  <cp:revision>60</cp:revision>
  <dcterms:created xsi:type="dcterms:W3CDTF">2024-02-13T05:00:12Z</dcterms:created>
  <dcterms:modified xsi:type="dcterms:W3CDTF">2024-02-15T01:27:18Z</dcterms:modified>
</cp:coreProperties>
</file>