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9"/>
  </p:notesMasterIdLst>
  <p:sldIdLst>
    <p:sldId id="256" r:id="rId2"/>
    <p:sldId id="684" r:id="rId3"/>
    <p:sldId id="685" r:id="rId4"/>
    <p:sldId id="686" r:id="rId5"/>
    <p:sldId id="687" r:id="rId6"/>
    <p:sldId id="688" r:id="rId7"/>
    <p:sldId id="689" r:id="rId8"/>
    <p:sldId id="690" r:id="rId9"/>
    <p:sldId id="691" r:id="rId10"/>
    <p:sldId id="694" r:id="rId11"/>
    <p:sldId id="692" r:id="rId12"/>
    <p:sldId id="693" r:id="rId13"/>
    <p:sldId id="695" r:id="rId14"/>
    <p:sldId id="696" r:id="rId15"/>
    <p:sldId id="697" r:id="rId16"/>
    <p:sldId id="698" r:id="rId17"/>
    <p:sldId id="69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62"/>
    <a:srgbClr val="0066CC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7468" autoAdjust="0"/>
  </p:normalViewPr>
  <p:slideViewPr>
    <p:cSldViewPr snapToGrid="0">
      <p:cViewPr varScale="1">
        <p:scale>
          <a:sx n="75" d="100"/>
          <a:sy n="75" d="100"/>
        </p:scale>
        <p:origin x="113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Hee</a:t>
            </a:r>
            <a:r>
              <a:rPr lang="en-US" altLang="ko-KR" b="1" dirty="0">
                <a:solidFill>
                  <a:srgbClr val="002C62"/>
                </a:solidFill>
              </a:rPr>
              <a:t>-Ju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Design of LDPC-based</a:t>
            </a:r>
            <a:b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error correcting cipher (2008)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2024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8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26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D8D51-7A22-FD25-4909-4A3443F6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LDPC Encoding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A4E50C-4C92-1047-6E81-131198D4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FA193E-B968-C098-F6BB-B8D52EB774C7}"/>
                  </a:ext>
                </a:extLst>
              </p:cNvPr>
              <p:cNvSpPr txBox="1"/>
              <p:nvPr/>
            </p:nvSpPr>
            <p:spPr>
              <a:xfrm>
                <a:off x="4645090" y="3578730"/>
                <a:ext cx="7126470" cy="2777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ba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400" b="1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𝟏𝟏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𝒌</m:t>
                                              </m:r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𝒈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𝒌𝒌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𝟎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𝒄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𝒄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𝒄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𝒌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ko-K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ko-KR" sz="2400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𝒌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FA193E-B968-C098-F6BB-B8D52EB77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090" y="3578730"/>
                <a:ext cx="7126470" cy="27776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83A180-4F9B-964C-2530-2D096BB3602B}"/>
                  </a:ext>
                </a:extLst>
              </p:cNvPr>
              <p:cNvSpPr txBox="1"/>
              <p:nvPr/>
            </p:nvSpPr>
            <p:spPr>
              <a:xfrm>
                <a:off x="420440" y="1246484"/>
                <a:ext cx="6589960" cy="29487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Input Data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ba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LDPC generator matrix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ba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ar>
                                <m:bar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bar>
                            </m:e>
                            <m:e>
                              <m:sSub>
                                <m:sSubPr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ko-KR" sz="2400" b="1" i="1" smtClean="0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𝑴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Output Data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  <m:t>𝑵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ba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bar>
                  </m:oMath>
                </a14:m>
                <a:endParaRPr lang="en-US" altLang="ko-KR" sz="2400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400" b="1" dirty="0"/>
                  <a:t>⇒ </a:t>
                </a:r>
                <a:r>
                  <a:rPr lang="en-US" altLang="ko-KR" sz="2400" b="1" dirty="0"/>
                  <a:t>systematic form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𝟐𝟓𝟔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𝟓𝟏𝟐</m:t>
                      </m:r>
                    </m:oMath>
                  </m:oMathPara>
                </a14:m>
                <a:endParaRPr lang="en-US" altLang="ko-KR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83A180-4F9B-964C-2530-2D096BB36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40" y="1246484"/>
                <a:ext cx="6589960" cy="2948756"/>
              </a:xfrm>
              <a:prstGeom prst="rect">
                <a:avLst/>
              </a:prstGeom>
              <a:blipFill>
                <a:blip r:embed="rId3"/>
                <a:stretch>
                  <a:fillRect l="-12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310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496C3-EA8E-2E7A-FA66-E64EAB0E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Diffusion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A75118-E6F1-27EF-1E53-AD278198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F6FAE-8347-0E5D-2725-A246DCBAAD3D}"/>
              </a:ext>
            </a:extLst>
          </p:cNvPr>
          <p:cNvSpPr txBox="1"/>
          <p:nvPr/>
        </p:nvSpPr>
        <p:spPr>
          <a:xfrm>
            <a:off x="1004702" y="1789363"/>
            <a:ext cx="10182596" cy="3344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Diffusion(</a:t>
            </a:r>
            <a:r>
              <a:rPr lang="ko-KR" altLang="en-US" sz="2400" b="1" dirty="0"/>
              <a:t>확산</a:t>
            </a:r>
            <a:r>
              <a:rPr lang="en-US" altLang="ko-KR" sz="24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/>
              <a:t>: </a:t>
            </a:r>
            <a:r>
              <a:rPr lang="ko-KR" altLang="en-US" sz="2400" b="1" dirty="0"/>
              <a:t>메시지의 통계 구조가 긴 범위의 암호문의 통계 구조로 분산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ko-KR" altLang="en-US" sz="2400" b="1" dirty="0"/>
              <a:t>메시지의 원래 통계적 특성이 암호화 과정에서 사라지고</a:t>
            </a:r>
            <a:br>
              <a:rPr lang="en-US" altLang="ko-KR" sz="2400" b="1" dirty="0"/>
            </a:br>
            <a:r>
              <a:rPr lang="ko-KR" altLang="en-US" sz="2400" b="1" dirty="0"/>
              <a:t>암호문이 통계적으로 분석하기 어려운 복잡한 구조로 변환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LDPC-ECC : </a:t>
            </a:r>
            <a:r>
              <a:rPr lang="ko-KR" altLang="en-US" sz="2400" b="1" dirty="0"/>
              <a:t>더 적은 연산으로 동일한 확산 달성 가능 → 라운드 수 감소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09849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496C3-EA8E-2E7A-FA66-E64EAB0E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Diffusion – LDPC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A75118-E6F1-27EF-1E53-AD278198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7CFCF6-9413-D365-547F-2DC6F1058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9"/>
          <a:stretch/>
        </p:blipFill>
        <p:spPr>
          <a:xfrm>
            <a:off x="2011982" y="1192511"/>
            <a:ext cx="8168036" cy="36535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50CC85-4520-2AC5-B985-CA6BCB298B4D}"/>
                  </a:ext>
                </a:extLst>
              </p:cNvPr>
              <p:cNvSpPr txBox="1"/>
              <p:nvPr/>
            </p:nvSpPr>
            <p:spPr>
              <a:xfrm>
                <a:off x="2011982" y="5262485"/>
                <a:ext cx="5952270" cy="955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Input</a:t>
                </a:r>
                <a:r>
                  <a:rPr lang="ko-KR" altLang="en-US" sz="2400" b="1" dirty="0"/>
                  <a:t>의 </a:t>
                </a:r>
                <a:r>
                  <a:rPr lang="en-US" altLang="ko-KR" sz="2400" b="1" dirty="0"/>
                  <a:t>1bit </a:t>
                </a:r>
                <a:r>
                  <a:rPr lang="ko-KR" altLang="en-US" sz="2400" b="1" dirty="0"/>
                  <a:t>변화 → </a:t>
                </a:r>
                <a:r>
                  <a:rPr lang="en-US" altLang="ko-KR" sz="2400" b="1" dirty="0"/>
                  <a:t>output</a:t>
                </a:r>
                <a:r>
                  <a:rPr lang="ko-KR" altLang="en-US" sz="2400" b="1" dirty="0"/>
                  <a:t>의 </a:t>
                </a:r>
                <a:r>
                  <a:rPr lang="en-US" altLang="ko-KR" sz="2400" b="1" dirty="0"/>
                  <a:t>256bit </a:t>
                </a:r>
                <a:r>
                  <a:rPr lang="ko-KR" altLang="en-US" sz="2400" b="1" dirty="0"/>
                  <a:t>변화</a:t>
                </a:r>
                <a:endParaRPr lang="en-US" altLang="ko-KR" sz="24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b="1" dirty="0"/>
                  <a:t>Propagation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𝑳𝑫𝑷𝑪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𝟐𝟓𝟔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50CC85-4520-2AC5-B985-CA6BCB298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82" y="5262485"/>
                <a:ext cx="5952270" cy="955133"/>
              </a:xfrm>
              <a:prstGeom prst="rect">
                <a:avLst/>
              </a:prstGeom>
              <a:blipFill>
                <a:blip r:embed="rId3"/>
                <a:stretch>
                  <a:fillRect l="-1537" t="-7006" r="-1025" b="-140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09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496C3-EA8E-2E7A-FA66-E64EAB0E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Diffusion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A75118-E6F1-27EF-1E53-AD278198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6EE63F-3A6D-319B-E90C-08964485F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4"/>
          <a:stretch/>
        </p:blipFill>
        <p:spPr>
          <a:xfrm>
            <a:off x="170552" y="1097710"/>
            <a:ext cx="6890648" cy="5455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896F73-EDAC-5692-6EA2-8617A795E4B3}"/>
                  </a:ext>
                </a:extLst>
              </p:cNvPr>
              <p:cNvSpPr txBox="1"/>
              <p:nvPr/>
            </p:nvSpPr>
            <p:spPr>
              <a:xfrm>
                <a:off x="7346049" y="1971064"/>
                <a:ext cx="4562275" cy="1316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/>
                  <a:t>Input</a:t>
                </a:r>
                <a:r>
                  <a:rPr lang="ko-KR" altLang="en-US" sz="2400" b="1" dirty="0"/>
                  <a:t>의 </a:t>
                </a:r>
                <a:r>
                  <a:rPr lang="en-US" altLang="ko-KR" sz="2400" b="1" dirty="0"/>
                  <a:t>1byte </a:t>
                </a:r>
                <a:r>
                  <a:rPr lang="ko-KR" altLang="en-US" sz="2400" b="1" dirty="0"/>
                  <a:t>변화</a:t>
                </a:r>
                <a:endParaRPr lang="en-US" altLang="ko-KR" sz="2400" b="1" dirty="0"/>
              </a:p>
              <a:p>
                <a:r>
                  <a:rPr lang="ko-KR" altLang="en-US" sz="2400" b="1" dirty="0"/>
                  <a:t>→ </a:t>
                </a:r>
                <a:r>
                  <a:rPr lang="en-US" altLang="ko-KR" sz="2400" b="1" dirty="0"/>
                  <a:t>AES </a:t>
                </a:r>
                <a:r>
                  <a:rPr lang="ko-KR" altLang="en-US" sz="2400" b="1" dirty="0"/>
                  <a:t>→ </a:t>
                </a:r>
                <a:r>
                  <a:rPr lang="en-US" altLang="ko-KR" sz="2400" b="1" dirty="0"/>
                  <a:t>Output</a:t>
                </a:r>
                <a:r>
                  <a:rPr lang="ko-KR" altLang="en-US" sz="2400" b="1" dirty="0"/>
                  <a:t>의 </a:t>
                </a:r>
                <a:r>
                  <a:rPr lang="en-US" altLang="ko-KR" sz="2400" b="1" dirty="0"/>
                  <a:t>4byte </a:t>
                </a:r>
                <a:r>
                  <a:rPr lang="ko-KR" altLang="en-US" sz="2400" b="1" dirty="0"/>
                  <a:t>변화</a:t>
                </a:r>
                <a:endParaRPr lang="en-US" altLang="ko-KR" sz="24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b="1" dirty="0"/>
                  <a:t>Propagation ratio 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ko-KR" alt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896F73-EDAC-5692-6EA2-8617A795E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049" y="1971064"/>
                <a:ext cx="4562275" cy="1316514"/>
              </a:xfrm>
              <a:prstGeom prst="rect">
                <a:avLst/>
              </a:prstGeom>
              <a:blipFill>
                <a:blip r:embed="rId3"/>
                <a:stretch>
                  <a:fillRect l="-2005" t="-5093" r="-1604" b="-10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24389B-906E-417B-7ECA-FCE3F17E30DB}"/>
                  </a:ext>
                </a:extLst>
              </p:cNvPr>
              <p:cNvSpPr txBox="1"/>
              <p:nvPr/>
            </p:nvSpPr>
            <p:spPr>
              <a:xfrm>
                <a:off x="7346049" y="3652939"/>
                <a:ext cx="4419480" cy="1595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AES(10 </a:t>
                </a:r>
                <a:r>
                  <a:rPr lang="ko-KR" altLang="en-US" sz="2400" b="1" dirty="0"/>
                  <a:t>라운드</a:t>
                </a:r>
                <a:r>
                  <a:rPr lang="en-US" altLang="ko-KR" sz="2400" b="1" dirty="0"/>
                  <a:t>)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endParaRPr lang="en-US" altLang="ko-KR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LDPC-ECC 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𝑳𝑫𝑷𝑪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  <m:sup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sup>
                      </m:sSup>
                    </m:oMath>
                  </m:oMathPara>
                </a14:m>
                <a:endParaRPr lang="en-US" altLang="ko-KR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24389B-906E-417B-7ECA-FCE3F17E3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049" y="3652939"/>
                <a:ext cx="4419480" cy="1595950"/>
              </a:xfrm>
              <a:prstGeom prst="rect">
                <a:avLst/>
              </a:prstGeom>
              <a:blipFill>
                <a:blip r:embed="rId4"/>
                <a:stretch>
                  <a:fillRect l="-1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463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A39C8-6F2A-B7B0-F1B7-E7F9BCCB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Linear Cryptanalysis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83DA73-B207-EA69-57A8-FD06EE24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ACE15A-46B7-1B83-E111-15DD12BC0AF5}"/>
                  </a:ext>
                </a:extLst>
              </p:cNvPr>
              <p:cNvSpPr txBox="1"/>
              <p:nvPr/>
            </p:nvSpPr>
            <p:spPr>
              <a:xfrm>
                <a:off x="919743" y="1925926"/>
                <a:ext cx="10352514" cy="3368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S-box</a:t>
                </a:r>
                <a:r>
                  <a:rPr lang="ko-KR" altLang="en-US" sz="2400" b="1" dirty="0"/>
                  <a:t>의</a:t>
                </a:r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선형성 </a:t>
                </a:r>
                <a:r>
                  <a:rPr lang="en-US" altLang="ko-KR" sz="2400" b="1" dirty="0"/>
                  <a:t>– </a:t>
                </a:r>
                <a:r>
                  <a:rPr lang="ko-KR" altLang="en-US" sz="2400" b="1" dirty="0"/>
                  <a:t>최대 입력</a:t>
                </a:r>
                <a:r>
                  <a:rPr lang="en-US" altLang="ko-KR" sz="2400" b="1" dirty="0"/>
                  <a:t>-</a:t>
                </a:r>
                <a:r>
                  <a:rPr lang="ko-KR" altLang="en-US" sz="2400" b="1" dirty="0"/>
                  <a:t>출력 상관 관계로 근사화 가능</a:t>
                </a:r>
                <a:endParaRPr lang="en-US" altLang="ko-KR" sz="2400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입력</a:t>
                </a:r>
                <a:r>
                  <a:rPr lang="en-US" altLang="ko-KR" sz="2400" b="1" dirty="0"/>
                  <a:t>-</a:t>
                </a:r>
                <a:r>
                  <a:rPr lang="ko-KR" altLang="en-US" sz="2400" b="1" dirty="0"/>
                  <a:t>출력 상관 관계 </a:t>
                </a:r>
                <a:r>
                  <a:rPr lang="en-US" altLang="ko-KR" sz="2400" b="1" dirty="0"/>
                  <a:t>: </a:t>
                </a:r>
                <a:r>
                  <a:rPr lang="ko-KR" altLang="en-US" sz="2400" b="1" dirty="0"/>
                  <a:t>특정 입력 패턴이 특정 출력 패턴으로 변환될 가능성</a:t>
                </a:r>
                <a:endParaRPr lang="en-US" altLang="ko-KR" sz="2400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400" b="1" dirty="0"/>
                  <a:t>클수록 선형성</a:t>
                </a:r>
                <a:r>
                  <a:rPr lang="en-US" altLang="ko-KR" sz="2400" b="1" dirty="0"/>
                  <a:t>(</a:t>
                </a:r>
                <a:r>
                  <a:rPr lang="ko-KR" altLang="en-US" sz="2400" b="1" dirty="0"/>
                  <a:t>예측 가능성</a:t>
                </a:r>
                <a:r>
                  <a:rPr lang="en-US" altLang="ko-KR" sz="2400" b="1" dirty="0"/>
                  <a:t>) </a:t>
                </a:r>
                <a:r>
                  <a:rPr lang="ko-KR" altLang="en-US" sz="2400" b="1" dirty="0"/>
                  <a:t>증가</a:t>
                </a:r>
                <a:endParaRPr lang="en-US" altLang="ko-KR" sz="2400" b="1" dirty="0"/>
              </a:p>
              <a:p>
                <a:pPr>
                  <a:lnSpc>
                    <a:spcPct val="150000"/>
                  </a:lnSpc>
                </a:pPr>
                <a:endParaRPr lang="en-US" altLang="ko-KR" sz="2400" b="1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b="1" dirty="0"/>
                  <a:t>모든 라운드에 걸쳐 최대 상관 관계가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𝟔𝟒</m:t>
                        </m:r>
                      </m:sup>
                    </m:sSup>
                  </m:oMath>
                </a14:m>
                <a:r>
                  <a:rPr lang="ko-KR" altLang="en-US" sz="2400" b="1" dirty="0"/>
                  <a:t>보다 큰 경우</a:t>
                </a:r>
                <a:endParaRPr lang="en-US" altLang="ko-KR" sz="2400" b="1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b="1" dirty="0"/>
                  <a:t>→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𝟏𝟐𝟖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sz="2400" b="1" dirty="0"/>
                  <a:t>다 낮은 복잡도로 암호 해독 가능</a:t>
                </a:r>
                <a:endParaRPr lang="en-US" altLang="ko-KR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ACE15A-46B7-1B83-E111-15DD12BC0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43" y="1925926"/>
                <a:ext cx="10352514" cy="3368102"/>
              </a:xfrm>
              <a:prstGeom prst="rect">
                <a:avLst/>
              </a:prstGeom>
              <a:blipFill>
                <a:blip r:embed="rId2"/>
                <a:stretch>
                  <a:fillRect l="-942" r="-118" b="-34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34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A39C8-6F2A-B7B0-F1B7-E7F9BCCB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Linear Cryptanalysis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83DA73-B207-EA69-57A8-FD06EE24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ACE15A-46B7-1B83-E111-15DD12BC0AF5}"/>
                  </a:ext>
                </a:extLst>
              </p:cNvPr>
              <p:cNvSpPr txBox="1"/>
              <p:nvPr/>
            </p:nvSpPr>
            <p:spPr>
              <a:xfrm>
                <a:off x="1176015" y="1350512"/>
                <a:ext cx="7584449" cy="4518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b="1" dirty="0"/>
                  <a:t>S-box </a:t>
                </a:r>
                <a:r>
                  <a:rPr lang="ko-KR" altLang="en-US" sz="2400" b="1" dirty="0"/>
                  <a:t>최대 입력</a:t>
                </a:r>
                <a:r>
                  <a:rPr lang="en-US" altLang="ko-KR" sz="2400" b="1" dirty="0"/>
                  <a:t>-</a:t>
                </a:r>
                <a:r>
                  <a:rPr lang="ko-KR" altLang="en-US" sz="2400" b="1" dirty="0"/>
                  <a:t>출력 상관 관계 </a:t>
                </a:r>
                <a:r>
                  <a:rPr lang="en-US" altLang="ko-KR" sz="2400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ko-KR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첫 </a:t>
                </a:r>
                <a:r>
                  <a:rPr lang="en-US" altLang="ko-KR" sz="2400" b="1" dirty="0"/>
                  <a:t>5</a:t>
                </a:r>
                <a:r>
                  <a:rPr lang="ko-KR" altLang="en-US" sz="2400" b="1" dirty="0"/>
                  <a:t>라운드</a:t>
                </a:r>
                <a:endParaRPr lang="en-US" altLang="ko-KR" sz="2400" b="1" dirty="0"/>
              </a:p>
              <a:p>
                <a:r>
                  <a:rPr lang="en-US" altLang="ko-KR" sz="2400" b="1" dirty="0"/>
                  <a:t>	</a:t>
                </a:r>
                <a:r>
                  <a:rPr lang="ko-KR" altLang="en-US" sz="2400" b="1" dirty="0"/>
                  <a:t>전파 비율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altLang="ko-KR" sz="2400" b="1" dirty="0"/>
              </a:p>
              <a:p>
                <a:r>
                  <a:rPr lang="en-US" altLang="ko-KR" sz="2400" b="1" dirty="0"/>
                  <a:t>	</a:t>
                </a:r>
                <a:r>
                  <a:rPr lang="ko-KR" altLang="en-US" sz="2400" b="1" dirty="0"/>
                  <a:t>각 라운드별 입력</a:t>
                </a:r>
                <a:r>
                  <a:rPr lang="en-US" altLang="ko-KR" sz="2400" b="1" dirty="0"/>
                  <a:t>-</a:t>
                </a:r>
                <a:r>
                  <a:rPr lang="ko-KR" altLang="en-US" sz="2400" b="1" dirty="0"/>
                  <a:t>출력 상관 관계 </a:t>
                </a:r>
                <a:r>
                  <a:rPr lang="en-US" altLang="ko-KR" sz="2400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sup>
                    </m:sSup>
                  </m:oMath>
                </a14:m>
                <a:endParaRPr lang="en-US" altLang="ko-KR" sz="2400" b="1" dirty="0"/>
              </a:p>
              <a:p>
                <a:r>
                  <a:rPr lang="en-US" altLang="ko-KR" sz="2400" b="1" dirty="0"/>
                  <a:t>	</a:t>
                </a:r>
                <a:r>
                  <a:rPr lang="ko-KR" altLang="en-US" sz="2400" b="1" dirty="0"/>
                  <a:t>입력</a:t>
                </a:r>
                <a:r>
                  <a:rPr lang="en-US" altLang="ko-KR" sz="2400" b="1" dirty="0"/>
                  <a:t>-</a:t>
                </a:r>
                <a:r>
                  <a:rPr lang="ko-KR" altLang="en-US" sz="2400" b="1" dirty="0"/>
                  <a:t>출력 상관 관계 </a:t>
                </a:r>
                <a:r>
                  <a:rPr lang="en-US" altLang="ko-KR" sz="2400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p>
                        </m:s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𝟔𝟎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&gt; 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𝟔𝟒</m:t>
                        </m:r>
                      </m:sup>
                    </m:sSup>
                  </m:oMath>
                </a14:m>
                <a:endParaRPr lang="en-US" altLang="ko-KR" sz="2400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6</a:t>
                </a:r>
                <a:r>
                  <a:rPr lang="ko-KR" altLang="en-US" sz="2400" b="1" dirty="0"/>
                  <a:t>라운드</a:t>
                </a:r>
                <a:endParaRPr lang="en-US" altLang="ko-KR" sz="2400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400" b="1" dirty="0"/>
                  <a:t>전파 비율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𝟐𝟓𝟔</m:t>
                    </m:r>
                  </m:oMath>
                </a14:m>
                <a:endParaRPr lang="en-US" altLang="ko-KR" sz="2400" b="1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2400" b="1" dirty="0"/>
                  <a:t>⇒ 전체 라운드의 상관 관계 </a:t>
                </a:r>
                <a:r>
                  <a:rPr lang="en-US" altLang="ko-KR" sz="2400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𝟔𝟎</m:t>
                            </m:r>
                          </m:sup>
                        </m:sSup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𝟐𝟓𝟔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&lt; 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𝟔𝟒</m:t>
                        </m:r>
                      </m:sup>
                    </m:sSup>
                  </m:oMath>
                </a14:m>
                <a:endParaRPr lang="en-US" altLang="ko-KR" sz="2400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400" b="1" dirty="0"/>
                  <a:t>선형 암호 복잡성 </a:t>
                </a:r>
                <a:r>
                  <a:rPr lang="en-US" altLang="ko-KR" sz="2400" b="1" dirty="0"/>
                  <a:t>: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𝟏𝟐𝟖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b="1" dirty="0"/>
                  <a:t>보다 높음</a:t>
                </a:r>
                <a:endParaRPr lang="en-US" altLang="ko-KR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ACE15A-46B7-1B83-E111-15DD12BC0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015" y="1350512"/>
                <a:ext cx="7584449" cy="4518929"/>
              </a:xfrm>
              <a:prstGeom prst="rect">
                <a:avLst/>
              </a:prstGeom>
              <a:blipFill>
                <a:blip r:embed="rId2"/>
                <a:stretch>
                  <a:fillRect l="-1286" b="-2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11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8FFDB-6F93-72FF-E8EA-FBA1B98A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Error</a:t>
            </a:r>
            <a:r>
              <a:rPr lang="ko-KR" altLang="en-US" dirty="0"/>
              <a:t> </a:t>
            </a:r>
            <a:r>
              <a:rPr lang="en-US" altLang="ko-KR" dirty="0"/>
              <a:t>Correcting</a:t>
            </a:r>
            <a:r>
              <a:rPr lang="ko-KR" altLang="en-US" dirty="0"/>
              <a:t> </a:t>
            </a:r>
            <a:r>
              <a:rPr lang="en-US" altLang="ko-KR" dirty="0"/>
              <a:t>Capacity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CEADAE-8F2D-3ADD-5B56-827F11EF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5DBE7C-87B5-CB43-E612-D553A9494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95" y="1066080"/>
            <a:ext cx="7342610" cy="50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22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39542-C93D-9759-DA9D-ADA8A39A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Simulation Results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897915-10A4-5088-DAF8-B5EA8AAC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22DB06-7FD8-AA42-9D17-9EF5C7EB2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91" y="2259000"/>
            <a:ext cx="2288572" cy="234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80DC24-7858-C2EF-6656-2A16325D7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762" y="720959"/>
            <a:ext cx="2298583" cy="234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9C60BF-1760-FFFA-DA08-C7730D20C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3510" y="720959"/>
            <a:ext cx="2350784" cy="234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A6FA62B-861C-49B2-D7E2-25E7ED69C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762" y="3748120"/>
            <a:ext cx="2345259" cy="234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B7E311B-E977-5F6C-DE77-A773F6CE0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4209" y="3748120"/>
            <a:ext cx="2320085" cy="234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8821BB2-2970-CF22-8BDC-4BF455CB2577}"/>
              </a:ext>
            </a:extLst>
          </p:cNvPr>
          <p:cNvSpPr txBox="1"/>
          <p:nvPr/>
        </p:nvSpPr>
        <p:spPr>
          <a:xfrm>
            <a:off x="1639591" y="4599000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Original image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25F0B9-B2DB-82CF-D3FB-CA179E377E29}"/>
              </a:ext>
            </a:extLst>
          </p:cNvPr>
          <p:cNvSpPr txBox="1"/>
          <p:nvPr/>
        </p:nvSpPr>
        <p:spPr>
          <a:xfrm>
            <a:off x="5770762" y="3060959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The encrypted image by LDPC</a:t>
            </a:r>
          </a:p>
          <a:p>
            <a:r>
              <a:rPr lang="en-US" altLang="ko-KR" sz="1200" dirty="0"/>
              <a:t>error correcting cipher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E7FF4F-6D4B-9D02-682A-037BD81A2D5D}"/>
              </a:ext>
            </a:extLst>
          </p:cNvPr>
          <p:cNvSpPr txBox="1"/>
          <p:nvPr/>
        </p:nvSpPr>
        <p:spPr>
          <a:xfrm>
            <a:off x="8583510" y="3060959"/>
            <a:ext cx="23663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Decrypted image of illegal users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D23A2E-1D7B-1E40-AB64-DCA80735E860}"/>
              </a:ext>
            </a:extLst>
          </p:cNvPr>
          <p:cNvSpPr txBox="1"/>
          <p:nvPr/>
        </p:nvSpPr>
        <p:spPr>
          <a:xfrm>
            <a:off x="5770762" y="6077247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Recovered image when SNR is</a:t>
            </a:r>
          </a:p>
          <a:p>
            <a:r>
              <a:rPr lang="en-US" altLang="ko-KR" sz="1200" dirty="0"/>
              <a:t>2.5dB of legal user</a:t>
            </a:r>
            <a:endParaRPr lang="ko-KR" altLang="en-US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6023AB-33A2-212C-94AA-359A4E58E028}"/>
              </a:ext>
            </a:extLst>
          </p:cNvPr>
          <p:cNvSpPr txBox="1"/>
          <p:nvPr/>
        </p:nvSpPr>
        <p:spPr>
          <a:xfrm>
            <a:off x="8583510" y="6063287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The recovered image when SNR</a:t>
            </a:r>
          </a:p>
          <a:p>
            <a:r>
              <a:rPr lang="en-US" altLang="ko-KR" sz="1200" dirty="0"/>
              <a:t>is 3db by legal user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9844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AES(Advanced Encryption Standard)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98A0783-C019-F410-DA8D-2A1CA63E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288" y="986560"/>
            <a:ext cx="7345425" cy="56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18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AES - </a:t>
            </a:r>
            <a:r>
              <a:rPr lang="en-US" altLang="ko-KR" dirty="0" err="1"/>
              <a:t>SubBytes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A9EC50-B3AD-ACF4-2B9E-55FFFA11A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982" y="863604"/>
            <a:ext cx="6982034" cy="398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4D5503-03E5-927A-905E-86085A0FCAC5}"/>
              </a:ext>
            </a:extLst>
          </p:cNvPr>
          <p:cNvSpPr txBox="1"/>
          <p:nvPr/>
        </p:nvSpPr>
        <p:spPr>
          <a:xfrm>
            <a:off x="1615029" y="4933054"/>
            <a:ext cx="8961941" cy="168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n-ea"/>
              </a:rPr>
              <a:t>각 바이트를</a:t>
            </a:r>
            <a:r>
              <a:rPr lang="en-US" altLang="ko-KR" sz="2400" b="1" dirty="0">
                <a:latin typeface="+mn-ea"/>
              </a:rPr>
              <a:t> 4bit</a:t>
            </a:r>
            <a:r>
              <a:rPr lang="ko-KR" altLang="en-US" sz="2400" b="1" dirty="0">
                <a:latin typeface="+mn-ea"/>
              </a:rPr>
              <a:t>씩 </a:t>
            </a:r>
            <a:r>
              <a:rPr lang="en-US" altLang="ko-KR" sz="2400" b="1" dirty="0">
                <a:latin typeface="+mn-ea"/>
              </a:rPr>
              <a:t>2</a:t>
            </a:r>
            <a:r>
              <a:rPr lang="ko-KR" altLang="en-US" sz="2400" b="1" dirty="0">
                <a:latin typeface="+mn-ea"/>
              </a:rPr>
              <a:t>개의 </a:t>
            </a:r>
            <a:r>
              <a:rPr lang="en-US" altLang="ko-KR" sz="2400" b="1" dirty="0">
                <a:latin typeface="+mn-ea"/>
              </a:rPr>
              <a:t>16</a:t>
            </a:r>
            <a:r>
              <a:rPr lang="ko-KR" altLang="en-US" sz="2400" b="1" dirty="0">
                <a:latin typeface="+mn-ea"/>
              </a:rPr>
              <a:t>진수로 계산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n-ea"/>
              </a:rPr>
              <a:t>→ 왼쪽 </a:t>
            </a:r>
            <a:r>
              <a:rPr lang="en-US" altLang="ko-KR" sz="2400" b="1" dirty="0">
                <a:latin typeface="+mn-ea"/>
              </a:rPr>
              <a:t>4bit : S-box Table</a:t>
            </a:r>
            <a:r>
              <a:rPr lang="ko-KR" altLang="en-US" sz="2400" b="1" dirty="0">
                <a:latin typeface="+mn-ea"/>
              </a:rPr>
              <a:t>의 행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오른쪽 </a:t>
            </a:r>
            <a:r>
              <a:rPr lang="en-US" altLang="ko-KR" sz="2400" b="1" dirty="0">
                <a:latin typeface="+mn-ea"/>
              </a:rPr>
              <a:t>4bit : S-box Table</a:t>
            </a:r>
            <a:r>
              <a:rPr lang="ko-KR" altLang="en-US" sz="2400" b="1" dirty="0">
                <a:latin typeface="+mn-ea"/>
              </a:rPr>
              <a:t>의 열 </a:t>
            </a:r>
            <a:endParaRPr lang="en-US" altLang="ko-KR" sz="2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+mn-ea"/>
              </a:rPr>
              <a:t>→ </a:t>
            </a:r>
            <a:r>
              <a:rPr lang="en-US" altLang="ko-KR" sz="2400" b="1" dirty="0">
                <a:latin typeface="+mn-ea"/>
              </a:rPr>
              <a:t>S-box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</a:rPr>
              <a:t>Table</a:t>
            </a:r>
            <a:r>
              <a:rPr lang="ko-KR" altLang="en-US" sz="2400" b="1" dirty="0">
                <a:latin typeface="+mn-ea"/>
              </a:rPr>
              <a:t>에서 해당하는 값으로 바이트 </a:t>
            </a:r>
            <a:r>
              <a:rPr lang="ko-KR" altLang="en-US" sz="2400" b="1">
                <a:latin typeface="+mn-ea"/>
              </a:rPr>
              <a:t>값 치환</a:t>
            </a:r>
            <a:endParaRPr lang="en-US" altLang="ko-KR" sz="2400" b="1" dirty="0">
              <a:solidFill>
                <a:srgbClr val="002C6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861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A07262B4-2D8E-DEE5-0679-671463ED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41" y="3751253"/>
            <a:ext cx="7310119" cy="293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9D95536-74F4-2CA3-3A75-714A3F926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04" y="794649"/>
            <a:ext cx="7534593" cy="317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AES – </a:t>
            </a:r>
            <a:r>
              <a:rPr lang="en-US" altLang="ko-KR" dirty="0" err="1"/>
              <a:t>ShiftRows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3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AES –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4BE9452-F1EC-5706-4C68-5A73315D9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588" y="1035050"/>
            <a:ext cx="73628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1D15540-C199-9C15-274F-D0571C613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4063996"/>
            <a:ext cx="72771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83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AES – </a:t>
            </a:r>
            <a:r>
              <a:rPr lang="en-US" altLang="ko-KR" dirty="0" err="1"/>
              <a:t>AddRoundKey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3AD618E-C055-1187-7FB5-2C858036D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97" y="1396214"/>
            <a:ext cx="8353406" cy="358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CC5EC0-C38A-F18C-CD36-22EB1F5141D3}"/>
              </a:ext>
            </a:extLst>
          </p:cNvPr>
          <p:cNvSpPr txBox="1"/>
          <p:nvPr/>
        </p:nvSpPr>
        <p:spPr>
          <a:xfrm>
            <a:off x="1819830" y="5249878"/>
            <a:ext cx="8552341" cy="57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Private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</a:rPr>
              <a:t>Key</a:t>
            </a:r>
            <a:r>
              <a:rPr lang="ko-KR" altLang="en-US" sz="2400" b="1" dirty="0">
                <a:latin typeface="+mn-ea"/>
              </a:rPr>
              <a:t>로부터 만들어진 서브키</a:t>
            </a:r>
            <a:r>
              <a:rPr lang="en-US" altLang="ko-KR" sz="2400" b="1" dirty="0">
                <a:latin typeface="+mn-ea"/>
              </a:rPr>
              <a:t>(Round Key)</a:t>
            </a:r>
            <a:r>
              <a:rPr lang="ko-KR" altLang="en-US" sz="2400" b="1" dirty="0">
                <a:latin typeface="+mn-ea"/>
              </a:rPr>
              <a:t>로 연산 수행</a:t>
            </a:r>
            <a:endParaRPr lang="en-US" altLang="ko-KR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876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LDPC(Low-Density Parity Check)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B2AEEE-E3C6-27D1-C14F-62FA4679C32B}"/>
                  </a:ext>
                </a:extLst>
              </p:cNvPr>
              <p:cNvSpPr txBox="1"/>
              <p:nvPr/>
            </p:nvSpPr>
            <p:spPr>
              <a:xfrm>
                <a:off x="890295" y="3826325"/>
                <a:ext cx="10411410" cy="2494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bar>
                  </m:oMath>
                </a14:m>
                <a:r>
                  <a:rPr lang="en-US" altLang="ko-KR" sz="2400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b="1" dirty="0"/>
                  <a:t>: message,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bar>
                  </m:oMath>
                </a14:m>
                <a:r>
                  <a:rPr lang="en-US" altLang="ko-KR" sz="2400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b="1" dirty="0"/>
                  <a:t>: generate matrix,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</m:oMath>
                </a14:m>
                <a:r>
                  <a:rPr lang="en-US" altLang="ko-KR" sz="2400" b="1" dirty="0"/>
                  <a:t> : codeword,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bar>
                  </m:oMath>
                </a14:m>
                <a:r>
                  <a:rPr lang="en-US" altLang="ko-KR" sz="2400" b="1" dirty="0"/>
                  <a:t> : parity check matrix  </a:t>
                </a:r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bar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ba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</m:oMath>
                </a14:m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bar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ba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bar>
                  </m:oMath>
                </a14:m>
                <a:r>
                  <a:rPr lang="ko-KR" altLang="en-US" sz="2400" b="1" dirty="0"/>
                  <a:t> </a:t>
                </a:r>
                <a:endParaRPr lang="en-US" altLang="ko-KR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bar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ba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bar>
                  </m:oMath>
                </a14:m>
                <a:r>
                  <a:rPr lang="ko-KR" altLang="en-US" sz="2400" b="1" dirty="0"/>
                  <a:t>   </a:t>
                </a:r>
                <a:r>
                  <a:rPr lang="en-US" altLang="ko-KR" sz="2400" b="1" dirty="0"/>
                  <a:t>or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ba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bar>
                  </m:oMath>
                </a14:m>
                <a:endParaRPr lang="en-US" altLang="ko-KR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B2AEEE-E3C6-27D1-C14F-62FA4679C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95" y="3826325"/>
                <a:ext cx="10411410" cy="2494465"/>
              </a:xfrm>
              <a:prstGeom prst="rect">
                <a:avLst/>
              </a:prstGeom>
              <a:blipFill>
                <a:blip r:embed="rId2"/>
                <a:stretch>
                  <a:fillRect l="-761" r="-2518" b="-2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EF046968-9471-0ECD-E5B2-B59F307A75E4}"/>
              </a:ext>
            </a:extLst>
          </p:cNvPr>
          <p:cNvGrpSpPr/>
          <p:nvPr/>
        </p:nvGrpSpPr>
        <p:grpSpPr>
          <a:xfrm>
            <a:off x="544749" y="1625034"/>
            <a:ext cx="11102502" cy="1439860"/>
            <a:chOff x="629708" y="1625034"/>
            <a:chExt cx="11102502" cy="143986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DEE5CC5-9E11-655B-3955-72565D3AD8F3}"/>
                </a:ext>
              </a:extLst>
            </p:cNvPr>
            <p:cNvSpPr/>
            <p:nvPr/>
          </p:nvSpPr>
          <p:spPr>
            <a:xfrm>
              <a:off x="629708" y="2106553"/>
              <a:ext cx="3035030" cy="457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2BBA11C-BCBA-3B78-723B-88867CA52A01}"/>
                </a:ext>
              </a:extLst>
            </p:cNvPr>
            <p:cNvSpPr/>
            <p:nvPr/>
          </p:nvSpPr>
          <p:spPr>
            <a:xfrm>
              <a:off x="7033750" y="2106553"/>
              <a:ext cx="4698460" cy="457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DAFC086-412C-E7E9-A2D4-443550B0A4CD}"/>
                </a:ext>
              </a:extLst>
            </p:cNvPr>
            <p:cNvSpPr/>
            <p:nvPr/>
          </p:nvSpPr>
          <p:spPr>
            <a:xfrm>
              <a:off x="4639125" y="1625034"/>
              <a:ext cx="1420238" cy="14202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4AD8D271-56CB-1AC8-97E2-22D22111C82E}"/>
                </a:ext>
              </a:extLst>
            </p:cNvPr>
            <p:cNvSpPr/>
            <p:nvPr/>
          </p:nvSpPr>
          <p:spPr>
            <a:xfrm>
              <a:off x="3855238" y="2160055"/>
              <a:ext cx="593387" cy="350196"/>
            </a:xfrm>
            <a:prstGeom prst="rightArrow">
              <a:avLst/>
            </a:prstGeom>
            <a:solidFill>
              <a:srgbClr val="002C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C1ECCE8E-4479-433F-8247-8B36C64322AD}"/>
                </a:ext>
              </a:extLst>
            </p:cNvPr>
            <p:cNvSpPr/>
            <p:nvPr/>
          </p:nvSpPr>
          <p:spPr>
            <a:xfrm>
              <a:off x="6249863" y="2160055"/>
              <a:ext cx="593387" cy="350196"/>
            </a:xfrm>
            <a:prstGeom prst="rightArrow">
              <a:avLst/>
            </a:prstGeom>
            <a:solidFill>
              <a:srgbClr val="002C6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38880BC-487D-ADF2-6FC7-59A8F0322045}"/>
                    </a:ext>
                  </a:extLst>
                </p:cNvPr>
                <p:cNvSpPr txBox="1"/>
                <p:nvPr/>
              </p:nvSpPr>
              <p:spPr>
                <a:xfrm>
                  <a:off x="1950054" y="2141799"/>
                  <a:ext cx="394339" cy="3867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ko-KR" alt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ba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38880BC-487D-ADF2-6FC7-59A8F03220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054" y="2141799"/>
                  <a:ext cx="394339" cy="386709"/>
                </a:xfrm>
                <a:prstGeom prst="rect">
                  <a:avLst/>
                </a:prstGeom>
                <a:blipFill>
                  <a:blip r:embed="rId3"/>
                  <a:stretch>
                    <a:fillRect l="-6154" r="-46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22602F5-1B88-D527-577A-32F8C0264BC3}"/>
                    </a:ext>
                  </a:extLst>
                </p:cNvPr>
                <p:cNvSpPr txBox="1"/>
                <p:nvPr/>
              </p:nvSpPr>
              <p:spPr>
                <a:xfrm>
                  <a:off x="9250733" y="2141799"/>
                  <a:ext cx="264495" cy="3867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ar>
                          <m:barPr>
                            <m:ctrlPr>
                              <a:rPr lang="ko-KR" alt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bar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22602F5-1B88-D527-577A-32F8C0264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0733" y="2141799"/>
                  <a:ext cx="264495" cy="386709"/>
                </a:xfrm>
                <a:prstGeom prst="rect">
                  <a:avLst/>
                </a:prstGeom>
                <a:blipFill>
                  <a:blip r:embed="rId4"/>
                  <a:stretch>
                    <a:fillRect l="-9302" r="-9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0D6F54-E04D-F47E-4BFD-AAEC1373164F}"/>
                </a:ext>
              </a:extLst>
            </p:cNvPr>
            <p:cNvSpPr txBox="1"/>
            <p:nvPr/>
          </p:nvSpPr>
          <p:spPr>
            <a:xfrm>
              <a:off x="4953142" y="2104321"/>
              <a:ext cx="792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ENC</a:t>
              </a:r>
              <a:endParaRPr lang="ko-KR" altLang="en-US" sz="24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FFC458-0EC7-C538-AF3E-AD2865FBCA6A}"/>
                </a:ext>
              </a:extLst>
            </p:cNvPr>
            <p:cNvSpPr txBox="1"/>
            <p:nvPr/>
          </p:nvSpPr>
          <p:spPr>
            <a:xfrm>
              <a:off x="1774236" y="2664784"/>
              <a:ext cx="7459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k-bit</a:t>
              </a:r>
              <a:endParaRPr lang="ko-KR" altLang="en-US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9A8760-AADE-2264-69E4-00209D54A868}"/>
                </a:ext>
              </a:extLst>
            </p:cNvPr>
            <p:cNvSpPr txBox="1"/>
            <p:nvPr/>
          </p:nvSpPr>
          <p:spPr>
            <a:xfrm>
              <a:off x="8995694" y="2664784"/>
              <a:ext cx="7745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n-bit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3120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8D9ED-50FB-7BCC-5DA6-03CF243D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 err="1"/>
              <a:t>Cryptcoding</a:t>
            </a:r>
            <a:endParaRPr lang="ko-KR" altLang="en-US" sz="4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9DB3F5-2C5B-7558-936F-01556357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943AE-9772-CC64-4648-B4DC5DE34D0C}"/>
              </a:ext>
            </a:extLst>
          </p:cNvPr>
          <p:cNvSpPr txBox="1"/>
          <p:nvPr/>
        </p:nvSpPr>
        <p:spPr>
          <a:xfrm>
            <a:off x="1076960" y="1169781"/>
            <a:ext cx="6708888" cy="112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최근 무선 표준은 초고속 데이터 전송 지원</a:t>
            </a:r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클라우드 컴퓨팅 등 새로운 응용 프로그램 등장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E5917C1-BDFC-13C3-6B2F-0EE89841B71A}"/>
              </a:ext>
            </a:extLst>
          </p:cNvPr>
          <p:cNvGrpSpPr/>
          <p:nvPr/>
        </p:nvGrpSpPr>
        <p:grpSpPr>
          <a:xfrm>
            <a:off x="1076960" y="2652279"/>
            <a:ext cx="8863324" cy="2147248"/>
            <a:chOff x="873760" y="2703163"/>
            <a:chExt cx="8863324" cy="21472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511846-5FA9-81F2-A2F1-F721A942EBC6}"/>
                </a:ext>
              </a:extLst>
            </p:cNvPr>
            <p:cNvSpPr txBox="1"/>
            <p:nvPr/>
          </p:nvSpPr>
          <p:spPr>
            <a:xfrm>
              <a:off x="873760" y="2703163"/>
              <a:ext cx="817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BUT</a:t>
              </a:r>
              <a:endParaRPr lang="ko-KR" altLang="en-US" sz="24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6E6D60-5D88-5FB6-69A5-89C8EFAE3747}"/>
                </a:ext>
              </a:extLst>
            </p:cNvPr>
            <p:cNvSpPr txBox="1"/>
            <p:nvPr/>
          </p:nvSpPr>
          <p:spPr>
            <a:xfrm>
              <a:off x="873760" y="3164565"/>
              <a:ext cx="8863324" cy="1685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b="1" dirty="0"/>
                <a:t>클라우드에 데이터 자동 업로드 가능 </a:t>
              </a:r>
              <a:r>
                <a:rPr lang="ko-KR" altLang="en-US" sz="2400" b="1" dirty="0">
                  <a:latin typeface="+mn-ea"/>
                </a:rPr>
                <a:t>→ 도청 및 해킹 위험 증가</a:t>
              </a:r>
              <a:endParaRPr lang="en-US" altLang="ko-KR" sz="2400" b="1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2400" b="1" dirty="0">
                  <a:latin typeface="+mn-ea"/>
                </a:rPr>
                <a:t>AES</a:t>
              </a:r>
              <a:r>
                <a:rPr lang="ko-KR" altLang="en-US" sz="2400" b="1" dirty="0">
                  <a:latin typeface="+mn-ea"/>
                </a:rPr>
                <a:t>와 같은 기존 암호화 방법은 특정 공격에 취약</a:t>
              </a:r>
              <a:endParaRPr lang="en-US" altLang="ko-KR" sz="2400" b="1" dirty="0"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b="1" dirty="0">
                  <a:latin typeface="+mn-ea"/>
                </a:rPr>
                <a:t>고속 데이터 전송 시 높은 전력 소모 및 효율적 암호화 필요</a:t>
              </a:r>
              <a:endParaRPr lang="en-US" altLang="ko-KR" sz="2400" b="1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BDE4AF2-24DB-6DCF-DCBC-7AA86C6A9284}"/>
              </a:ext>
            </a:extLst>
          </p:cNvPr>
          <p:cNvSpPr txBox="1"/>
          <p:nvPr/>
        </p:nvSpPr>
        <p:spPr>
          <a:xfrm>
            <a:off x="1076960" y="5153382"/>
            <a:ext cx="6926896" cy="113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⇒ </a:t>
            </a:r>
            <a:r>
              <a:rPr lang="en-US" altLang="ko-KR" sz="2400" b="1" dirty="0" err="1"/>
              <a:t>Cryptcoding</a:t>
            </a:r>
            <a:r>
              <a:rPr lang="en-US" altLang="ko-KR" sz="2400" b="1" dirty="0"/>
              <a:t> : Encryption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+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Channel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Coding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/>
              <a:t>    </a:t>
            </a:r>
            <a:r>
              <a:rPr lang="ko-KR" altLang="en-US" sz="2400" b="1" dirty="0"/>
              <a:t>복잡성↓</a:t>
            </a:r>
            <a:r>
              <a:rPr lang="en-US" altLang="ko-KR" sz="2400" b="1" dirty="0"/>
              <a:t>  </a:t>
            </a:r>
            <a:r>
              <a:rPr lang="ko-KR" altLang="en-US" sz="2400" b="1" dirty="0"/>
              <a:t>보안성 유지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71891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8D9ED-50FB-7BCC-5DA6-03CF243D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LDPC-ECC(LDPC Error Correcting Cipher)</a:t>
            </a:r>
            <a:endParaRPr lang="ko-KR" altLang="en-US" sz="4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9DB3F5-2C5B-7558-936F-01556357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FBC4CD-FF0C-33F1-FD0D-A3ECEC529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03" y="1098567"/>
            <a:ext cx="7591362" cy="3998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521265-EFF1-0D20-CF27-CD753761F24A}"/>
              </a:ext>
            </a:extLst>
          </p:cNvPr>
          <p:cNvSpPr txBox="1"/>
          <p:nvPr/>
        </p:nvSpPr>
        <p:spPr>
          <a:xfrm>
            <a:off x="1717040" y="5282415"/>
            <a:ext cx="8306889" cy="11318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6 round block cipher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Key : 128-bit AES secret key + LDPC generator matrix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5304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31773</TotalTime>
  <Words>539</Words>
  <Application>Microsoft Office PowerPoint</Application>
  <PresentationFormat>와이드스크린</PresentationFormat>
  <Paragraphs>101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Cambria Math</vt:lpstr>
      <vt:lpstr>Office 테마</vt:lpstr>
      <vt:lpstr>Design of LDPC-based error correcting cipher (2008)</vt:lpstr>
      <vt:lpstr>AES(Advanced Encryption Standard)</vt:lpstr>
      <vt:lpstr>AES - SubBytes</vt:lpstr>
      <vt:lpstr>AES – ShiftRows</vt:lpstr>
      <vt:lpstr>AES – MixColumns</vt:lpstr>
      <vt:lpstr>AES – AddRoundKey</vt:lpstr>
      <vt:lpstr>LDPC(Low-Density Parity Check)</vt:lpstr>
      <vt:lpstr>Cryptcoding</vt:lpstr>
      <vt:lpstr>LDPC-ECC(LDPC Error Correcting Cipher)</vt:lpstr>
      <vt:lpstr>LDPC Encoding</vt:lpstr>
      <vt:lpstr>Diffusion</vt:lpstr>
      <vt:lpstr>Diffusion – LDPC Encoding</vt:lpstr>
      <vt:lpstr>Diffusion</vt:lpstr>
      <vt:lpstr>Linear Cryptanalysis</vt:lpstr>
      <vt:lpstr>Linear Cryptanalysis</vt:lpstr>
      <vt:lpstr>Error Correcting Capacity</vt:lpstr>
      <vt:lpstr>Simulation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여희주</cp:lastModifiedBy>
  <cp:revision>1189</cp:revision>
  <dcterms:created xsi:type="dcterms:W3CDTF">2023-03-06T16:32:37Z</dcterms:created>
  <dcterms:modified xsi:type="dcterms:W3CDTF">2024-08-25T18:24:34Z</dcterms:modified>
</cp:coreProperties>
</file>