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sldIdLst>
    <p:sldId id="256" r:id="rId2"/>
    <p:sldId id="684" r:id="rId3"/>
    <p:sldId id="686" r:id="rId4"/>
    <p:sldId id="689" r:id="rId5"/>
    <p:sldId id="690" r:id="rId6"/>
    <p:sldId id="694" r:id="rId7"/>
    <p:sldId id="695" r:id="rId8"/>
    <p:sldId id="691" r:id="rId9"/>
    <p:sldId id="692" r:id="rId10"/>
    <p:sldId id="693" r:id="rId11"/>
    <p:sldId id="696" r:id="rId12"/>
    <p:sldId id="68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3848" autoAdjust="0"/>
  </p:normalViewPr>
  <p:slideViewPr>
    <p:cSldViewPr snapToGrid="0">
      <p:cViewPr varScale="1">
        <p:scale>
          <a:sx n="155" d="100"/>
          <a:sy n="155" d="100"/>
        </p:scale>
        <p:origin x="85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30F939A6-D8A1-4A3E-B1AF-CF6B86DE165A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032124-6EC6-43C3-BD2F-F4850F49A65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182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032124-6EC6-43C3-BD2F-F4850F49A65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2955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485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586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8633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91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3032124-6EC6-43C3-BD2F-F4850F49A65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2530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3032124-6EC6-43C3-BD2F-F4850F49A65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199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032124-6EC6-43C3-BD2F-F4850F49A65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967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3032124-6EC6-43C3-BD2F-F4850F49A65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778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3032124-6EC6-43C3-BD2F-F4850F49A65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4608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2024-10-14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>
              <a:defRPr/>
            </a:pP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40"/>
                    </a:srgbClr>
                  </a:outerShdw>
                </a:effectLst>
              </a:rPr>
              <a:t>AES &amp; LDPC </a:t>
            </a:r>
            <a:r>
              <a:rPr lang="en-US" altLang="ko-KR" sz="44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40"/>
                    </a:srgbClr>
                  </a:outerShdw>
                </a:effectLst>
              </a:rPr>
              <a:t>Cryptcoding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40"/>
                    </a:srgbClr>
                  </a:outerShdw>
                </a:effectLst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40"/>
                    </a:srgbClr>
                  </a:outerShdw>
                </a:effectLst>
              </a:rPr>
              <a:t>Diffusion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866870" y="1666695"/>
            <a:ext cx="202758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2024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10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14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AES &amp; LDPC, LDPC-ECC</a:t>
            </a:r>
            <a:r>
              <a:rPr lang="ko-KR" altLang="en-US"/>
              <a:t> 전파비율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  <p:sp>
        <p:nvSpPr>
          <p:cNvPr id="9" name="TextBox 3"/>
          <p:cNvSpPr txBox="1"/>
          <p:nvPr/>
        </p:nvSpPr>
        <p:spPr>
          <a:xfrm>
            <a:off x="748145" y="836716"/>
            <a:ext cx="9417133" cy="904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LDPC-ECC</a:t>
            </a:r>
            <a:r>
              <a:rPr lang="ko-KR" altLang="en-US"/>
              <a:t> </a:t>
            </a:r>
            <a:r>
              <a:rPr lang="en-US" altLang="ko-KR"/>
              <a:t>(Add</a:t>
            </a:r>
            <a:r>
              <a:rPr lang="ko-KR" altLang="en-US"/>
              <a:t> </a:t>
            </a:r>
            <a:r>
              <a:rPr lang="en-US" altLang="ko-KR"/>
              <a:t>Round Key</a:t>
            </a:r>
            <a:r>
              <a:rPr lang="ko-KR" altLang="en-US"/>
              <a:t>는 </a:t>
            </a:r>
            <a:r>
              <a:rPr lang="en-US" altLang="ko-KR"/>
              <a:t>Key </a:t>
            </a:r>
            <a:r>
              <a:rPr lang="ko-KR" altLang="en-US"/>
              <a:t>값과 </a:t>
            </a:r>
            <a:r>
              <a:rPr lang="en-US" altLang="ko-KR"/>
              <a:t>XOR </a:t>
            </a:r>
            <a:r>
              <a:rPr lang="ko-KR" altLang="en-US"/>
              <a:t>연산만 하면 되는 것이니 생략</a:t>
            </a:r>
            <a:r>
              <a:rPr lang="en-US" altLang="ko-KR"/>
              <a:t>)</a:t>
            </a:r>
          </a:p>
          <a:p>
            <a:pPr lvl="0">
              <a:defRPr/>
            </a:pPr>
            <a:r>
              <a:rPr lang="en-US" altLang="ko-KR"/>
              <a:t>    1Round</a:t>
            </a:r>
            <a:r>
              <a:rPr lang="ko-KR" altLang="en-US"/>
              <a:t>에서 가장 첫 </a:t>
            </a:r>
            <a:r>
              <a:rPr lang="en-US" altLang="ko-KR"/>
              <a:t>1bit Flip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첫 </a:t>
            </a:r>
            <a:r>
              <a:rPr lang="en-US" altLang="ko-KR"/>
              <a:t>byte </a:t>
            </a:r>
            <a:r>
              <a:rPr lang="ko-KR" altLang="en-US"/>
              <a:t>값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00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80)</a:t>
            </a:r>
          </a:p>
          <a:p>
            <a:pPr lvl="0">
              <a:defRPr/>
            </a:pPr>
            <a:r>
              <a:rPr lang="en-US" altLang="ko-KR"/>
              <a:t>Round 3</a:t>
            </a:r>
          </a:p>
        </p:txBody>
      </p:sp>
      <p:graphicFrame>
        <p:nvGraphicFramePr>
          <p:cNvPr id="25" name="표 4"/>
          <p:cNvGraphicFramePr>
            <a:graphicFrameLocks noGrp="1"/>
          </p:cNvGraphicFramePr>
          <p:nvPr/>
        </p:nvGraphicFramePr>
        <p:xfrm>
          <a:off x="130628" y="1851313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화살표: 오른쪽 5"/>
          <p:cNvSpPr/>
          <p:nvPr/>
        </p:nvSpPr>
        <p:spPr>
          <a:xfrm>
            <a:off x="3326495" y="2474768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7" name="표 6"/>
          <p:cNvGraphicFramePr>
            <a:graphicFrameLocks noGrp="1"/>
          </p:cNvGraphicFramePr>
          <p:nvPr/>
        </p:nvGraphicFramePr>
        <p:xfrm>
          <a:off x="4504875" y="1809750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C’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D’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G’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H’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J’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K’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L’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N’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O’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7"/>
          <p:cNvSpPr txBox="1"/>
          <p:nvPr/>
        </p:nvSpPr>
        <p:spPr>
          <a:xfrm>
            <a:off x="3348182" y="2105436"/>
            <a:ext cx="1409604" cy="359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SubBytes</a:t>
            </a:r>
            <a:endParaRPr lang="ko-KR" altLang="en-US"/>
          </a:p>
        </p:txBody>
      </p:sp>
      <p:sp>
        <p:nvSpPr>
          <p:cNvPr id="29" name="화살표: 오른쪽 8"/>
          <p:cNvSpPr/>
          <p:nvPr/>
        </p:nvSpPr>
        <p:spPr>
          <a:xfrm>
            <a:off x="7787982" y="2404921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9"/>
          <p:cNvSpPr txBox="1"/>
          <p:nvPr/>
        </p:nvSpPr>
        <p:spPr>
          <a:xfrm>
            <a:off x="7702794" y="2035589"/>
            <a:ext cx="1328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ShiftRows</a:t>
            </a:r>
            <a:endParaRPr lang="ko-KR" altLang="en-US"/>
          </a:p>
        </p:txBody>
      </p:sp>
      <p:graphicFrame>
        <p:nvGraphicFramePr>
          <p:cNvPr id="31" name="표 11"/>
          <p:cNvGraphicFramePr>
            <a:graphicFrameLocks noGrp="1"/>
          </p:cNvGraphicFramePr>
          <p:nvPr/>
        </p:nvGraphicFramePr>
        <p:xfrm>
          <a:off x="9006102" y="1809750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C’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D’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G’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H’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E’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K’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L’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J’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P’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N’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O’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화살표: 오른쪽 12"/>
          <p:cNvSpPr/>
          <p:nvPr/>
        </p:nvSpPr>
        <p:spPr>
          <a:xfrm>
            <a:off x="406487" y="4927023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13"/>
          <p:cNvSpPr txBox="1"/>
          <p:nvPr/>
        </p:nvSpPr>
        <p:spPr>
          <a:xfrm>
            <a:off x="83799" y="4557691"/>
            <a:ext cx="166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MixColumns</a:t>
            </a:r>
            <a:endParaRPr lang="ko-KR" altLang="en-US"/>
          </a:p>
        </p:txBody>
      </p:sp>
      <p:graphicFrame>
        <p:nvGraphicFramePr>
          <p:cNvPr id="34" name="표 14"/>
          <p:cNvGraphicFramePr>
            <a:graphicFrameLocks noGrp="1"/>
          </p:cNvGraphicFramePr>
          <p:nvPr/>
        </p:nvGraphicFramePr>
        <p:xfrm>
          <a:off x="5429016" y="440846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C’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D’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F’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G’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H’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E’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K’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L’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J’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P’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N’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O’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표 15"/>
          <p:cNvGraphicFramePr>
            <a:graphicFrameLocks noGrp="1"/>
          </p:cNvGraphicFramePr>
          <p:nvPr/>
        </p:nvGraphicFramePr>
        <p:xfrm>
          <a:off x="1635834" y="440846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Box 16"/>
          <p:cNvSpPr txBox="1"/>
          <p:nvPr/>
        </p:nvSpPr>
        <p:spPr>
          <a:xfrm>
            <a:off x="2146465" y="4003531"/>
            <a:ext cx="21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(Constant Matrix)</a:t>
            </a:r>
            <a:endParaRPr lang="ko-KR" altLang="en-US"/>
          </a:p>
        </p:txBody>
      </p:sp>
      <p:sp>
        <p:nvSpPr>
          <p:cNvPr id="37" name="곱하기 기호 17"/>
          <p:cNvSpPr/>
          <p:nvPr/>
        </p:nvSpPr>
        <p:spPr>
          <a:xfrm>
            <a:off x="4736120" y="4989369"/>
            <a:ext cx="690910" cy="563663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8" name="표 18"/>
          <p:cNvGraphicFramePr>
            <a:graphicFrameLocks noGrp="1"/>
          </p:cNvGraphicFramePr>
          <p:nvPr/>
        </p:nvGraphicFramePr>
        <p:xfrm>
          <a:off x="9043304" y="440846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같음 기호 19"/>
          <p:cNvSpPr/>
          <p:nvPr/>
        </p:nvSpPr>
        <p:spPr>
          <a:xfrm>
            <a:off x="8519388" y="5054268"/>
            <a:ext cx="496059" cy="498764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64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AES &amp; LDPC, LDPC-ECC</a:t>
            </a:r>
            <a:r>
              <a:rPr lang="ko-KR" altLang="en-US"/>
              <a:t> 전파비율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  <p:sp>
        <p:nvSpPr>
          <p:cNvPr id="9" name="TextBox 3"/>
          <p:cNvSpPr txBox="1"/>
          <p:nvPr/>
        </p:nvSpPr>
        <p:spPr>
          <a:xfrm>
            <a:off x="748145" y="836716"/>
            <a:ext cx="9417133" cy="904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LDPC-ECC</a:t>
            </a:r>
            <a:r>
              <a:rPr lang="ko-KR" altLang="en-US"/>
              <a:t> </a:t>
            </a:r>
            <a:r>
              <a:rPr lang="en-US" altLang="ko-KR"/>
              <a:t>(Add</a:t>
            </a:r>
            <a:r>
              <a:rPr lang="ko-KR" altLang="en-US"/>
              <a:t> </a:t>
            </a:r>
            <a:r>
              <a:rPr lang="en-US" altLang="ko-KR"/>
              <a:t>Round Key</a:t>
            </a:r>
            <a:r>
              <a:rPr lang="ko-KR" altLang="en-US"/>
              <a:t>는 </a:t>
            </a:r>
            <a:r>
              <a:rPr lang="en-US" altLang="ko-KR"/>
              <a:t>Key </a:t>
            </a:r>
            <a:r>
              <a:rPr lang="ko-KR" altLang="en-US"/>
              <a:t>값과 </a:t>
            </a:r>
            <a:r>
              <a:rPr lang="en-US" altLang="ko-KR"/>
              <a:t>XOR </a:t>
            </a:r>
            <a:r>
              <a:rPr lang="ko-KR" altLang="en-US"/>
              <a:t>연산만 하면 되는 것이니 생략</a:t>
            </a:r>
            <a:r>
              <a:rPr lang="en-US" altLang="ko-KR"/>
              <a:t>)</a:t>
            </a:r>
          </a:p>
          <a:p>
            <a:pPr lvl="0">
              <a:defRPr/>
            </a:pPr>
            <a:r>
              <a:rPr lang="en-US" altLang="ko-KR"/>
              <a:t>    1Round</a:t>
            </a:r>
            <a:r>
              <a:rPr lang="ko-KR" altLang="en-US"/>
              <a:t>에서 가장 첫 </a:t>
            </a:r>
            <a:r>
              <a:rPr lang="en-US" altLang="ko-KR"/>
              <a:t>1bit Flip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첫 </a:t>
            </a:r>
            <a:r>
              <a:rPr lang="en-US" altLang="ko-KR"/>
              <a:t>byte </a:t>
            </a:r>
            <a:r>
              <a:rPr lang="ko-KR" altLang="en-US"/>
              <a:t>값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00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80)</a:t>
            </a:r>
          </a:p>
          <a:p>
            <a:pPr lvl="0">
              <a:defRPr/>
            </a:pPr>
            <a:r>
              <a:rPr lang="ko-KR" altLang="en-US"/>
              <a:t>총 </a:t>
            </a:r>
            <a:r>
              <a:rPr lang="en-US" altLang="ko-KR"/>
              <a:t>5Round</a:t>
            </a:r>
            <a:r>
              <a:rPr lang="ko-KR" altLang="en-US"/>
              <a:t> 거친 후</a:t>
            </a:r>
          </a:p>
        </p:txBody>
      </p:sp>
      <p:graphicFrame>
        <p:nvGraphicFramePr>
          <p:cNvPr id="25" name="표 4"/>
          <p:cNvGraphicFramePr>
            <a:graphicFrameLocks noGrp="1"/>
          </p:cNvGraphicFramePr>
          <p:nvPr/>
        </p:nvGraphicFramePr>
        <p:xfrm>
          <a:off x="130628" y="1851313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표 18"/>
          <p:cNvGraphicFramePr>
            <a:graphicFrameLocks noGrp="1"/>
          </p:cNvGraphicFramePr>
          <p:nvPr/>
        </p:nvGraphicFramePr>
        <p:xfrm>
          <a:off x="3256867" y="185576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화살표: 오른쪽 8"/>
          <p:cNvSpPr/>
          <p:nvPr/>
        </p:nvSpPr>
        <p:spPr>
          <a:xfrm>
            <a:off x="6478294" y="2523982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EBEDF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033144" y="3249453"/>
            <a:ext cx="3619504" cy="35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1x256(</a:t>
            </a:r>
            <a:r>
              <a:rPr lang="ko-KR" altLang="en-US"/>
              <a:t>알파벳은 임의의 비트 값</a:t>
            </a:r>
            <a:r>
              <a:rPr lang="en-US" altLang="ko-KR"/>
              <a:t>)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7592219" y="2553229"/>
          <a:ext cx="3705860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6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219870" y="4791605"/>
          <a:ext cx="3705859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6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곱하기 기호 17"/>
          <p:cNvSpPr/>
          <p:nvPr/>
        </p:nvSpPr>
        <p:spPr>
          <a:xfrm>
            <a:off x="3878870" y="4691713"/>
            <a:ext cx="690910" cy="563663"/>
          </a:xfrm>
          <a:prstGeom prst="mathMultiply">
            <a:avLst>
              <a:gd name="adj1" fmla="val 2352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1C3052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47" name="표 46"/>
          <p:cNvGraphicFramePr>
            <a:graphicFrameLocks noGrp="1"/>
          </p:cNvGraphicFramePr>
          <p:nvPr/>
        </p:nvGraphicFramePr>
        <p:xfrm>
          <a:off x="4499056" y="4093900"/>
          <a:ext cx="3193888" cy="185420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8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187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87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87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17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7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A’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B’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Z’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H’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a’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b’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d’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z’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c’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q’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</a:rPr>
                        <a:t>p’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kumimoji="0" lang="en-US" altLang="ko-KR" sz="1800" b="1" i="0" u="none" strike="noStrike" kern="1200" cap="none" normalizeH="0" baseline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i’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3842147" y="6223636"/>
            <a:ext cx="5929314" cy="365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 : 256x512(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알파벳은 특정 비트값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생성행렬은 비밀키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34574" y="5485445"/>
            <a:ext cx="3619504" cy="358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1x256(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알파벳은 임의의 비트 값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8357792" y="4705881"/>
          <a:ext cx="3705858" cy="37084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69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3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98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...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H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..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800" b="1" i="0" u="none" strike="noStrike" kern="1200" cap="none" normalizeH="0" baseline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8572496" y="5399721"/>
            <a:ext cx="3619504" cy="360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1x512(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알파벳은 임의의 비트 값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)</a:t>
            </a:r>
          </a:p>
        </p:txBody>
      </p:sp>
      <p:sp>
        <p:nvSpPr>
          <p:cNvPr id="52" name="같음 기호 19"/>
          <p:cNvSpPr/>
          <p:nvPr/>
        </p:nvSpPr>
        <p:spPr>
          <a:xfrm>
            <a:off x="7781201" y="4649455"/>
            <a:ext cx="496059" cy="498764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1794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EC861-D621-4276-8709-1A86E3DCF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Difference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22" name="그림 6" descr="텍스트, 도표, 스크린샷, 평면도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533333" y="951131"/>
            <a:ext cx="4226708" cy="5644702"/>
          </a:xfrm>
          <a:prstGeom prst="rect">
            <a:avLst/>
          </a:prstGeom>
        </p:spPr>
      </p:pic>
      <p:pic>
        <p:nvPicPr>
          <p:cNvPr id="23" name="그림 5" descr="텍스트, 도표, 평면도, 기술 도면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67533" y="1169636"/>
            <a:ext cx="5191795" cy="538501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030266" y="2035968"/>
            <a:ext cx="583406" cy="36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>
                <a:solidFill>
                  <a:srgbClr val="FF0000"/>
                </a:solidFill>
              </a:rPr>
              <a:t>x4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30128" y="6374605"/>
            <a:ext cx="583406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Arial"/>
                <a:cs typeface="Arial"/>
              </a:rPr>
              <a:t>4^9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873978" y="2188368"/>
            <a:ext cx="583406" cy="362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Arial"/>
                <a:cs typeface="Arial"/>
              </a:rPr>
              <a:t>x4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31103" y="5286374"/>
            <a:ext cx="900906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Arial"/>
                <a:cs typeface="Arial"/>
              </a:rPr>
              <a:t>x256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56303" y="6405085"/>
            <a:ext cx="583406" cy="367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FF0000"/>
                </a:solidFill>
                <a:latin typeface="Arial"/>
                <a:ea typeface="Arial"/>
                <a:cs typeface="Arial"/>
              </a:rPr>
              <a:t>4^9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89000" y="793750"/>
            <a:ext cx="10255249" cy="3727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Todo : Cryptanalysis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000000"/>
                </a:solidFill>
                <a:latin typeface="Arial"/>
                <a:ea typeface="Arial"/>
                <a:cs typeface="Arial"/>
              </a:rPr>
              <a:t>에 사용되는 요소와 계산 과정을 정확하게 이해하여 보안의 정도를 파악</a:t>
            </a:r>
          </a:p>
        </p:txBody>
      </p:sp>
    </p:spTree>
    <p:extLst>
      <p:ext uri="{BB962C8B-B14F-4D97-AF65-F5344CB8AC3E}">
        <p14:creationId xmlns:p14="http://schemas.microsoft.com/office/powerpoint/2010/main" val="398401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도표, 스크린샷, 평면도이(가) 표시된 사진  자동 생성된 설명"/>
          <p:cNvPicPr>
            <a:picLocks noChangeAspect="1"/>
          </p:cNvPicPr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>
            <a:off x="533333" y="951131"/>
            <a:ext cx="4226708" cy="564470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AES</a:t>
            </a:r>
            <a:r>
              <a:rPr lang="ko-KR" altLang="en-US"/>
              <a:t> </a:t>
            </a:r>
            <a:r>
              <a:rPr lang="en-US" altLang="ko-KR"/>
              <a:t>&amp;</a:t>
            </a:r>
            <a:r>
              <a:rPr lang="ko-KR" altLang="en-US"/>
              <a:t> </a:t>
            </a:r>
            <a:r>
              <a:rPr lang="en-US" altLang="ko-KR"/>
              <a:t>LDPC,</a:t>
            </a:r>
            <a:r>
              <a:rPr lang="ko-KR" altLang="en-US"/>
              <a:t> </a:t>
            </a:r>
            <a:r>
              <a:rPr lang="en-US" altLang="ko-KR"/>
              <a:t>LDPC-ECC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8" name="그림 5" descr="텍스트, 도표, 평면도, 기술 도면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38808" y="1169636"/>
            <a:ext cx="5191795" cy="538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8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AES &amp; LDPC, LDPC-ECC</a:t>
            </a:r>
            <a:r>
              <a:rPr lang="ko-KR" altLang="en-US"/>
              <a:t> 전파비율 비교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67BCD-60DF-4B50-909E-81326FCA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13" descr="텍스트, 스크린샷, 폰트, 문서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9918" y="1662204"/>
            <a:ext cx="5936081" cy="353359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0" y="1868336"/>
            <a:ext cx="5777460" cy="3101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비밀키로 인한 비트값</a:t>
            </a:r>
            <a:r>
              <a:rPr lang="en-US" altLang="ko-KR"/>
              <a:t>(</a:t>
            </a:r>
            <a:r>
              <a:rPr lang="ko-KR" altLang="en-US"/>
              <a:t>혹은 바이트값</a:t>
            </a:r>
            <a:r>
              <a:rPr lang="en-US" altLang="ko-KR"/>
              <a:t>)</a:t>
            </a:r>
            <a:r>
              <a:rPr lang="ko-KR" altLang="en-US"/>
              <a:t>의 확산의 정도가 어느정도인가</a:t>
            </a:r>
            <a:r>
              <a:rPr lang="en-US" altLang="ko-KR"/>
              <a:t>?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기존 공개된 </a:t>
            </a:r>
            <a:r>
              <a:rPr lang="en-US" altLang="ko-KR"/>
              <a:t>S-Box</a:t>
            </a:r>
            <a:r>
              <a:rPr lang="ko-KR" altLang="en-US"/>
              <a:t> 사용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Key Mixing Layer(</a:t>
            </a:r>
            <a:r>
              <a:rPr lang="ko-KR" altLang="en-US"/>
              <a:t>혹은 </a:t>
            </a:r>
            <a:r>
              <a:rPr lang="en-US" altLang="ko-KR"/>
              <a:t>AddRoundKey)</a:t>
            </a:r>
            <a:r>
              <a:rPr lang="ko-KR" altLang="en-US"/>
              <a:t> 과정은 </a:t>
            </a:r>
            <a:r>
              <a:rPr lang="en-US" altLang="ko-KR"/>
              <a:t>XOR</a:t>
            </a:r>
            <a:r>
              <a:rPr lang="ko-KR" altLang="en-US"/>
              <a:t> 연산이기에 생략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AES &amp; LDPC :</a:t>
            </a:r>
            <a:r>
              <a:rPr lang="ko-KR" altLang="en-US"/>
              <a:t> </a:t>
            </a:r>
            <a:r>
              <a:rPr lang="en-US" altLang="ko-KR"/>
              <a:t>128-bits </a:t>
            </a:r>
            <a:r>
              <a:rPr lang="ko-KR" altLang="en-US"/>
              <a:t>기준</a:t>
            </a:r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LDPC-ECC : 256 bits </a:t>
            </a:r>
            <a:r>
              <a:rPr lang="ko-KR" altLang="en-US"/>
              <a:t>기준</a:t>
            </a:r>
            <a:r>
              <a:rPr lang="en-US" altLang="ko-KR"/>
              <a:t>(</a:t>
            </a:r>
            <a:r>
              <a:rPr lang="ko-KR" altLang="en-US"/>
              <a:t>두 병렬 과정 중 앞 부분의 </a:t>
            </a:r>
            <a:r>
              <a:rPr lang="en-US" altLang="ko-KR"/>
              <a:t>128bits block</a:t>
            </a:r>
            <a:r>
              <a:rPr lang="ko-KR" altLang="en-US"/>
              <a:t>으로 비교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5455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AES &amp; LDPC, LDPC-ECC</a:t>
            </a:r>
            <a:r>
              <a:rPr lang="ko-KR" altLang="en-US"/>
              <a:t> 전파비율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  <p:sp>
        <p:nvSpPr>
          <p:cNvPr id="9" name="TextBox 3"/>
          <p:cNvSpPr txBox="1"/>
          <p:nvPr/>
        </p:nvSpPr>
        <p:spPr>
          <a:xfrm>
            <a:off x="748145" y="836716"/>
            <a:ext cx="10432092" cy="904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0. AES</a:t>
            </a:r>
            <a:r>
              <a:rPr lang="ko-KR" altLang="en-US"/>
              <a:t>만 적용 </a:t>
            </a:r>
            <a:r>
              <a:rPr lang="en-US" altLang="ko-KR"/>
              <a:t>(Add</a:t>
            </a:r>
            <a:r>
              <a:rPr lang="ko-KR" altLang="en-US"/>
              <a:t> </a:t>
            </a:r>
            <a:r>
              <a:rPr lang="en-US" altLang="ko-KR"/>
              <a:t>Round Key</a:t>
            </a:r>
            <a:r>
              <a:rPr lang="ko-KR" altLang="en-US"/>
              <a:t>는 </a:t>
            </a:r>
            <a:r>
              <a:rPr lang="en-US" altLang="ko-KR"/>
              <a:t>Key </a:t>
            </a:r>
            <a:r>
              <a:rPr lang="ko-KR" altLang="en-US"/>
              <a:t>값과 </a:t>
            </a:r>
            <a:r>
              <a:rPr lang="en-US" altLang="ko-KR"/>
              <a:t>XOR </a:t>
            </a:r>
            <a:r>
              <a:rPr lang="ko-KR" altLang="en-US"/>
              <a:t>연산만 하면 되는 것이니 생략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Round 1</a:t>
            </a:r>
            <a:endParaRPr lang="ko-KR" altLang="en-US"/>
          </a:p>
        </p:txBody>
      </p:sp>
      <p:graphicFrame>
        <p:nvGraphicFramePr>
          <p:cNvPr id="10" name="표 4"/>
          <p:cNvGraphicFramePr>
            <a:graphicFrameLocks noGrp="1"/>
          </p:cNvGraphicFramePr>
          <p:nvPr/>
        </p:nvGraphicFramePr>
        <p:xfrm>
          <a:off x="130628" y="1908463"/>
          <a:ext cx="30387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0C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화살표: 오른쪽 5"/>
          <p:cNvSpPr/>
          <p:nvPr/>
        </p:nvSpPr>
        <p:spPr>
          <a:xfrm>
            <a:off x="3326495" y="2531918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2" name="표 6"/>
          <p:cNvGraphicFramePr>
            <a:graphicFrameLocks noGrp="1"/>
          </p:cNvGraphicFramePr>
          <p:nvPr/>
        </p:nvGraphicFramePr>
        <p:xfrm>
          <a:off x="4504875" y="1866900"/>
          <a:ext cx="30387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7D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TextBox 7"/>
          <p:cNvSpPr txBox="1"/>
          <p:nvPr/>
        </p:nvSpPr>
        <p:spPr>
          <a:xfrm>
            <a:off x="3348182" y="2162586"/>
            <a:ext cx="1315915" cy="359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SubBytes</a:t>
            </a:r>
            <a:endParaRPr lang="ko-KR" altLang="en-US"/>
          </a:p>
        </p:txBody>
      </p:sp>
      <p:sp>
        <p:nvSpPr>
          <p:cNvPr id="14" name="화살표: 오른쪽 8"/>
          <p:cNvSpPr/>
          <p:nvPr/>
        </p:nvSpPr>
        <p:spPr>
          <a:xfrm>
            <a:off x="7787982" y="2462071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TextBox 9"/>
          <p:cNvSpPr txBox="1"/>
          <p:nvPr/>
        </p:nvSpPr>
        <p:spPr>
          <a:xfrm>
            <a:off x="7702794" y="2092739"/>
            <a:ext cx="1328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ShiftRows</a:t>
            </a:r>
            <a:endParaRPr lang="ko-KR" altLang="en-US"/>
          </a:p>
        </p:txBody>
      </p:sp>
      <p:graphicFrame>
        <p:nvGraphicFramePr>
          <p:cNvPr id="16" name="표 11"/>
          <p:cNvGraphicFramePr>
            <a:graphicFrameLocks noGrp="1"/>
          </p:cNvGraphicFramePr>
          <p:nvPr/>
        </p:nvGraphicFramePr>
        <p:xfrm>
          <a:off x="9006102" y="1857663"/>
          <a:ext cx="30387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7D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화살표: 오른쪽 12"/>
          <p:cNvSpPr/>
          <p:nvPr/>
        </p:nvSpPr>
        <p:spPr>
          <a:xfrm>
            <a:off x="406487" y="4984173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TextBox 13"/>
          <p:cNvSpPr txBox="1"/>
          <p:nvPr/>
        </p:nvSpPr>
        <p:spPr>
          <a:xfrm>
            <a:off x="83799" y="4614841"/>
            <a:ext cx="166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MixColumns</a:t>
            </a:r>
            <a:endParaRPr lang="ko-KR" altLang="en-US"/>
          </a:p>
        </p:txBody>
      </p:sp>
      <p:graphicFrame>
        <p:nvGraphicFramePr>
          <p:cNvPr id="19" name="표 14"/>
          <p:cNvGraphicFramePr>
            <a:graphicFrameLocks noGrp="1"/>
          </p:cNvGraphicFramePr>
          <p:nvPr/>
        </p:nvGraphicFramePr>
        <p:xfrm>
          <a:off x="5429016" y="4465617"/>
          <a:ext cx="30387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7D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표 15"/>
          <p:cNvGraphicFramePr>
            <a:graphicFrameLocks noGrp="1"/>
          </p:cNvGraphicFramePr>
          <p:nvPr/>
        </p:nvGraphicFramePr>
        <p:xfrm>
          <a:off x="1635834" y="4465617"/>
          <a:ext cx="30387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16"/>
          <p:cNvSpPr txBox="1"/>
          <p:nvPr/>
        </p:nvSpPr>
        <p:spPr>
          <a:xfrm>
            <a:off x="2146465" y="4060681"/>
            <a:ext cx="21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(Constant Matrix)</a:t>
            </a:r>
            <a:endParaRPr lang="ko-KR" altLang="en-US"/>
          </a:p>
        </p:txBody>
      </p:sp>
      <p:sp>
        <p:nvSpPr>
          <p:cNvPr id="22" name="곱하기 기호 17"/>
          <p:cNvSpPr/>
          <p:nvPr/>
        </p:nvSpPr>
        <p:spPr>
          <a:xfrm>
            <a:off x="4736120" y="5046519"/>
            <a:ext cx="690910" cy="563663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3" name="표 18"/>
          <p:cNvGraphicFramePr>
            <a:graphicFrameLocks noGrp="1"/>
          </p:cNvGraphicFramePr>
          <p:nvPr/>
        </p:nvGraphicFramePr>
        <p:xfrm>
          <a:off x="9043304" y="4465617"/>
          <a:ext cx="30387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accent6"/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lang="ko-KR" altLang="en-US" sz="2400" b="1">
                        <a:solidFill>
                          <a:schemeClr val="accent6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accent6"/>
                          </a:solidFill>
                          <a:latin typeface="Arial"/>
                          <a:cs typeface="Arial"/>
                        </a:rPr>
                        <a:t>92</a:t>
                      </a:r>
                      <a:endParaRPr lang="ko-KR" altLang="en-US" sz="2400" b="1">
                        <a:solidFill>
                          <a:schemeClr val="accent6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accent6"/>
                          </a:solidFill>
                          <a:latin typeface="Arial"/>
                          <a:cs typeface="Arial"/>
                        </a:rPr>
                        <a:t>CB</a:t>
                      </a:r>
                      <a:endParaRPr lang="ko-KR" altLang="en-US" sz="2400" b="1">
                        <a:solidFill>
                          <a:schemeClr val="accent6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accent6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ko-KR" altLang="en-US" sz="2400" b="1">
                        <a:solidFill>
                          <a:schemeClr val="accent6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86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같음 기호 19"/>
          <p:cNvSpPr/>
          <p:nvPr/>
        </p:nvSpPr>
        <p:spPr>
          <a:xfrm>
            <a:off x="8519388" y="5111418"/>
            <a:ext cx="496059" cy="498764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1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AES &amp; LDPC, LDPC-ECC</a:t>
            </a:r>
            <a:r>
              <a:rPr lang="ko-KR" altLang="en-US"/>
              <a:t> 전파비율 비교</a:t>
            </a:r>
          </a:p>
        </p:txBody>
      </p:sp>
      <p:sp>
        <p:nvSpPr>
          <p:cNvPr id="25" name="TextBox 3"/>
          <p:cNvSpPr txBox="1"/>
          <p:nvPr/>
        </p:nvSpPr>
        <p:spPr>
          <a:xfrm>
            <a:off x="748145" y="903391"/>
            <a:ext cx="9417133" cy="904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0. AES</a:t>
            </a:r>
            <a:r>
              <a:rPr lang="ko-KR" altLang="en-US"/>
              <a:t>만 적용 </a:t>
            </a:r>
            <a:r>
              <a:rPr lang="en-US" altLang="ko-KR"/>
              <a:t>(Add</a:t>
            </a:r>
            <a:r>
              <a:rPr lang="ko-KR" altLang="en-US"/>
              <a:t> </a:t>
            </a:r>
            <a:r>
              <a:rPr lang="en-US" altLang="ko-KR"/>
              <a:t>Round Key</a:t>
            </a:r>
            <a:r>
              <a:rPr lang="ko-KR" altLang="en-US"/>
              <a:t>는 </a:t>
            </a:r>
            <a:r>
              <a:rPr lang="en-US" altLang="ko-KR"/>
              <a:t>Key </a:t>
            </a:r>
            <a:r>
              <a:rPr lang="ko-KR" altLang="en-US"/>
              <a:t>값과 </a:t>
            </a:r>
            <a:r>
              <a:rPr lang="en-US" altLang="ko-KR"/>
              <a:t>XOR </a:t>
            </a:r>
            <a:r>
              <a:rPr lang="ko-KR" altLang="en-US"/>
              <a:t>연산만 하면 되는 것이니 생략</a:t>
            </a:r>
            <a:r>
              <a:rPr lang="en-US" altLang="ko-KR"/>
              <a:t>)</a:t>
            </a:r>
          </a:p>
          <a:p>
            <a:pPr marL="342900" indent="-342900">
              <a:buAutoNum type="arabicPeriod"/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/>
              <a:t>Round 2(</a:t>
            </a:r>
            <a:r>
              <a:rPr lang="ko-KR" altLang="en-US"/>
              <a:t>이후의 라운드는 반복 과정이기에 생략</a:t>
            </a:r>
            <a:r>
              <a:rPr lang="en-US" altLang="ko-KR"/>
              <a:t>)</a:t>
            </a:r>
          </a:p>
        </p:txBody>
      </p:sp>
      <p:graphicFrame>
        <p:nvGraphicFramePr>
          <p:cNvPr id="26" name="표 4"/>
          <p:cNvGraphicFramePr>
            <a:graphicFrameLocks noGrp="1"/>
          </p:cNvGraphicFramePr>
          <p:nvPr/>
        </p:nvGraphicFramePr>
        <p:xfrm>
          <a:off x="130628" y="1975138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CB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86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화살표: 오른쪽 5"/>
          <p:cNvSpPr/>
          <p:nvPr/>
        </p:nvSpPr>
        <p:spPr>
          <a:xfrm>
            <a:off x="3326495" y="2598593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8" name="표 6"/>
          <p:cNvGraphicFramePr>
            <a:graphicFrameLocks noGrp="1"/>
          </p:cNvGraphicFramePr>
          <p:nvPr/>
        </p:nvGraphicFramePr>
        <p:xfrm>
          <a:off x="4504875" y="1933575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A7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0C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6B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TextBox 7"/>
          <p:cNvSpPr txBox="1"/>
          <p:nvPr/>
        </p:nvSpPr>
        <p:spPr>
          <a:xfrm>
            <a:off x="3348182" y="2229261"/>
            <a:ext cx="1300300" cy="359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SubBytes</a:t>
            </a:r>
            <a:endParaRPr lang="ko-KR" altLang="en-US"/>
          </a:p>
        </p:txBody>
      </p:sp>
      <p:sp>
        <p:nvSpPr>
          <p:cNvPr id="30" name="화살표: 오른쪽 8"/>
          <p:cNvSpPr/>
          <p:nvPr/>
        </p:nvSpPr>
        <p:spPr>
          <a:xfrm>
            <a:off x="7787982" y="2528746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9"/>
          <p:cNvSpPr txBox="1"/>
          <p:nvPr/>
        </p:nvSpPr>
        <p:spPr>
          <a:xfrm>
            <a:off x="7702794" y="2159414"/>
            <a:ext cx="1328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ShiftRows</a:t>
            </a:r>
            <a:endParaRPr lang="ko-KR" altLang="en-US"/>
          </a:p>
        </p:txBody>
      </p:sp>
      <p:graphicFrame>
        <p:nvGraphicFramePr>
          <p:cNvPr id="32" name="표 11"/>
          <p:cNvGraphicFramePr>
            <a:graphicFrameLocks noGrp="1"/>
          </p:cNvGraphicFramePr>
          <p:nvPr/>
        </p:nvGraphicFramePr>
        <p:xfrm>
          <a:off x="9006102" y="1933575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A7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0C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6B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화살표: 오른쪽 12"/>
          <p:cNvSpPr/>
          <p:nvPr/>
        </p:nvSpPr>
        <p:spPr>
          <a:xfrm>
            <a:off x="406487" y="5050848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13"/>
          <p:cNvSpPr txBox="1"/>
          <p:nvPr/>
        </p:nvSpPr>
        <p:spPr>
          <a:xfrm>
            <a:off x="83799" y="4681516"/>
            <a:ext cx="166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MixColumns</a:t>
            </a:r>
            <a:endParaRPr lang="ko-KR" altLang="en-US"/>
          </a:p>
        </p:txBody>
      </p:sp>
      <p:graphicFrame>
        <p:nvGraphicFramePr>
          <p:cNvPr id="35" name="표 14"/>
          <p:cNvGraphicFramePr>
            <a:graphicFrameLocks noGrp="1"/>
          </p:cNvGraphicFramePr>
          <p:nvPr/>
        </p:nvGraphicFramePr>
        <p:xfrm>
          <a:off x="5429016" y="4532292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EF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A7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0C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6B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표 15"/>
          <p:cNvGraphicFramePr>
            <a:graphicFrameLocks noGrp="1"/>
          </p:cNvGraphicFramePr>
          <p:nvPr/>
        </p:nvGraphicFramePr>
        <p:xfrm>
          <a:off x="1635834" y="4532292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TextBox 16"/>
          <p:cNvSpPr txBox="1"/>
          <p:nvPr/>
        </p:nvSpPr>
        <p:spPr>
          <a:xfrm>
            <a:off x="2146465" y="4127356"/>
            <a:ext cx="21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(Constant Matrix)</a:t>
            </a:r>
            <a:endParaRPr lang="ko-KR" altLang="en-US"/>
          </a:p>
        </p:txBody>
      </p:sp>
      <p:sp>
        <p:nvSpPr>
          <p:cNvPr id="38" name="곱하기 기호 17"/>
          <p:cNvSpPr/>
          <p:nvPr/>
        </p:nvSpPr>
        <p:spPr>
          <a:xfrm>
            <a:off x="4736120" y="5113194"/>
            <a:ext cx="690910" cy="563663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9" name="표 18"/>
          <p:cNvGraphicFramePr>
            <a:graphicFrameLocks noGrp="1"/>
          </p:cNvGraphicFramePr>
          <p:nvPr/>
        </p:nvGraphicFramePr>
        <p:xfrm>
          <a:off x="9043304" y="4532292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67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B6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9B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B7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같음 기호 19"/>
          <p:cNvSpPr/>
          <p:nvPr/>
        </p:nvSpPr>
        <p:spPr>
          <a:xfrm>
            <a:off x="8519388" y="5178093"/>
            <a:ext cx="496059" cy="498764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 vert="horz" lIns="91440" tIns="45720" rIns="91440" bIns="45720" anchor="ctr"/>
          <a:lstStyle/>
          <a:p>
            <a:pPr marL="0" lvl="0" indent="0" algn="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8C8C8C"/>
                </a:solidFill>
                <a:latin typeface="Arial"/>
                <a:ea typeface="Arial"/>
                <a:cs typeface="Arial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9355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AES &amp; LDPC, LDPC-ECC</a:t>
            </a:r>
            <a:r>
              <a:rPr lang="ko-KR" altLang="en-US"/>
              <a:t> 전파비율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14540" y="6384925"/>
            <a:ext cx="2743200" cy="365125"/>
          </a:xfrm>
        </p:spPr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  <p:sp>
        <p:nvSpPr>
          <p:cNvPr id="25" name="TextBox 3"/>
          <p:cNvSpPr txBox="1"/>
          <p:nvPr/>
        </p:nvSpPr>
        <p:spPr>
          <a:xfrm>
            <a:off x="748145" y="836716"/>
            <a:ext cx="9417133" cy="904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AES</a:t>
            </a:r>
            <a:r>
              <a:rPr lang="ko-KR" altLang="en-US"/>
              <a:t> </a:t>
            </a:r>
            <a:r>
              <a:rPr lang="en-US" altLang="ko-KR"/>
              <a:t>(Add</a:t>
            </a:r>
            <a:r>
              <a:rPr lang="ko-KR" altLang="en-US"/>
              <a:t> </a:t>
            </a:r>
            <a:r>
              <a:rPr lang="en-US" altLang="ko-KR"/>
              <a:t>Round Key</a:t>
            </a:r>
            <a:r>
              <a:rPr lang="ko-KR" altLang="en-US"/>
              <a:t>는 </a:t>
            </a:r>
            <a:r>
              <a:rPr lang="en-US" altLang="ko-KR"/>
              <a:t>Key </a:t>
            </a:r>
            <a:r>
              <a:rPr lang="ko-KR" altLang="en-US"/>
              <a:t>값과 </a:t>
            </a:r>
            <a:r>
              <a:rPr lang="en-US" altLang="ko-KR"/>
              <a:t>XOR </a:t>
            </a:r>
            <a:r>
              <a:rPr lang="ko-KR" altLang="en-US"/>
              <a:t>연산만 하면 되는 것이니 생략</a:t>
            </a:r>
            <a:r>
              <a:rPr lang="en-US" altLang="ko-KR"/>
              <a:t>)</a:t>
            </a:r>
          </a:p>
          <a:p>
            <a:pPr lvl="0">
              <a:defRPr/>
            </a:pPr>
            <a:r>
              <a:rPr lang="en-US" altLang="ko-KR"/>
              <a:t>    1Round</a:t>
            </a:r>
            <a:r>
              <a:rPr lang="ko-KR" altLang="en-US"/>
              <a:t>에서 가장 첫 </a:t>
            </a:r>
            <a:r>
              <a:rPr lang="en-US" altLang="ko-KR"/>
              <a:t>1bit Flip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첫 </a:t>
            </a:r>
            <a:r>
              <a:rPr lang="en-US" altLang="ko-KR"/>
              <a:t>byte </a:t>
            </a:r>
            <a:r>
              <a:rPr lang="ko-KR" altLang="en-US"/>
              <a:t>값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00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80)</a:t>
            </a:r>
          </a:p>
          <a:p>
            <a:pPr lvl="0">
              <a:defRPr/>
            </a:pPr>
            <a:r>
              <a:rPr lang="en-US" altLang="ko-KR"/>
              <a:t>Round 1</a:t>
            </a:r>
            <a:endParaRPr lang="ko-KR" altLang="en-US"/>
          </a:p>
        </p:txBody>
      </p:sp>
      <p:graphicFrame>
        <p:nvGraphicFramePr>
          <p:cNvPr id="26" name="표 4"/>
          <p:cNvGraphicFramePr>
            <a:graphicFrameLocks noGrp="1"/>
          </p:cNvGraphicFramePr>
          <p:nvPr/>
        </p:nvGraphicFramePr>
        <p:xfrm>
          <a:off x="130628" y="1908463"/>
          <a:ext cx="30387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0C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화살표: 오른쪽 5"/>
          <p:cNvSpPr/>
          <p:nvPr/>
        </p:nvSpPr>
        <p:spPr>
          <a:xfrm>
            <a:off x="3326495" y="2531918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8" name="표 6"/>
          <p:cNvGraphicFramePr>
            <a:graphicFrameLocks noGrp="1"/>
          </p:cNvGraphicFramePr>
          <p:nvPr/>
        </p:nvGraphicFramePr>
        <p:xfrm>
          <a:off x="4504875" y="1866900"/>
          <a:ext cx="30387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7D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TextBox 7"/>
          <p:cNvSpPr txBox="1"/>
          <p:nvPr/>
        </p:nvSpPr>
        <p:spPr>
          <a:xfrm>
            <a:off x="3348182" y="2162586"/>
            <a:ext cx="1331530" cy="359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SubBytes</a:t>
            </a:r>
            <a:endParaRPr lang="ko-KR" altLang="en-US"/>
          </a:p>
        </p:txBody>
      </p:sp>
      <p:sp>
        <p:nvSpPr>
          <p:cNvPr id="30" name="화살표: 오른쪽 8"/>
          <p:cNvSpPr/>
          <p:nvPr/>
        </p:nvSpPr>
        <p:spPr>
          <a:xfrm>
            <a:off x="7787982" y="2462071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9"/>
          <p:cNvSpPr txBox="1"/>
          <p:nvPr/>
        </p:nvSpPr>
        <p:spPr>
          <a:xfrm>
            <a:off x="7702794" y="2092739"/>
            <a:ext cx="1328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ShiftRows</a:t>
            </a:r>
            <a:endParaRPr lang="ko-KR" altLang="en-US"/>
          </a:p>
        </p:txBody>
      </p:sp>
      <p:graphicFrame>
        <p:nvGraphicFramePr>
          <p:cNvPr id="32" name="표 11"/>
          <p:cNvGraphicFramePr>
            <a:graphicFrameLocks noGrp="1"/>
          </p:cNvGraphicFramePr>
          <p:nvPr/>
        </p:nvGraphicFramePr>
        <p:xfrm>
          <a:off x="9006102" y="1866900"/>
          <a:ext cx="30387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7D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화살표: 오른쪽 12"/>
          <p:cNvSpPr/>
          <p:nvPr/>
        </p:nvSpPr>
        <p:spPr>
          <a:xfrm>
            <a:off x="406487" y="4984173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13"/>
          <p:cNvSpPr txBox="1"/>
          <p:nvPr/>
        </p:nvSpPr>
        <p:spPr>
          <a:xfrm>
            <a:off x="83799" y="4614841"/>
            <a:ext cx="166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MixColumns</a:t>
            </a:r>
            <a:endParaRPr lang="ko-KR" altLang="en-US"/>
          </a:p>
        </p:txBody>
      </p:sp>
      <p:graphicFrame>
        <p:nvGraphicFramePr>
          <p:cNvPr id="35" name="표 14"/>
          <p:cNvGraphicFramePr>
            <a:graphicFrameLocks noGrp="1"/>
          </p:cNvGraphicFramePr>
          <p:nvPr/>
        </p:nvGraphicFramePr>
        <p:xfrm>
          <a:off x="5429016" y="4465617"/>
          <a:ext cx="30387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7D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표 15"/>
          <p:cNvGraphicFramePr>
            <a:graphicFrameLocks noGrp="1"/>
          </p:cNvGraphicFramePr>
          <p:nvPr/>
        </p:nvGraphicFramePr>
        <p:xfrm>
          <a:off x="1635834" y="4465617"/>
          <a:ext cx="30387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TextBox 16"/>
          <p:cNvSpPr txBox="1"/>
          <p:nvPr/>
        </p:nvSpPr>
        <p:spPr>
          <a:xfrm>
            <a:off x="2146465" y="4060681"/>
            <a:ext cx="21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(Constant Matrix)</a:t>
            </a:r>
            <a:endParaRPr lang="ko-KR" altLang="en-US"/>
          </a:p>
        </p:txBody>
      </p:sp>
      <p:sp>
        <p:nvSpPr>
          <p:cNvPr id="38" name="곱하기 기호 17"/>
          <p:cNvSpPr/>
          <p:nvPr/>
        </p:nvSpPr>
        <p:spPr>
          <a:xfrm>
            <a:off x="4736120" y="5046519"/>
            <a:ext cx="690910" cy="563663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9" name="표 18"/>
          <p:cNvGraphicFramePr>
            <a:graphicFrameLocks noGrp="1"/>
          </p:cNvGraphicFramePr>
          <p:nvPr/>
        </p:nvGraphicFramePr>
        <p:xfrm>
          <a:off x="9043304" y="4465617"/>
          <a:ext cx="303876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C1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FC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7E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86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같음 기호 19"/>
          <p:cNvSpPr/>
          <p:nvPr/>
        </p:nvSpPr>
        <p:spPr>
          <a:xfrm>
            <a:off x="8519388" y="5111418"/>
            <a:ext cx="496059" cy="498764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99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AES &amp; LDPC, LDPC-ECC</a:t>
            </a:r>
            <a:r>
              <a:rPr lang="ko-KR" altLang="en-US"/>
              <a:t> 전파비율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  <p:sp>
        <p:nvSpPr>
          <p:cNvPr id="9" name="TextBox 3"/>
          <p:cNvSpPr txBox="1"/>
          <p:nvPr/>
        </p:nvSpPr>
        <p:spPr>
          <a:xfrm>
            <a:off x="748145" y="836716"/>
            <a:ext cx="9417133" cy="904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en-US" altLang="ko-KR"/>
              <a:t>AES</a:t>
            </a:r>
            <a:r>
              <a:rPr lang="ko-KR" altLang="en-US"/>
              <a:t> </a:t>
            </a:r>
            <a:r>
              <a:rPr lang="en-US" altLang="ko-KR"/>
              <a:t>(Add</a:t>
            </a:r>
            <a:r>
              <a:rPr lang="ko-KR" altLang="en-US"/>
              <a:t> </a:t>
            </a:r>
            <a:r>
              <a:rPr lang="en-US" altLang="ko-KR"/>
              <a:t>Round Key</a:t>
            </a:r>
            <a:r>
              <a:rPr lang="ko-KR" altLang="en-US"/>
              <a:t>는 </a:t>
            </a:r>
            <a:r>
              <a:rPr lang="en-US" altLang="ko-KR"/>
              <a:t>Key </a:t>
            </a:r>
            <a:r>
              <a:rPr lang="ko-KR" altLang="en-US"/>
              <a:t>값과 </a:t>
            </a:r>
            <a:r>
              <a:rPr lang="en-US" altLang="ko-KR"/>
              <a:t>XOR </a:t>
            </a:r>
            <a:r>
              <a:rPr lang="ko-KR" altLang="en-US"/>
              <a:t>연산만 하면 되는 것이니 생략</a:t>
            </a:r>
            <a:r>
              <a:rPr lang="en-US" altLang="ko-KR"/>
              <a:t>)</a:t>
            </a:r>
          </a:p>
          <a:p>
            <a:pPr lvl="0">
              <a:defRPr/>
            </a:pPr>
            <a:r>
              <a:rPr lang="en-US" altLang="ko-KR"/>
              <a:t>    1Round</a:t>
            </a:r>
            <a:r>
              <a:rPr lang="ko-KR" altLang="en-US"/>
              <a:t>에서 가장 첫 </a:t>
            </a:r>
            <a:r>
              <a:rPr lang="en-US" altLang="ko-KR"/>
              <a:t>1bit Flip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첫 </a:t>
            </a:r>
            <a:r>
              <a:rPr lang="en-US" altLang="ko-KR"/>
              <a:t>byte </a:t>
            </a:r>
            <a:r>
              <a:rPr lang="ko-KR" altLang="en-US"/>
              <a:t>값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00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80)</a:t>
            </a:r>
          </a:p>
          <a:p>
            <a:pPr lvl="0">
              <a:defRPr/>
            </a:pPr>
            <a:r>
              <a:rPr lang="en-US" altLang="ko-KR"/>
              <a:t>Round 2</a:t>
            </a:r>
          </a:p>
        </p:txBody>
      </p:sp>
      <p:graphicFrame>
        <p:nvGraphicFramePr>
          <p:cNvPr id="25" name="표 4"/>
          <p:cNvGraphicFramePr>
            <a:graphicFrameLocks noGrp="1"/>
          </p:cNvGraphicFramePr>
          <p:nvPr/>
        </p:nvGraphicFramePr>
        <p:xfrm>
          <a:off x="130628" y="1851313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C1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FC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7E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86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화살표: 오른쪽 5"/>
          <p:cNvSpPr/>
          <p:nvPr/>
        </p:nvSpPr>
        <p:spPr>
          <a:xfrm>
            <a:off x="3326495" y="2474768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7" name="표 6"/>
          <p:cNvGraphicFramePr>
            <a:graphicFrameLocks noGrp="1"/>
          </p:cNvGraphicFramePr>
          <p:nvPr/>
        </p:nvGraphicFramePr>
        <p:xfrm>
          <a:off x="4504875" y="1809750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A7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0C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B0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6B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96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7"/>
          <p:cNvSpPr txBox="1"/>
          <p:nvPr/>
        </p:nvSpPr>
        <p:spPr>
          <a:xfrm>
            <a:off x="3348182" y="2105436"/>
            <a:ext cx="1409604" cy="359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SubBytes</a:t>
            </a:r>
            <a:endParaRPr lang="ko-KR" altLang="en-US"/>
          </a:p>
        </p:txBody>
      </p:sp>
      <p:sp>
        <p:nvSpPr>
          <p:cNvPr id="29" name="화살표: 오른쪽 8"/>
          <p:cNvSpPr/>
          <p:nvPr/>
        </p:nvSpPr>
        <p:spPr>
          <a:xfrm>
            <a:off x="7787982" y="2404921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9"/>
          <p:cNvSpPr txBox="1"/>
          <p:nvPr/>
        </p:nvSpPr>
        <p:spPr>
          <a:xfrm>
            <a:off x="7702794" y="2035589"/>
            <a:ext cx="1328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ShiftRows</a:t>
            </a:r>
            <a:endParaRPr lang="ko-KR" altLang="en-US"/>
          </a:p>
        </p:txBody>
      </p:sp>
      <p:graphicFrame>
        <p:nvGraphicFramePr>
          <p:cNvPr id="31" name="표 11"/>
          <p:cNvGraphicFramePr>
            <a:graphicFrameLocks noGrp="1"/>
          </p:cNvGraphicFramePr>
          <p:nvPr/>
        </p:nvGraphicFramePr>
        <p:xfrm>
          <a:off x="9006102" y="1809750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A7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0C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6B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96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화살표: 오른쪽 12"/>
          <p:cNvSpPr/>
          <p:nvPr/>
        </p:nvSpPr>
        <p:spPr>
          <a:xfrm>
            <a:off x="406487" y="4927023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13"/>
          <p:cNvSpPr txBox="1"/>
          <p:nvPr/>
        </p:nvSpPr>
        <p:spPr>
          <a:xfrm>
            <a:off x="83799" y="4557691"/>
            <a:ext cx="166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MixColumns</a:t>
            </a:r>
            <a:endParaRPr lang="ko-KR" altLang="en-US"/>
          </a:p>
        </p:txBody>
      </p:sp>
      <p:graphicFrame>
        <p:nvGraphicFramePr>
          <p:cNvPr id="34" name="표 14"/>
          <p:cNvGraphicFramePr>
            <a:graphicFrameLocks noGrp="1"/>
          </p:cNvGraphicFramePr>
          <p:nvPr/>
        </p:nvGraphicFramePr>
        <p:xfrm>
          <a:off x="5429016" y="440846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A7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0C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6B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B0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96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표 15"/>
          <p:cNvGraphicFramePr>
            <a:graphicFrameLocks noGrp="1"/>
          </p:cNvGraphicFramePr>
          <p:nvPr/>
        </p:nvGraphicFramePr>
        <p:xfrm>
          <a:off x="1635834" y="440846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Box 16"/>
          <p:cNvSpPr txBox="1"/>
          <p:nvPr/>
        </p:nvSpPr>
        <p:spPr>
          <a:xfrm>
            <a:off x="2146465" y="4003531"/>
            <a:ext cx="21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(Constant Matrix)</a:t>
            </a:r>
            <a:endParaRPr lang="ko-KR" altLang="en-US"/>
          </a:p>
        </p:txBody>
      </p:sp>
      <p:sp>
        <p:nvSpPr>
          <p:cNvPr id="37" name="곱하기 기호 17"/>
          <p:cNvSpPr/>
          <p:nvPr/>
        </p:nvSpPr>
        <p:spPr>
          <a:xfrm>
            <a:off x="4736120" y="4989369"/>
            <a:ext cx="690910" cy="563663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8" name="표 18"/>
          <p:cNvGraphicFramePr>
            <a:graphicFrameLocks noGrp="1"/>
          </p:cNvGraphicFramePr>
          <p:nvPr/>
        </p:nvGraphicFramePr>
        <p:xfrm>
          <a:off x="9043304" y="440846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같음 기호 19"/>
          <p:cNvSpPr/>
          <p:nvPr/>
        </p:nvSpPr>
        <p:spPr>
          <a:xfrm>
            <a:off x="8519388" y="5054268"/>
            <a:ext cx="496059" cy="498764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66610" y="6322219"/>
            <a:ext cx="2905124" cy="286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/>
              <a:t>(</a:t>
            </a:r>
            <a:r>
              <a:rPr lang="ko-KR" altLang="en-US" sz="1300"/>
              <a:t>이후의 </a:t>
            </a:r>
            <a:r>
              <a:rPr lang="en-US" altLang="ko-KR" sz="1300"/>
              <a:t>byte</a:t>
            </a:r>
            <a:r>
              <a:rPr lang="ko-KR" altLang="en-US" sz="1300"/>
              <a:t>값은 알파벳으로 대체</a:t>
            </a:r>
            <a:r>
              <a:rPr lang="en-US" altLang="ko-KR" sz="13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7737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AES &amp; LDPC, LDPC-ECC</a:t>
            </a:r>
            <a:r>
              <a:rPr lang="ko-KR" altLang="en-US"/>
              <a:t> 전파비율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314540" y="6384925"/>
            <a:ext cx="2743200" cy="365125"/>
          </a:xfrm>
        </p:spPr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  <p:sp>
        <p:nvSpPr>
          <p:cNvPr id="25" name="TextBox 3"/>
          <p:cNvSpPr txBox="1"/>
          <p:nvPr/>
        </p:nvSpPr>
        <p:spPr>
          <a:xfrm>
            <a:off x="748145" y="836716"/>
            <a:ext cx="9417133" cy="904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LDPC-ECC</a:t>
            </a:r>
            <a:r>
              <a:rPr lang="ko-KR" altLang="en-US"/>
              <a:t> </a:t>
            </a:r>
            <a:r>
              <a:rPr lang="en-US" altLang="ko-KR"/>
              <a:t>(Add</a:t>
            </a:r>
            <a:r>
              <a:rPr lang="ko-KR" altLang="en-US"/>
              <a:t> </a:t>
            </a:r>
            <a:r>
              <a:rPr lang="en-US" altLang="ko-KR"/>
              <a:t>Round Key</a:t>
            </a:r>
            <a:r>
              <a:rPr lang="ko-KR" altLang="en-US"/>
              <a:t>는 </a:t>
            </a:r>
            <a:r>
              <a:rPr lang="en-US" altLang="ko-KR"/>
              <a:t>Key </a:t>
            </a:r>
            <a:r>
              <a:rPr lang="ko-KR" altLang="en-US"/>
              <a:t>값과 </a:t>
            </a:r>
            <a:r>
              <a:rPr lang="en-US" altLang="ko-KR"/>
              <a:t>XOR </a:t>
            </a:r>
            <a:r>
              <a:rPr lang="ko-KR" altLang="en-US"/>
              <a:t>연산만 하면 되는 것이니 생략</a:t>
            </a:r>
            <a:r>
              <a:rPr lang="en-US" altLang="ko-KR"/>
              <a:t>)</a:t>
            </a:r>
          </a:p>
          <a:p>
            <a:pPr lvl="0">
              <a:defRPr/>
            </a:pPr>
            <a:r>
              <a:rPr lang="en-US" altLang="ko-KR"/>
              <a:t>    1Round</a:t>
            </a:r>
            <a:r>
              <a:rPr lang="ko-KR" altLang="en-US"/>
              <a:t>에서 가장 첫 </a:t>
            </a:r>
            <a:r>
              <a:rPr lang="en-US" altLang="ko-KR"/>
              <a:t>1bit Flip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첫 </a:t>
            </a:r>
            <a:r>
              <a:rPr lang="en-US" altLang="ko-KR"/>
              <a:t>byte </a:t>
            </a:r>
            <a:r>
              <a:rPr lang="ko-KR" altLang="en-US"/>
              <a:t>값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00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80)</a:t>
            </a:r>
          </a:p>
          <a:p>
            <a:pPr lvl="0">
              <a:defRPr/>
            </a:pPr>
            <a:r>
              <a:rPr lang="en-US" altLang="ko-KR"/>
              <a:t>Round 1</a:t>
            </a:r>
            <a:endParaRPr lang="ko-KR" altLang="en-US"/>
          </a:p>
        </p:txBody>
      </p:sp>
      <p:graphicFrame>
        <p:nvGraphicFramePr>
          <p:cNvPr id="26" name="표 4"/>
          <p:cNvGraphicFramePr>
            <a:graphicFrameLocks noGrp="1"/>
          </p:cNvGraphicFramePr>
          <p:nvPr/>
        </p:nvGraphicFramePr>
        <p:xfrm>
          <a:off x="130628" y="1908463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0C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화살표: 오른쪽 5"/>
          <p:cNvSpPr/>
          <p:nvPr/>
        </p:nvSpPr>
        <p:spPr>
          <a:xfrm>
            <a:off x="3326495" y="2531918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8" name="표 6"/>
          <p:cNvGraphicFramePr>
            <a:graphicFrameLocks noGrp="1"/>
          </p:cNvGraphicFramePr>
          <p:nvPr/>
        </p:nvGraphicFramePr>
        <p:xfrm>
          <a:off x="4504875" y="1866900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7D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TextBox 7"/>
          <p:cNvSpPr txBox="1"/>
          <p:nvPr/>
        </p:nvSpPr>
        <p:spPr>
          <a:xfrm>
            <a:off x="3348182" y="2162586"/>
            <a:ext cx="1331530" cy="359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SubBytes</a:t>
            </a:r>
            <a:endParaRPr lang="ko-KR" altLang="en-US"/>
          </a:p>
        </p:txBody>
      </p:sp>
      <p:sp>
        <p:nvSpPr>
          <p:cNvPr id="30" name="화살표: 오른쪽 8"/>
          <p:cNvSpPr/>
          <p:nvPr/>
        </p:nvSpPr>
        <p:spPr>
          <a:xfrm>
            <a:off x="7787982" y="2462071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TextBox 9"/>
          <p:cNvSpPr txBox="1"/>
          <p:nvPr/>
        </p:nvSpPr>
        <p:spPr>
          <a:xfrm>
            <a:off x="7702794" y="2092739"/>
            <a:ext cx="1328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ShiftRows</a:t>
            </a:r>
            <a:endParaRPr lang="ko-KR" altLang="en-US"/>
          </a:p>
        </p:txBody>
      </p:sp>
      <p:graphicFrame>
        <p:nvGraphicFramePr>
          <p:cNvPr id="32" name="표 11"/>
          <p:cNvGraphicFramePr>
            <a:graphicFrameLocks noGrp="1"/>
          </p:cNvGraphicFramePr>
          <p:nvPr/>
        </p:nvGraphicFramePr>
        <p:xfrm>
          <a:off x="9006102" y="1866900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7D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화살표: 오른쪽 12"/>
          <p:cNvSpPr/>
          <p:nvPr/>
        </p:nvSpPr>
        <p:spPr>
          <a:xfrm>
            <a:off x="406487" y="4984173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TextBox 13"/>
          <p:cNvSpPr txBox="1"/>
          <p:nvPr/>
        </p:nvSpPr>
        <p:spPr>
          <a:xfrm>
            <a:off x="83799" y="4614841"/>
            <a:ext cx="166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MixColumns</a:t>
            </a:r>
            <a:endParaRPr lang="ko-KR" altLang="en-US"/>
          </a:p>
        </p:txBody>
      </p:sp>
      <p:graphicFrame>
        <p:nvGraphicFramePr>
          <p:cNvPr id="35" name="표 14"/>
          <p:cNvGraphicFramePr>
            <a:graphicFrameLocks noGrp="1"/>
          </p:cNvGraphicFramePr>
          <p:nvPr/>
        </p:nvGraphicFramePr>
        <p:xfrm>
          <a:off x="5429016" y="446561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CD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26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7D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표 15"/>
          <p:cNvGraphicFramePr>
            <a:graphicFrameLocks noGrp="1"/>
          </p:cNvGraphicFramePr>
          <p:nvPr/>
        </p:nvGraphicFramePr>
        <p:xfrm>
          <a:off x="1635834" y="446561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TextBox 16"/>
          <p:cNvSpPr txBox="1"/>
          <p:nvPr/>
        </p:nvSpPr>
        <p:spPr>
          <a:xfrm>
            <a:off x="2146465" y="4060681"/>
            <a:ext cx="21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(Constant Matrix)</a:t>
            </a:r>
            <a:endParaRPr lang="ko-KR" altLang="en-US"/>
          </a:p>
        </p:txBody>
      </p:sp>
      <p:sp>
        <p:nvSpPr>
          <p:cNvPr id="38" name="곱하기 기호 17"/>
          <p:cNvSpPr/>
          <p:nvPr/>
        </p:nvSpPr>
        <p:spPr>
          <a:xfrm>
            <a:off x="4736120" y="5046519"/>
            <a:ext cx="690910" cy="563663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9" name="표 18"/>
          <p:cNvGraphicFramePr>
            <a:graphicFrameLocks noGrp="1"/>
          </p:cNvGraphicFramePr>
          <p:nvPr/>
        </p:nvGraphicFramePr>
        <p:xfrm>
          <a:off x="9043304" y="446561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C1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FC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7E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86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" name="같음 기호 19"/>
          <p:cNvSpPr/>
          <p:nvPr/>
        </p:nvSpPr>
        <p:spPr>
          <a:xfrm>
            <a:off x="8519388" y="5111418"/>
            <a:ext cx="496059" cy="498764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86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AES &amp; LDPC, LDPC-ECC</a:t>
            </a:r>
            <a:r>
              <a:rPr lang="ko-KR" altLang="en-US"/>
              <a:t> 전파비율 비교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78736E57-F90E-408A-B1D8-FC5493EAAE16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  <p:sp>
        <p:nvSpPr>
          <p:cNvPr id="9" name="TextBox 3"/>
          <p:cNvSpPr txBox="1"/>
          <p:nvPr/>
        </p:nvSpPr>
        <p:spPr>
          <a:xfrm>
            <a:off x="748145" y="836716"/>
            <a:ext cx="9417133" cy="904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altLang="ko-KR"/>
              <a:t>2.</a:t>
            </a:r>
            <a:r>
              <a:rPr lang="ko-KR" altLang="en-US"/>
              <a:t> </a:t>
            </a:r>
            <a:r>
              <a:rPr lang="en-US" altLang="ko-KR"/>
              <a:t>LDPC-ECC</a:t>
            </a:r>
            <a:r>
              <a:rPr lang="ko-KR" altLang="en-US"/>
              <a:t> </a:t>
            </a:r>
            <a:r>
              <a:rPr lang="en-US" altLang="ko-KR"/>
              <a:t>(Add</a:t>
            </a:r>
            <a:r>
              <a:rPr lang="ko-KR" altLang="en-US"/>
              <a:t> </a:t>
            </a:r>
            <a:r>
              <a:rPr lang="en-US" altLang="ko-KR"/>
              <a:t>Round Key</a:t>
            </a:r>
            <a:r>
              <a:rPr lang="ko-KR" altLang="en-US"/>
              <a:t>는 </a:t>
            </a:r>
            <a:r>
              <a:rPr lang="en-US" altLang="ko-KR"/>
              <a:t>Key </a:t>
            </a:r>
            <a:r>
              <a:rPr lang="ko-KR" altLang="en-US"/>
              <a:t>값과 </a:t>
            </a:r>
            <a:r>
              <a:rPr lang="en-US" altLang="ko-KR"/>
              <a:t>XOR </a:t>
            </a:r>
            <a:r>
              <a:rPr lang="ko-KR" altLang="en-US"/>
              <a:t>연산만 하면 되는 것이니 생략</a:t>
            </a:r>
            <a:r>
              <a:rPr lang="en-US" altLang="ko-KR"/>
              <a:t>)</a:t>
            </a:r>
          </a:p>
          <a:p>
            <a:pPr lvl="0">
              <a:defRPr/>
            </a:pPr>
            <a:r>
              <a:rPr lang="en-US" altLang="ko-KR"/>
              <a:t>    1Round</a:t>
            </a:r>
            <a:r>
              <a:rPr lang="ko-KR" altLang="en-US"/>
              <a:t>에서 가장 첫 </a:t>
            </a:r>
            <a:r>
              <a:rPr lang="en-US" altLang="ko-KR"/>
              <a:t>1bit Flip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첫 </a:t>
            </a:r>
            <a:r>
              <a:rPr lang="en-US" altLang="ko-KR"/>
              <a:t>byte </a:t>
            </a:r>
            <a:r>
              <a:rPr lang="ko-KR" altLang="en-US"/>
              <a:t>값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00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80)</a:t>
            </a:r>
          </a:p>
          <a:p>
            <a:pPr lvl="0">
              <a:defRPr/>
            </a:pPr>
            <a:r>
              <a:rPr lang="en-US" altLang="ko-KR"/>
              <a:t>Round 2</a:t>
            </a:r>
          </a:p>
        </p:txBody>
      </p:sp>
      <p:graphicFrame>
        <p:nvGraphicFramePr>
          <p:cNvPr id="25" name="표 4"/>
          <p:cNvGraphicFramePr>
            <a:graphicFrameLocks noGrp="1"/>
          </p:cNvGraphicFramePr>
          <p:nvPr/>
        </p:nvGraphicFramePr>
        <p:xfrm>
          <a:off x="130628" y="1851313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C1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FC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05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35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C2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3A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7E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86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4F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화살표: 오른쪽 5"/>
          <p:cNvSpPr/>
          <p:nvPr/>
        </p:nvSpPr>
        <p:spPr>
          <a:xfrm>
            <a:off x="3326495" y="2474768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27" name="표 6"/>
          <p:cNvGraphicFramePr>
            <a:graphicFrameLocks noGrp="1"/>
          </p:cNvGraphicFramePr>
          <p:nvPr/>
        </p:nvGraphicFramePr>
        <p:xfrm>
          <a:off x="4504875" y="1809750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A7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0C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B0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6B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96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Box 7"/>
          <p:cNvSpPr txBox="1"/>
          <p:nvPr/>
        </p:nvSpPr>
        <p:spPr>
          <a:xfrm>
            <a:off x="3348182" y="2105436"/>
            <a:ext cx="1409604" cy="359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SubBytes</a:t>
            </a:r>
            <a:endParaRPr lang="ko-KR" altLang="en-US"/>
          </a:p>
        </p:txBody>
      </p:sp>
      <p:sp>
        <p:nvSpPr>
          <p:cNvPr id="29" name="화살표: 오른쪽 8"/>
          <p:cNvSpPr/>
          <p:nvPr/>
        </p:nvSpPr>
        <p:spPr>
          <a:xfrm>
            <a:off x="7787982" y="2404921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9"/>
          <p:cNvSpPr txBox="1"/>
          <p:nvPr/>
        </p:nvSpPr>
        <p:spPr>
          <a:xfrm>
            <a:off x="7702794" y="2035589"/>
            <a:ext cx="1328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ShiftRows</a:t>
            </a:r>
            <a:endParaRPr lang="ko-KR" altLang="en-US"/>
          </a:p>
        </p:txBody>
      </p:sp>
      <p:graphicFrame>
        <p:nvGraphicFramePr>
          <p:cNvPr id="31" name="표 11"/>
          <p:cNvGraphicFramePr>
            <a:graphicFrameLocks noGrp="1"/>
          </p:cNvGraphicFramePr>
          <p:nvPr/>
        </p:nvGraphicFramePr>
        <p:xfrm>
          <a:off x="9006102" y="1809750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A7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0C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6B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B0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96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2" name="화살표: 오른쪽 12"/>
          <p:cNvSpPr/>
          <p:nvPr/>
        </p:nvSpPr>
        <p:spPr>
          <a:xfrm>
            <a:off x="406487" y="4927023"/>
            <a:ext cx="973777" cy="49876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13"/>
          <p:cNvSpPr txBox="1"/>
          <p:nvPr/>
        </p:nvSpPr>
        <p:spPr>
          <a:xfrm>
            <a:off x="83799" y="4557691"/>
            <a:ext cx="1666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MixColumns</a:t>
            </a:r>
            <a:endParaRPr lang="ko-KR" altLang="en-US"/>
          </a:p>
        </p:txBody>
      </p:sp>
      <p:graphicFrame>
        <p:nvGraphicFramePr>
          <p:cNvPr id="34" name="표 14"/>
          <p:cNvGraphicFramePr>
            <a:graphicFrameLocks noGrp="1"/>
          </p:cNvGraphicFramePr>
          <p:nvPr/>
        </p:nvGraphicFramePr>
        <p:xfrm>
          <a:off x="5429016" y="440846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78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A7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B8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0C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6B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30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B0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9E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80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96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25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84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F3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79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5" name="표 15"/>
          <p:cNvGraphicFramePr>
            <a:graphicFrameLocks noGrp="1"/>
          </p:cNvGraphicFramePr>
          <p:nvPr/>
        </p:nvGraphicFramePr>
        <p:xfrm>
          <a:off x="1635834" y="440846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03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01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02</a:t>
                      </a:r>
                      <a:endParaRPr lang="ko-KR" altLang="en-US" sz="2400" b="1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6" name="TextBox 16"/>
          <p:cNvSpPr txBox="1"/>
          <p:nvPr/>
        </p:nvSpPr>
        <p:spPr>
          <a:xfrm>
            <a:off x="2146465" y="4003531"/>
            <a:ext cx="2199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(Constant Matrix)</a:t>
            </a:r>
            <a:endParaRPr lang="ko-KR" altLang="en-US"/>
          </a:p>
        </p:txBody>
      </p:sp>
      <p:sp>
        <p:nvSpPr>
          <p:cNvPr id="37" name="곱하기 기호 17"/>
          <p:cNvSpPr/>
          <p:nvPr/>
        </p:nvSpPr>
        <p:spPr>
          <a:xfrm>
            <a:off x="4736120" y="4989369"/>
            <a:ext cx="690910" cy="563663"/>
          </a:xfrm>
          <a:prstGeom prst="mathMultiply">
            <a:avLst>
              <a:gd name="adj1" fmla="val 2352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38" name="표 18"/>
          <p:cNvGraphicFramePr>
            <a:graphicFrameLocks noGrp="1"/>
          </p:cNvGraphicFramePr>
          <p:nvPr/>
        </p:nvGraphicFramePr>
        <p:xfrm>
          <a:off x="9043304" y="4408467"/>
          <a:ext cx="303876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6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B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C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D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E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G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I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FF0000"/>
                          </a:solidFill>
                          <a:latin typeface="Arial"/>
                          <a:cs typeface="Arial"/>
                        </a:rPr>
                        <a:t>M</a:t>
                      </a:r>
                      <a:endParaRPr lang="ko-KR" altLang="en-US" sz="2400" b="1">
                        <a:solidFill>
                          <a:srgbClr val="FF000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70C0"/>
                          </a:solidFill>
                          <a:latin typeface="Arial"/>
                          <a:cs typeface="Arial"/>
                        </a:rPr>
                        <a:t>N</a:t>
                      </a:r>
                      <a:endParaRPr lang="ko-KR" altLang="en-US" sz="2400" b="1">
                        <a:solidFill>
                          <a:srgbClr val="0070C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7030A0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lang="ko-KR" altLang="en-US" sz="2400" b="1">
                        <a:solidFill>
                          <a:srgbClr val="7030A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defRPr/>
                      </a:pPr>
                      <a:r>
                        <a:rPr lang="en-US" altLang="ko-KR" sz="2400" b="1">
                          <a:solidFill>
                            <a:srgbClr val="00B050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lang="ko-KR" altLang="en-US" sz="2400" b="1">
                        <a:solidFill>
                          <a:srgbClr val="00B050"/>
                        </a:solidFill>
                        <a:latin typeface="Arial"/>
                        <a:cs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C49D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같음 기호 19"/>
          <p:cNvSpPr/>
          <p:nvPr/>
        </p:nvSpPr>
        <p:spPr>
          <a:xfrm>
            <a:off x="8519388" y="5054268"/>
            <a:ext cx="496059" cy="498764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066610" y="6322219"/>
            <a:ext cx="2905124" cy="286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300"/>
              <a:t>(</a:t>
            </a:r>
            <a:r>
              <a:rPr lang="ko-KR" altLang="en-US" sz="1300"/>
              <a:t>이후의 </a:t>
            </a:r>
            <a:r>
              <a:rPr lang="en-US" altLang="ko-KR" sz="1300"/>
              <a:t>byte</a:t>
            </a:r>
            <a:r>
              <a:rPr lang="ko-KR" altLang="en-US" sz="1300"/>
              <a:t>값은 알파벳으로 대체</a:t>
            </a:r>
            <a:r>
              <a:rPr lang="en-US" altLang="ko-KR" sz="13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2878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1353</Words>
  <Application>Microsoft Office PowerPoint</Application>
  <PresentationFormat>와이드스크린</PresentationFormat>
  <Paragraphs>863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AES &amp; LDPC Cryptcoding Diffusion</vt:lpstr>
      <vt:lpstr>AES &amp; LDPC, LDPC-ECC</vt:lpstr>
      <vt:lpstr>AES &amp; LDPC, LDPC-ECC 전파비율 비교</vt:lpstr>
      <vt:lpstr>AES &amp; LDPC, LDPC-ECC 전파비율 비교</vt:lpstr>
      <vt:lpstr>AES &amp; LDPC, LDPC-ECC 전파비율 비교</vt:lpstr>
      <vt:lpstr>AES &amp; LDPC, LDPC-ECC 전파비율 비교</vt:lpstr>
      <vt:lpstr>AES &amp; LDPC, LDPC-ECC 전파비율 비교</vt:lpstr>
      <vt:lpstr>AES &amp; LDPC, LDPC-ECC 전파비율 비교</vt:lpstr>
      <vt:lpstr>AES &amp; LDPC, LDPC-ECC 전파비율 비교</vt:lpstr>
      <vt:lpstr>AES &amp; LDPC, LDPC-ECC 전파비율 비교</vt:lpstr>
      <vt:lpstr>AES &amp; LDPC, LDPC-ECC 전파비율 비교</vt:lpstr>
      <vt:lpstr>Difference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1199</cp:revision>
  <dcterms:created xsi:type="dcterms:W3CDTF">2023-03-06T16:32:37Z</dcterms:created>
  <dcterms:modified xsi:type="dcterms:W3CDTF">2024-10-14T08:32:03Z</dcterms:modified>
  <cp:version/>
</cp:coreProperties>
</file>