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689" r:id="rId3"/>
    <p:sldId id="709" r:id="rId4"/>
    <p:sldId id="706" r:id="rId5"/>
    <p:sldId id="707" r:id="rId6"/>
    <p:sldId id="708" r:id="rId7"/>
    <p:sldId id="710" r:id="rId8"/>
    <p:sldId id="711" r:id="rId9"/>
    <p:sldId id="713" r:id="rId10"/>
    <p:sldId id="714" r:id="rId11"/>
    <p:sldId id="715" r:id="rId12"/>
    <p:sldId id="716" r:id="rId13"/>
    <p:sldId id="70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1" autoAdjust="0"/>
    <p:restoredTop sz="80786" autoAdjust="0"/>
  </p:normalViewPr>
  <p:slideViewPr>
    <p:cSldViewPr snapToGrid="0">
      <p:cViewPr varScale="1">
        <p:scale>
          <a:sx n="93" d="100"/>
          <a:sy n="93" d="100"/>
        </p:scale>
        <p:origin x="1592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8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60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8B98E-334D-0B41-7292-4DDAB923C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899DF1-72A5-6466-91AA-34EAE8629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F57A68-BE3E-9757-62C0-5D98880BF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18487-A28F-E170-C148-D7C0C4AF6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1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509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30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236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228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2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0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9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226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2025. 9. 29.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Heeju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" altLang="ko-KR" sz="4000" b="1" dirty="0">
                <a:solidFill>
                  <a:schemeClr val="bg1"/>
                </a:solidFill>
              </a:rPr>
              <a:t>Zero-Knowledge Proof (ZKP</a:t>
            </a:r>
            <a:r>
              <a:rPr lang="en-US" altLang="ko-KR" sz="4000" b="1" dirty="0">
                <a:solidFill>
                  <a:schemeClr val="bg1"/>
                </a:solidFill>
              </a:rPr>
              <a:t>)</a:t>
            </a:r>
            <a:endParaRPr lang="en" altLang="ko-KR" sz="40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30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FA6B0-5218-923D-4EAF-0199E86BA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6F038-C3CA-892D-10D4-94FA1BB6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7D7BD3-22BF-7A6B-620F-4D3B53C8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Picture 2" descr="blockchain-zkp-zk-snark-prover-function-v4">
            <a:extLst>
              <a:ext uri="{FF2B5EF4-FFF2-40B4-BE49-F238E27FC236}">
                <a16:creationId xmlns:a16="http://schemas.microsoft.com/office/drawing/2014/main" id="{57E9EEB6-2568-E2C2-7237-6BC9F1074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7526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0316F5-4743-833B-4A57-C1ACCE6F2E0D}"/>
              </a:ext>
            </a:extLst>
          </p:cNvPr>
          <p:cNvSpPr txBox="1"/>
          <p:nvPr/>
        </p:nvSpPr>
        <p:spPr>
          <a:xfrm>
            <a:off x="497123" y="1179881"/>
            <a:ext cx="3642344" cy="1316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ko-KR" sz="2400" b="1" dirty="0"/>
              <a:t>prover function (PF)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proof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=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PF(pk, x, w)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02576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A9D33-2C0D-7551-FAF9-0408912C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64E74-2EBB-336E-E50B-D3EBAA81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2E6B5-9396-77A7-1BB9-AF4773B1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71213-9FFC-D211-601B-28FB313DC8E0}"/>
              </a:ext>
            </a:extLst>
          </p:cNvPr>
          <p:cNvSpPr txBox="1"/>
          <p:nvPr/>
        </p:nvSpPr>
        <p:spPr>
          <a:xfrm>
            <a:off x="497123" y="1179881"/>
            <a:ext cx="3711272" cy="71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ko-KR" sz="2400" b="1" dirty="0"/>
              <a:t>verifier function (VF)</a:t>
            </a:r>
            <a:endParaRPr lang="en" altLang="ko-KR" sz="2800" b="1" dirty="0"/>
          </a:p>
        </p:txBody>
      </p:sp>
      <p:pic>
        <p:nvPicPr>
          <p:cNvPr id="5" name="Picture 2" descr="blockchain-zkp-zk-snark-verifier-function-v4">
            <a:extLst>
              <a:ext uri="{FF2B5EF4-FFF2-40B4-BE49-F238E27FC236}">
                <a16:creationId xmlns:a16="http://schemas.microsoft.com/office/drawing/2014/main" id="{25C60FBF-D0FE-70AC-6F21-9A98BDBB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7526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1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B90C3-BBAE-FB5A-9CAB-1DF0A1E8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12D84-4CB0-8931-9D74-2D31EAF2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Research Goal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B18CD2-8DA9-19B4-1BF9-7461F733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Picture 2" descr="blockchain-zkp-zk-snark-prover-function-v4">
            <a:extLst>
              <a:ext uri="{FF2B5EF4-FFF2-40B4-BE49-F238E27FC236}">
                <a16:creationId xmlns:a16="http://schemas.microsoft.com/office/drawing/2014/main" id="{1A883A2A-311E-F7FB-B3EB-D12036CF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32397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D89B0F-C89C-0E7E-1ED1-5FCBF5A98567}"/>
              </a:ext>
            </a:extLst>
          </p:cNvPr>
          <p:cNvSpPr txBox="1"/>
          <p:nvPr/>
        </p:nvSpPr>
        <p:spPr>
          <a:xfrm>
            <a:off x="3233783" y="4532811"/>
            <a:ext cx="583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ko-KR" sz="2400" b="1" dirty="0">
                <a:solidFill>
                  <a:srgbClr val="FF0000"/>
                </a:solidFill>
              </a:rPr>
              <a:t>± ε</a:t>
            </a:r>
          </a:p>
        </p:txBody>
      </p:sp>
    </p:spTree>
    <p:extLst>
      <p:ext uri="{BB962C8B-B14F-4D97-AF65-F5344CB8AC3E}">
        <p14:creationId xmlns:p14="http://schemas.microsoft.com/office/powerpoint/2010/main" val="5347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C6B6-8F90-9505-5A48-82B4E11B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8A495-3BA8-B069-D8D7-E0D13DC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081ED-A777-F799-781D-4251D856CA4C}"/>
              </a:ext>
            </a:extLst>
          </p:cNvPr>
          <p:cNvSpPr txBox="1"/>
          <p:nvPr/>
        </p:nvSpPr>
        <p:spPr>
          <a:xfrm>
            <a:off x="481102" y="1181464"/>
            <a:ext cx="8871339" cy="1454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 err="1">
                <a:latin typeface="+mn-ea"/>
              </a:rPr>
              <a:t>Circom</a:t>
            </a:r>
            <a:r>
              <a:rPr lang="en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예제를 통한 회로 설계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증명 생성 및 검증 과정 정리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 err="1">
                <a:latin typeface="+mn-ea"/>
              </a:rPr>
              <a:t>Zcash</a:t>
            </a:r>
            <a:r>
              <a:rPr lang="en" altLang="ko-KR" sz="2400" b="1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코드 분석</a:t>
            </a: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CAB2F71-B4B9-BB35-2BDD-689C0041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To-Do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77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E574-CF35-4DD1-8D06-4127ADAD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CBF3-F7BC-1AA4-7CC4-6A30C83E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ko-KR" dirty="0"/>
              <a:t>Zero-Knowledge Proof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1BD6A-C40D-BA23-3B43-79601F0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0327A-BE3C-F6B3-4136-10F6E3719C7A}"/>
              </a:ext>
            </a:extLst>
          </p:cNvPr>
          <p:cNvSpPr txBox="1"/>
          <p:nvPr/>
        </p:nvSpPr>
        <p:spPr>
          <a:xfrm>
            <a:off x="497123" y="1179881"/>
            <a:ext cx="9276899" cy="3347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:</a:t>
            </a:r>
            <a:r>
              <a:rPr lang="ko-KR" altLang="en-US" sz="2400" b="1" dirty="0"/>
              <a:t> 비밀을 공개하지 않고도 자신이 비밀을 알고 있음을 증명하는 방법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증명자</a:t>
            </a:r>
            <a:r>
              <a:rPr lang="en-US" altLang="ko-KR" sz="2400" b="1" dirty="0"/>
              <a:t>(Prover)</a:t>
            </a:r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비밀을 아는 사람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검증자</a:t>
            </a:r>
            <a:r>
              <a:rPr lang="en-US" altLang="ko-KR" sz="2400" b="1" dirty="0"/>
              <a:t>(Verifier)</a:t>
            </a:r>
          </a:p>
          <a:p>
            <a:pPr lvl="1">
              <a:lnSpc>
                <a:spcPct val="150000"/>
              </a:lnSpc>
            </a:pPr>
            <a:r>
              <a:rPr lang="ko-KR" altLang="en-US" sz="2400" b="1" dirty="0"/>
              <a:t>증명자가 비밀을 알고 있음을 확인하고자 하는 자</a:t>
            </a:r>
            <a:endParaRPr lang="en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85619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6DD8-8CF0-0C9D-C761-01B43B1F9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738E-5EAB-DEB7-60CE-CD46DBDB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ko-KR" dirty="0"/>
              <a:t>Conditions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69667-2D1E-2319-8568-8641B6A7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AB78C-8EB9-1421-4527-39A71702B6D8}"/>
              </a:ext>
            </a:extLst>
          </p:cNvPr>
          <p:cNvSpPr txBox="1"/>
          <p:nvPr/>
        </p:nvSpPr>
        <p:spPr>
          <a:xfrm>
            <a:off x="497123" y="1179881"/>
            <a:ext cx="11168442" cy="4097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Completeness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/>
              <a:t>어떤 문장이 참이면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정직한 증명자는 정직한 검증자에게 이 사실을 납득시킬 수 있어야 한다</a:t>
            </a:r>
            <a:r>
              <a:rPr lang="en-US" altLang="ko-KR" sz="2000" b="1" dirty="0"/>
              <a:t>.</a:t>
            </a:r>
            <a:endParaRPr lang="en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Soundness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/>
              <a:t>어떤 문장이 거짓이면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어떠한 부정직한 증명자라도 정직한 검증자에게 이 문장이 사실이라고</a:t>
            </a:r>
            <a:br>
              <a:rPr lang="en-US" altLang="ko-KR" sz="2000" b="1" dirty="0"/>
            </a:br>
            <a:r>
              <a:rPr lang="ko-KR" altLang="en-US" sz="2000" b="1" dirty="0"/>
              <a:t>납득시킬 수 없어야 한다</a:t>
            </a:r>
            <a:r>
              <a:rPr lang="en-US" altLang="ko-KR" sz="2000" b="1" dirty="0"/>
              <a:t>.</a:t>
            </a:r>
            <a:endParaRPr lang="en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Zero knowledge</a:t>
            </a:r>
          </a:p>
          <a:p>
            <a:pPr lvl="1">
              <a:lnSpc>
                <a:spcPct val="150000"/>
              </a:lnSpc>
            </a:pPr>
            <a:r>
              <a:rPr lang="ko-KR" altLang="en-US" sz="2000" b="1" dirty="0"/>
              <a:t>어떤 문장이 참이면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검증자는 문장의 참 거짓 이외에는 아무것도 알 수 없어야 한다</a:t>
            </a:r>
            <a:r>
              <a:rPr lang="en-US" altLang="ko-KR" sz="2000" b="1" dirty="0"/>
              <a:t>.</a:t>
            </a:r>
            <a:endParaRPr lang="en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1168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4C11-C694-3A20-9894-1848A9785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7A489-DDC3-B3DB-3811-9A6F5C7C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General Structure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E7221-E334-4CEB-3349-80340E47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6" name="Picture 2" descr="blockchain-Zero-Knowledge-Proof-Witness">
            <a:extLst>
              <a:ext uri="{FF2B5EF4-FFF2-40B4-BE49-F238E27FC236}">
                <a16:creationId xmlns:a16="http://schemas.microsoft.com/office/drawing/2014/main" id="{0CCB05C2-33B3-E293-4028-A0114EE7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7526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FDECA9-C8EA-AF5B-2A35-B9F908F640DF}"/>
              </a:ext>
            </a:extLst>
          </p:cNvPr>
          <p:cNvSpPr txBox="1"/>
          <p:nvPr/>
        </p:nvSpPr>
        <p:spPr>
          <a:xfrm>
            <a:off x="497123" y="1179881"/>
            <a:ext cx="5236177" cy="14550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 err="1"/>
              <a:t>증명자</a:t>
            </a:r>
            <a:r>
              <a:rPr lang="en-US" altLang="ko-KR" sz="2400" b="1" dirty="0"/>
              <a:t>(Prover) A, </a:t>
            </a:r>
            <a:r>
              <a:rPr lang="ko-KR" altLang="en-US" sz="2400" b="1" dirty="0" err="1"/>
              <a:t>검증자</a:t>
            </a:r>
            <a:r>
              <a:rPr lang="en-US" altLang="ko-KR" sz="2400" b="1" dirty="0"/>
              <a:t>(Verifier) B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/>
              <a:t>Witness</a:t>
            </a:r>
            <a:endParaRPr lang="en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80788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DE783-8ADF-4611-0533-24A93FFD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2E5FA-A271-BE39-7A65-D8D1AD6D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General Structure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4032D-DA1C-72EC-C4CF-AAD39478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AA4A5-CD33-23E8-5BCD-4CB5E0A2E76C}"/>
              </a:ext>
            </a:extLst>
          </p:cNvPr>
          <p:cNvSpPr txBox="1"/>
          <p:nvPr/>
        </p:nvSpPr>
        <p:spPr>
          <a:xfrm>
            <a:off x="497123" y="1179881"/>
            <a:ext cx="2173993" cy="71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ko-KR" sz="2400" b="1" dirty="0"/>
              <a:t>Challenge</a:t>
            </a:r>
            <a:endParaRPr lang="en" altLang="ko-KR" sz="2800" b="1" dirty="0"/>
          </a:p>
        </p:txBody>
      </p:sp>
      <p:pic>
        <p:nvPicPr>
          <p:cNvPr id="5" name="Picture 2" descr="blockchain-Zero-Knowledge-Proof-Challenge">
            <a:extLst>
              <a:ext uri="{FF2B5EF4-FFF2-40B4-BE49-F238E27FC236}">
                <a16:creationId xmlns:a16="http://schemas.microsoft.com/office/drawing/2014/main" id="{7EA3B967-B1A6-EA16-0F82-C9D683C5E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7526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107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C63E6-ABAA-1D46-55F9-B71C22DC8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9532-62A6-AA12-B75B-F8186392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General Structure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9F8CD-D6A0-392D-2ECC-B6CE3352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03E52-F885-80FB-BE5B-5B7A8F6D91CC}"/>
              </a:ext>
            </a:extLst>
          </p:cNvPr>
          <p:cNvSpPr txBox="1"/>
          <p:nvPr/>
        </p:nvSpPr>
        <p:spPr>
          <a:xfrm>
            <a:off x="497123" y="1179881"/>
            <a:ext cx="2175596" cy="71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ko-KR" sz="2400" b="1" dirty="0"/>
              <a:t>Response</a:t>
            </a:r>
            <a:endParaRPr lang="en" altLang="ko-KR" sz="2800" b="1" dirty="0"/>
          </a:p>
        </p:txBody>
      </p:sp>
      <p:pic>
        <p:nvPicPr>
          <p:cNvPr id="6" name="Picture 2" descr="blockchain-Zero-Knowledge-Proof-Response">
            <a:extLst>
              <a:ext uri="{FF2B5EF4-FFF2-40B4-BE49-F238E27FC236}">
                <a16:creationId xmlns:a16="http://schemas.microsoft.com/office/drawing/2014/main" id="{D68810E3-1B8F-0632-A0CA-23D2A215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7526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06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DB0CE-072F-571C-8CE9-C29BE8A1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1515-95C3-AE35-E10E-A32F75CC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ko-KR" dirty="0"/>
              <a:t>Noninteractive ZK</a:t>
            </a:r>
            <a:r>
              <a:rPr lang="en-US" altLang="ko-KR" dirty="0"/>
              <a:t>P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C59E9-D563-0EBE-B8A9-5D022AAA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170" name="Picture 2" descr="blockchain-Zero-Knowledge-Proof-non-interactive">
            <a:extLst>
              <a:ext uri="{FF2B5EF4-FFF2-40B4-BE49-F238E27FC236}">
                <a16:creationId xmlns:a16="http://schemas.microsoft.com/office/drawing/2014/main" id="{31F7E5B9-61E4-5DC1-88F9-58474A64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32397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49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DD1C4-83E5-7BE8-6A62-F40B6448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C6E5F-AD3E-EF47-F895-2F6F217B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CAE667-1C61-58A3-3FB8-19530148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B3318-3891-872C-E4BB-26744315A4ED}"/>
              </a:ext>
            </a:extLst>
          </p:cNvPr>
          <p:cNvSpPr txBox="1"/>
          <p:nvPr/>
        </p:nvSpPr>
        <p:spPr>
          <a:xfrm>
            <a:off x="497123" y="1179881"/>
            <a:ext cx="10089622" cy="5317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:</a:t>
            </a:r>
            <a:r>
              <a:rPr lang="ko-KR" altLang="en-US" sz="2400" b="1" dirty="0"/>
              <a:t> </a:t>
            </a:r>
            <a:r>
              <a:rPr lang="en" altLang="ko-KR" sz="2400" b="1" dirty="0"/>
              <a:t>Zero-knowledge Succinct Noninteractive Argument of Knowledge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Succinct</a:t>
            </a:r>
            <a:endParaRPr lang="en-US" altLang="ko-KR" sz="24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b="1" dirty="0"/>
              <a:t>증명 크기가 매우 작음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b="1" dirty="0"/>
              <a:t>검증 시간이 </a:t>
            </a:r>
            <a:r>
              <a:rPr lang="ko-KR" altLang="en-US" sz="2000" b="1" dirty="0" err="1"/>
              <a:t>밀리초</a:t>
            </a:r>
            <a:r>
              <a:rPr lang="ko-KR" altLang="en-US" sz="2000" b="1" dirty="0"/>
              <a:t> 단위로 매우 빠름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Noninteractive</a:t>
            </a:r>
            <a:endParaRPr lang="en-US" altLang="ko-KR" sz="2400" b="1" dirty="0"/>
          </a:p>
          <a:p>
            <a:pPr marL="800100" lvl="1" indent="-342900">
              <a:buFont typeface="Wingdings" pitchFamily="2" charset="2"/>
              <a:buChar char="§"/>
            </a:pPr>
            <a:r>
              <a:rPr lang="ko-KR" altLang="en-US" sz="2000" b="1" dirty="0">
                <a:latin typeface="+mn-ea"/>
              </a:rPr>
              <a:t>증명은 단일 메시지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 err="1">
                <a:latin typeface="+mn-ea"/>
              </a:rPr>
              <a:t>증명자</a:t>
            </a:r>
            <a:r>
              <a:rPr lang="ko-KR" altLang="en-US" sz="2000" b="1" dirty="0">
                <a:latin typeface="+mn-ea"/>
              </a:rPr>
              <a:t> → </a:t>
            </a:r>
            <a:r>
              <a:rPr lang="ko-KR" altLang="en-US" sz="2000" b="1" dirty="0" err="1">
                <a:latin typeface="+mn-ea"/>
              </a:rPr>
              <a:t>검증자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로만 구성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sz="2400" b="1" dirty="0"/>
              <a:t>Argument of Knowledge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2000" b="1" dirty="0">
                <a:latin typeface="+mn-ea"/>
              </a:rPr>
              <a:t>computational soundness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b="1" dirty="0">
                <a:latin typeface="+mn-ea"/>
              </a:rPr>
              <a:t>다항 시간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en" altLang="ko-KR" sz="2000" b="1" dirty="0">
                <a:latin typeface="+mn-ea"/>
              </a:rPr>
              <a:t>polynomial time) </a:t>
            </a:r>
            <a:r>
              <a:rPr lang="ko-KR" altLang="en-US" sz="2000" b="1" dirty="0">
                <a:latin typeface="+mn-ea"/>
              </a:rPr>
              <a:t>내에서는 증명자를 속일 수 없음</a:t>
            </a:r>
          </a:p>
        </p:txBody>
      </p:sp>
    </p:spTree>
    <p:extLst>
      <p:ext uri="{BB962C8B-B14F-4D97-AF65-F5344CB8AC3E}">
        <p14:creationId xmlns:p14="http://schemas.microsoft.com/office/powerpoint/2010/main" val="55501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5E3A-BAB8-CF31-CAB4-A443733E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3BEFF4-19E6-6AFD-0E56-B72CCDEE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err="1"/>
              <a:t>zk</a:t>
            </a:r>
            <a:r>
              <a:rPr lang="en-US" altLang="ko-KR" dirty="0"/>
              <a:t>-SNARK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6B191-6C82-624D-8A0F-4181E4EB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2DFA9-2859-FCDE-0A07-CBEA0DCEE2EE}"/>
              </a:ext>
            </a:extLst>
          </p:cNvPr>
          <p:cNvSpPr txBox="1"/>
          <p:nvPr/>
        </p:nvSpPr>
        <p:spPr>
          <a:xfrm>
            <a:off x="497123" y="1179881"/>
            <a:ext cx="3252814" cy="71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b="1" dirty="0"/>
              <a:t>key generator (G)</a:t>
            </a:r>
            <a:endParaRPr lang="en" altLang="ko-KR" sz="2800" b="1" dirty="0"/>
          </a:p>
        </p:txBody>
      </p:sp>
      <p:pic>
        <p:nvPicPr>
          <p:cNvPr id="5" name="Picture 2" descr="blockchain-zkp-zk-snark-key-generator-v4">
            <a:extLst>
              <a:ext uri="{FF2B5EF4-FFF2-40B4-BE49-F238E27FC236}">
                <a16:creationId xmlns:a16="http://schemas.microsoft.com/office/drawing/2014/main" id="{F4D4D24A-0281-EDBA-0BD3-497842336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2075267"/>
            <a:ext cx="8128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7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32365</TotalTime>
  <Words>244</Words>
  <Application>Microsoft Macintosh PowerPoint</Application>
  <PresentationFormat>와이드스크린</PresentationFormat>
  <Paragraphs>71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Zero-Knowledge Proof (ZKP)</vt:lpstr>
      <vt:lpstr>Zero-Knowledge Proof</vt:lpstr>
      <vt:lpstr>Conditions</vt:lpstr>
      <vt:lpstr>General Structure</vt:lpstr>
      <vt:lpstr>General Structure</vt:lpstr>
      <vt:lpstr>General Structure</vt:lpstr>
      <vt:lpstr>Noninteractive ZKP</vt:lpstr>
      <vt:lpstr>zk-SNARK</vt:lpstr>
      <vt:lpstr>zk-SNARK functions</vt:lpstr>
      <vt:lpstr>zk-SNARK functions</vt:lpstr>
      <vt:lpstr>zk-SNARK functions</vt:lpstr>
      <vt:lpstr>Research Goal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1227</cp:revision>
  <dcterms:created xsi:type="dcterms:W3CDTF">2023-03-06T16:32:37Z</dcterms:created>
  <dcterms:modified xsi:type="dcterms:W3CDTF">2025-09-28T18:56:57Z</dcterms:modified>
</cp:coreProperties>
</file>