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746" r:id="rId3"/>
    <p:sldId id="745" r:id="rId4"/>
    <p:sldId id="755" r:id="rId5"/>
    <p:sldId id="748" r:id="rId6"/>
    <p:sldId id="752" r:id="rId7"/>
    <p:sldId id="756" r:id="rId8"/>
    <p:sldId id="757" r:id="rId9"/>
    <p:sldId id="751" r:id="rId10"/>
    <p:sldId id="754" r:id="rId11"/>
    <p:sldId id="753" r:id="rId12"/>
    <p:sldId id="758" r:id="rId13"/>
    <p:sldId id="760" r:id="rId14"/>
    <p:sldId id="759"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AE81B5-57B1-4BFD-9C5C-E019B99091EF}" v="261" dt="2025-05-28T13:15:53.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9222" autoAdjust="0"/>
  </p:normalViewPr>
  <p:slideViewPr>
    <p:cSldViewPr snapToGrid="0">
      <p:cViewPr varScale="1">
        <p:scale>
          <a:sx n="68" d="100"/>
          <a:sy n="68" d="100"/>
        </p:scale>
        <p:origin x="7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14C69-2D65-4AEF-8FCC-42B3CC01C3CB}" type="datetimeFigureOut">
              <a:rPr lang="ko-KR" altLang="en-US" smtClean="0"/>
              <a:t>2025-05-30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233214-0F96-41F9-B421-D742A2D293BB}" type="slidenum">
              <a:rPr lang="ko-KR" altLang="en-US" smtClean="0"/>
              <a:t>‹#›</a:t>
            </a:fld>
            <a:endParaRPr lang="ko-KR" altLang="en-US"/>
          </a:p>
        </p:txBody>
      </p:sp>
    </p:spTree>
    <p:extLst>
      <p:ext uri="{BB962C8B-B14F-4D97-AF65-F5344CB8AC3E}">
        <p14:creationId xmlns:p14="http://schemas.microsoft.com/office/powerpoint/2010/main" val="359473237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03032124-6EC6-43C3-BD2F-F4850F49A65E}" type="slidenum">
              <a:rPr lang="ko-KR" altLang="en-US" smtClean="0"/>
              <a:t>1</a:t>
            </a:fld>
            <a:endParaRPr lang="ko-KR" altLang="en-US"/>
          </a:p>
        </p:txBody>
      </p:sp>
    </p:spTree>
    <p:extLst>
      <p:ext uri="{BB962C8B-B14F-4D97-AF65-F5344CB8AC3E}">
        <p14:creationId xmlns:p14="http://schemas.microsoft.com/office/powerpoint/2010/main" val="2297413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1672B-4C73-B0EB-37FA-B5A655BDD24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0759922-753E-4A1D-1FA2-9A30F63372E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8BA90156-C78A-7340-CE7D-D67508A57EB1}"/>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E489DFFE-D938-1DA1-D445-E0DA50A49FAC}"/>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65E3F82-A181-4390-955A-B6F18D5C975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10</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2141095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10EC8-6F1A-FDE5-0079-DBA3D7D2188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E9DF767A-6687-4037-4B91-36FCA913959A}"/>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A9FEDA8-AFD4-5D29-7365-1900979C764C}"/>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CBB93AE8-04D3-77B2-BD16-A95240B43750}"/>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65E3F82-A181-4390-955A-B6F18D5C975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11</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1097161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8A2AE-A2A3-336D-677A-21B4E4C6F45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B4EB94A-D09F-7D98-94EF-32F537F4A08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2ECD912-D675-827C-BBD1-A6F901C207B0}"/>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58E4C3F0-3757-F429-76A9-46017FB15F88}"/>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65E3F82-A181-4390-955A-B6F18D5C975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12</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2229786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CF671-90DA-18B2-D7E3-AEF14CB3630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7C8F60C-47D4-2200-6AD0-F61C0B81D55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074DFB9-8BED-B6AD-C35B-0BC4C8D307EE}"/>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3E22A80A-3D29-4A96-2917-176E7797F74B}"/>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65E3F82-A181-4390-955A-B6F18D5C975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13</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21175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24FAC-E77A-66A1-2657-F3F161F170B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438DEFC-5823-0D43-7758-FD1277E2D488}"/>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AD82520B-605D-D6AF-4258-897DF8868F52}"/>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8B31FDE4-8B56-A1A8-1B74-2DDF4A2B4E61}"/>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65E3F82-A181-4390-955A-B6F18D5C975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14</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4006966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447A7-353B-1B8F-A469-78AA9F7C164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5A42BB1-6AE8-6C65-30CD-E05B6CD7B1D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DB6EB710-4E93-31EB-3BBF-08248A649ADD}"/>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FAC1E9DF-2E74-CA8E-38E8-709119B9BD54}"/>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65E3F82-A181-4390-955A-B6F18D5C975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2</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39009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1DF66-4398-4301-2C66-45D529CAF458}"/>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D8EF7A5-6F67-9E05-B7C5-93E3A9C557A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95D7CE5-06DF-C978-CAA0-3B3DC052A94A}"/>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76B48E6D-FA58-8D14-9E93-3DBA0E7FA824}"/>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65E3F82-A181-4390-955A-B6F18D5C975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3</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2811727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7715D-774C-0E2A-9D39-3EFF0AA533A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7C7C089A-FF1F-7F90-BDB2-1F3C4142218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FCF4557-867C-3487-39AA-530BF207B0F2}"/>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D1D07FE1-B8C3-1F63-2D1E-C54E26F88CA4}"/>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65E3F82-A181-4390-955A-B6F18D5C975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4</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1360147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BEF00-F4F0-873A-A575-E836022B5C8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AA901ED-75F8-EE8B-71C3-C4B7855930E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A3686DB3-AC45-AA21-7C0A-172ED67F716A}"/>
              </a:ext>
            </a:extLst>
          </p:cNvPr>
          <p:cNvSpPr>
            <a:spLocks noGrp="1"/>
          </p:cNvSpPr>
          <p:nvPr>
            <p:ph type="body" idx="1"/>
          </p:nvPr>
        </p:nvSpPr>
        <p:spPr/>
        <p:txBody>
          <a:bodyPr/>
          <a:lstStyle/>
          <a:p>
            <a:r>
              <a:rPr lang="en-US" altLang="ko-KR" dirty="0"/>
              <a:t>Bimodal</a:t>
            </a:r>
            <a:r>
              <a:rPr lang="ko-KR" altLang="en-US" dirty="0"/>
              <a:t> </a:t>
            </a:r>
            <a:r>
              <a:rPr lang="en-US" altLang="ko-KR" dirty="0"/>
              <a:t>distribution: </a:t>
            </a:r>
            <a:r>
              <a:rPr lang="ko-KR" altLang="en-US" dirty="0"/>
              <a:t>쌍봉분포</a:t>
            </a:r>
          </a:p>
        </p:txBody>
      </p:sp>
      <p:sp>
        <p:nvSpPr>
          <p:cNvPr id="4" name="슬라이드 번호 개체 틀 3">
            <a:extLst>
              <a:ext uri="{FF2B5EF4-FFF2-40B4-BE49-F238E27FC236}">
                <a16:creationId xmlns:a16="http://schemas.microsoft.com/office/drawing/2014/main" id="{4FB82B31-95A9-7AD8-CAAA-2EBE8A9EFFE9}"/>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65E3F82-A181-4390-955A-B6F18D5C975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5</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2279871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A6CA1-2022-B639-8192-9F27920ABAA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74F5CCB-3C96-2447-9801-3662420C708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8EE0A669-1988-A230-AF9C-D16008614817}"/>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094FB261-DDD2-1E13-4DFD-850E2D09F41F}"/>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65E3F82-A181-4390-955A-B6F18D5C975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6</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3256571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47942-8184-7A78-23F7-DEDDC6CD1BC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2B4ABC8C-15F8-E409-57B8-D1B72DBD4A1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A43C9425-B9DC-0533-7FF1-87D9CC6BCD95}"/>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B3DB5B68-692B-9CE6-4ABA-98F27C950399}"/>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65E3F82-A181-4390-955A-B6F18D5C975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7</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3238072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46278-07B3-6251-26EB-F676D2984F3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0F036DB-4DDD-2769-6F97-4C865B33C444}"/>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D142E1AE-DE65-7210-C45C-478934C567D0}"/>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719FF4A1-092A-EAD2-3FC6-4B0859250335}"/>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65E3F82-A181-4390-955A-B6F18D5C975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8</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167573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A4BE9-7D79-41F3-3793-0041B65A4B98}"/>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CA2654C0-7CFA-7514-87F5-CCB73238B5B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22E98F1-E9CD-B121-EFC4-1EE72B49E38F}"/>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A6D8808E-7011-046C-A848-E1FBA7D7083D}"/>
              </a:ext>
            </a:extLst>
          </p:cNvPr>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565E3F82-A181-4390-955A-B6F18D5C975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914400" rtl="0" eaLnBrk="1" fontAlgn="auto" latinLnBrk="1" hangingPunct="1">
                <a:lnSpc>
                  <a:spcPct val="100000"/>
                </a:lnSpc>
                <a:spcBef>
                  <a:spcPts val="0"/>
                </a:spcBef>
                <a:spcAft>
                  <a:spcPts val="0"/>
                </a:spcAft>
                <a:buClrTx/>
                <a:buSzTx/>
                <a:buFontTx/>
                <a:buNone/>
                <a:tabLst/>
                <a:defRPr/>
              </a:pPr>
              <a:t>9</a:t>
            </a:fld>
            <a:endParaRPr kumimoji="0" lang="ko-KR" altLang="en-US" sz="1200" b="0" i="0" u="none" strike="noStrike" kern="1200" cap="none" spc="0" normalizeH="0" baseline="0" noProof="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625741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1286578-17DB-AFBD-7864-162DAA212FF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B0080A78-8199-BA26-6609-FBBBB2C9B9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319FD68D-B986-848B-4290-888988EA33BC}"/>
              </a:ext>
            </a:extLst>
          </p:cNvPr>
          <p:cNvSpPr>
            <a:spLocks noGrp="1"/>
          </p:cNvSpPr>
          <p:nvPr>
            <p:ph type="dt" sz="half" idx="10"/>
          </p:nvPr>
        </p:nvSpPr>
        <p:spPr/>
        <p:txBody>
          <a:bodyPr/>
          <a:lstStyle/>
          <a:p>
            <a:fld id="{841B5B28-E9A3-41FC-B328-B37B80D4CAB3}" type="datetimeFigureOut">
              <a:rPr lang="ko-KR" altLang="en-US" smtClean="0"/>
              <a:t>2025-05-30</a:t>
            </a:fld>
            <a:endParaRPr lang="ko-KR" altLang="en-US"/>
          </a:p>
        </p:txBody>
      </p:sp>
      <p:sp>
        <p:nvSpPr>
          <p:cNvPr id="5" name="바닥글 개체 틀 4">
            <a:extLst>
              <a:ext uri="{FF2B5EF4-FFF2-40B4-BE49-F238E27FC236}">
                <a16:creationId xmlns:a16="http://schemas.microsoft.com/office/drawing/2014/main" id="{5417AD23-3822-FF79-17AC-7DBFDE2CBAD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EDE1820-C31A-F741-FDAC-B545B7A3B7A2}"/>
              </a:ext>
            </a:extLst>
          </p:cNvPr>
          <p:cNvSpPr>
            <a:spLocks noGrp="1"/>
          </p:cNvSpPr>
          <p:nvPr>
            <p:ph type="sldNum" sz="quarter" idx="12"/>
          </p:nvPr>
        </p:nvSpPr>
        <p:spPr/>
        <p:txBody>
          <a:bodyPr/>
          <a:lstStyle/>
          <a:p>
            <a:fld id="{85077DAD-B0E9-4D7A-BB95-2207A1986027}" type="slidenum">
              <a:rPr lang="ko-KR" altLang="en-US" smtClean="0"/>
              <a:t>‹#›</a:t>
            </a:fld>
            <a:endParaRPr lang="ko-KR" altLang="en-US"/>
          </a:p>
        </p:txBody>
      </p:sp>
    </p:spTree>
    <p:extLst>
      <p:ext uri="{BB962C8B-B14F-4D97-AF65-F5344CB8AC3E}">
        <p14:creationId xmlns:p14="http://schemas.microsoft.com/office/powerpoint/2010/main" val="2793327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31178FA-1CAA-D151-8C7F-06E1E3426B1B}"/>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ADDAA6D-2FE1-7668-3660-2E2834CECD4F}"/>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184C1FB-3C99-962A-E86B-F06F67BB4152}"/>
              </a:ext>
            </a:extLst>
          </p:cNvPr>
          <p:cNvSpPr>
            <a:spLocks noGrp="1"/>
          </p:cNvSpPr>
          <p:nvPr>
            <p:ph type="dt" sz="half" idx="10"/>
          </p:nvPr>
        </p:nvSpPr>
        <p:spPr/>
        <p:txBody>
          <a:bodyPr/>
          <a:lstStyle/>
          <a:p>
            <a:fld id="{841B5B28-E9A3-41FC-B328-B37B80D4CAB3}" type="datetimeFigureOut">
              <a:rPr lang="ko-KR" altLang="en-US" smtClean="0"/>
              <a:t>2025-05-30</a:t>
            </a:fld>
            <a:endParaRPr lang="ko-KR" altLang="en-US"/>
          </a:p>
        </p:txBody>
      </p:sp>
      <p:sp>
        <p:nvSpPr>
          <p:cNvPr id="5" name="바닥글 개체 틀 4">
            <a:extLst>
              <a:ext uri="{FF2B5EF4-FFF2-40B4-BE49-F238E27FC236}">
                <a16:creationId xmlns:a16="http://schemas.microsoft.com/office/drawing/2014/main" id="{88DF70F8-50CF-C9C6-2281-C0EF5D3B63B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2158482-C2AC-E6A0-B149-863031645843}"/>
              </a:ext>
            </a:extLst>
          </p:cNvPr>
          <p:cNvSpPr>
            <a:spLocks noGrp="1"/>
          </p:cNvSpPr>
          <p:nvPr>
            <p:ph type="sldNum" sz="quarter" idx="12"/>
          </p:nvPr>
        </p:nvSpPr>
        <p:spPr/>
        <p:txBody>
          <a:bodyPr/>
          <a:lstStyle/>
          <a:p>
            <a:fld id="{85077DAD-B0E9-4D7A-BB95-2207A1986027}" type="slidenum">
              <a:rPr lang="ko-KR" altLang="en-US" smtClean="0"/>
              <a:t>‹#›</a:t>
            </a:fld>
            <a:endParaRPr lang="ko-KR" altLang="en-US"/>
          </a:p>
        </p:txBody>
      </p:sp>
    </p:spTree>
    <p:extLst>
      <p:ext uri="{BB962C8B-B14F-4D97-AF65-F5344CB8AC3E}">
        <p14:creationId xmlns:p14="http://schemas.microsoft.com/office/powerpoint/2010/main" val="371098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CC7381A-6053-42D8-2127-3C931B82935C}"/>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31C9612D-85F4-6889-AA60-07BF8FF81C62}"/>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B0CDCD9-E05A-08F4-AF65-F29DB55CF830}"/>
              </a:ext>
            </a:extLst>
          </p:cNvPr>
          <p:cNvSpPr>
            <a:spLocks noGrp="1"/>
          </p:cNvSpPr>
          <p:nvPr>
            <p:ph type="dt" sz="half" idx="10"/>
          </p:nvPr>
        </p:nvSpPr>
        <p:spPr/>
        <p:txBody>
          <a:bodyPr/>
          <a:lstStyle/>
          <a:p>
            <a:fld id="{841B5B28-E9A3-41FC-B328-B37B80D4CAB3}" type="datetimeFigureOut">
              <a:rPr lang="ko-KR" altLang="en-US" smtClean="0"/>
              <a:t>2025-05-30</a:t>
            </a:fld>
            <a:endParaRPr lang="ko-KR" altLang="en-US"/>
          </a:p>
        </p:txBody>
      </p:sp>
      <p:sp>
        <p:nvSpPr>
          <p:cNvPr id="5" name="바닥글 개체 틀 4">
            <a:extLst>
              <a:ext uri="{FF2B5EF4-FFF2-40B4-BE49-F238E27FC236}">
                <a16:creationId xmlns:a16="http://schemas.microsoft.com/office/drawing/2014/main" id="{37007F0A-C5BC-561F-B6E6-375576F6FBF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8B1FD46-4F2A-9C5B-23E4-7A6937BCD13B}"/>
              </a:ext>
            </a:extLst>
          </p:cNvPr>
          <p:cNvSpPr>
            <a:spLocks noGrp="1"/>
          </p:cNvSpPr>
          <p:nvPr>
            <p:ph type="sldNum" sz="quarter" idx="12"/>
          </p:nvPr>
        </p:nvSpPr>
        <p:spPr/>
        <p:txBody>
          <a:bodyPr/>
          <a:lstStyle/>
          <a:p>
            <a:fld id="{85077DAD-B0E9-4D7A-BB95-2207A1986027}" type="slidenum">
              <a:rPr lang="ko-KR" altLang="en-US" smtClean="0"/>
              <a:t>‹#›</a:t>
            </a:fld>
            <a:endParaRPr lang="ko-KR" altLang="en-US"/>
          </a:p>
        </p:txBody>
      </p:sp>
    </p:spTree>
    <p:extLst>
      <p:ext uri="{BB962C8B-B14F-4D97-AF65-F5344CB8AC3E}">
        <p14:creationId xmlns:p14="http://schemas.microsoft.com/office/powerpoint/2010/main" val="359275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6AD4578-0CD4-63FD-2CAF-582CFF31BED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7BC9503-A921-A09A-8557-1ECE60429FF5}"/>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9CB0A4D-A39D-5D55-646C-CDD421B85E9C}"/>
              </a:ext>
            </a:extLst>
          </p:cNvPr>
          <p:cNvSpPr>
            <a:spLocks noGrp="1"/>
          </p:cNvSpPr>
          <p:nvPr>
            <p:ph type="dt" sz="half" idx="10"/>
          </p:nvPr>
        </p:nvSpPr>
        <p:spPr/>
        <p:txBody>
          <a:bodyPr/>
          <a:lstStyle/>
          <a:p>
            <a:fld id="{841B5B28-E9A3-41FC-B328-B37B80D4CAB3}" type="datetimeFigureOut">
              <a:rPr lang="ko-KR" altLang="en-US" smtClean="0"/>
              <a:t>2025-05-30</a:t>
            </a:fld>
            <a:endParaRPr lang="ko-KR" altLang="en-US"/>
          </a:p>
        </p:txBody>
      </p:sp>
      <p:sp>
        <p:nvSpPr>
          <p:cNvPr id="5" name="바닥글 개체 틀 4">
            <a:extLst>
              <a:ext uri="{FF2B5EF4-FFF2-40B4-BE49-F238E27FC236}">
                <a16:creationId xmlns:a16="http://schemas.microsoft.com/office/drawing/2014/main" id="{A7C58FF8-D77B-BDC4-5AA5-7F62F8B351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FBEA808-4561-D1DA-20E4-78C18A93A4C6}"/>
              </a:ext>
            </a:extLst>
          </p:cNvPr>
          <p:cNvSpPr>
            <a:spLocks noGrp="1"/>
          </p:cNvSpPr>
          <p:nvPr>
            <p:ph type="sldNum" sz="quarter" idx="12"/>
          </p:nvPr>
        </p:nvSpPr>
        <p:spPr/>
        <p:txBody>
          <a:bodyPr/>
          <a:lstStyle/>
          <a:p>
            <a:fld id="{85077DAD-B0E9-4D7A-BB95-2207A1986027}" type="slidenum">
              <a:rPr lang="ko-KR" altLang="en-US" smtClean="0"/>
              <a:t>‹#›</a:t>
            </a:fld>
            <a:endParaRPr lang="ko-KR" altLang="en-US"/>
          </a:p>
        </p:txBody>
      </p:sp>
    </p:spTree>
    <p:extLst>
      <p:ext uri="{BB962C8B-B14F-4D97-AF65-F5344CB8AC3E}">
        <p14:creationId xmlns:p14="http://schemas.microsoft.com/office/powerpoint/2010/main" val="2512383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3C7BB9B-6502-D099-F18E-33F5735F7838}"/>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2122D4CB-8D1A-52CC-C4C7-828B3DF5A5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8B8F87F-7E98-1E60-D6E3-08915135447A}"/>
              </a:ext>
            </a:extLst>
          </p:cNvPr>
          <p:cNvSpPr>
            <a:spLocks noGrp="1"/>
          </p:cNvSpPr>
          <p:nvPr>
            <p:ph type="dt" sz="half" idx="10"/>
          </p:nvPr>
        </p:nvSpPr>
        <p:spPr/>
        <p:txBody>
          <a:bodyPr/>
          <a:lstStyle/>
          <a:p>
            <a:fld id="{841B5B28-E9A3-41FC-B328-B37B80D4CAB3}" type="datetimeFigureOut">
              <a:rPr lang="ko-KR" altLang="en-US" smtClean="0"/>
              <a:t>2025-05-30</a:t>
            </a:fld>
            <a:endParaRPr lang="ko-KR" altLang="en-US"/>
          </a:p>
        </p:txBody>
      </p:sp>
      <p:sp>
        <p:nvSpPr>
          <p:cNvPr id="5" name="바닥글 개체 틀 4">
            <a:extLst>
              <a:ext uri="{FF2B5EF4-FFF2-40B4-BE49-F238E27FC236}">
                <a16:creationId xmlns:a16="http://schemas.microsoft.com/office/drawing/2014/main" id="{0AB7CC1C-8231-0879-B849-8C2DB09A059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4A0C07E-999C-07BD-94F9-9E7954FFA8DF}"/>
              </a:ext>
            </a:extLst>
          </p:cNvPr>
          <p:cNvSpPr>
            <a:spLocks noGrp="1"/>
          </p:cNvSpPr>
          <p:nvPr>
            <p:ph type="sldNum" sz="quarter" idx="12"/>
          </p:nvPr>
        </p:nvSpPr>
        <p:spPr/>
        <p:txBody>
          <a:bodyPr/>
          <a:lstStyle/>
          <a:p>
            <a:fld id="{85077DAD-B0E9-4D7A-BB95-2207A1986027}" type="slidenum">
              <a:rPr lang="ko-KR" altLang="en-US" smtClean="0"/>
              <a:t>‹#›</a:t>
            </a:fld>
            <a:endParaRPr lang="ko-KR" altLang="en-US"/>
          </a:p>
        </p:txBody>
      </p:sp>
    </p:spTree>
    <p:extLst>
      <p:ext uri="{BB962C8B-B14F-4D97-AF65-F5344CB8AC3E}">
        <p14:creationId xmlns:p14="http://schemas.microsoft.com/office/powerpoint/2010/main" val="234059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26172C-124E-6C59-5FFC-EF677300B64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E0A71C5-384E-7B8E-CB8D-07C6D545CAA1}"/>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E694E6B-B575-87BA-95F7-1B92D0FD5FBA}"/>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844495E1-93DF-D13B-9B59-36053AA92BAB}"/>
              </a:ext>
            </a:extLst>
          </p:cNvPr>
          <p:cNvSpPr>
            <a:spLocks noGrp="1"/>
          </p:cNvSpPr>
          <p:nvPr>
            <p:ph type="dt" sz="half" idx="10"/>
          </p:nvPr>
        </p:nvSpPr>
        <p:spPr/>
        <p:txBody>
          <a:bodyPr/>
          <a:lstStyle/>
          <a:p>
            <a:fld id="{841B5B28-E9A3-41FC-B328-B37B80D4CAB3}" type="datetimeFigureOut">
              <a:rPr lang="ko-KR" altLang="en-US" smtClean="0"/>
              <a:t>2025-05-30</a:t>
            </a:fld>
            <a:endParaRPr lang="ko-KR" altLang="en-US"/>
          </a:p>
        </p:txBody>
      </p:sp>
      <p:sp>
        <p:nvSpPr>
          <p:cNvPr id="6" name="바닥글 개체 틀 5">
            <a:extLst>
              <a:ext uri="{FF2B5EF4-FFF2-40B4-BE49-F238E27FC236}">
                <a16:creationId xmlns:a16="http://schemas.microsoft.com/office/drawing/2014/main" id="{3C46F12C-F0A2-7543-81B0-3FB830D34E6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74633527-554C-2334-6F19-499E840BB44E}"/>
              </a:ext>
            </a:extLst>
          </p:cNvPr>
          <p:cNvSpPr>
            <a:spLocks noGrp="1"/>
          </p:cNvSpPr>
          <p:nvPr>
            <p:ph type="sldNum" sz="quarter" idx="12"/>
          </p:nvPr>
        </p:nvSpPr>
        <p:spPr/>
        <p:txBody>
          <a:bodyPr/>
          <a:lstStyle/>
          <a:p>
            <a:fld id="{85077DAD-B0E9-4D7A-BB95-2207A1986027}" type="slidenum">
              <a:rPr lang="ko-KR" altLang="en-US" smtClean="0"/>
              <a:t>‹#›</a:t>
            </a:fld>
            <a:endParaRPr lang="ko-KR" altLang="en-US"/>
          </a:p>
        </p:txBody>
      </p:sp>
    </p:spTree>
    <p:extLst>
      <p:ext uri="{BB962C8B-B14F-4D97-AF65-F5344CB8AC3E}">
        <p14:creationId xmlns:p14="http://schemas.microsoft.com/office/powerpoint/2010/main" val="826601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9BBB758-09AA-434E-9BD8-5FADE8150325}"/>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B1D9B682-D3CE-1C92-5D79-FAA4E7BF37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9EA5C5C-2B39-4295-FDF8-01381251243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4FD64A01-1519-709B-0E19-517166E33A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6D4F22B2-ECC6-E613-FDD4-1C54D41C8B01}"/>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704C6239-03A1-2352-C6D4-89938747DFBD}"/>
              </a:ext>
            </a:extLst>
          </p:cNvPr>
          <p:cNvSpPr>
            <a:spLocks noGrp="1"/>
          </p:cNvSpPr>
          <p:nvPr>
            <p:ph type="dt" sz="half" idx="10"/>
          </p:nvPr>
        </p:nvSpPr>
        <p:spPr/>
        <p:txBody>
          <a:bodyPr/>
          <a:lstStyle/>
          <a:p>
            <a:fld id="{841B5B28-E9A3-41FC-B328-B37B80D4CAB3}" type="datetimeFigureOut">
              <a:rPr lang="ko-KR" altLang="en-US" smtClean="0"/>
              <a:t>2025-05-30</a:t>
            </a:fld>
            <a:endParaRPr lang="ko-KR" altLang="en-US"/>
          </a:p>
        </p:txBody>
      </p:sp>
      <p:sp>
        <p:nvSpPr>
          <p:cNvPr id="8" name="바닥글 개체 틀 7">
            <a:extLst>
              <a:ext uri="{FF2B5EF4-FFF2-40B4-BE49-F238E27FC236}">
                <a16:creationId xmlns:a16="http://schemas.microsoft.com/office/drawing/2014/main" id="{BDC24D0F-B7E2-FC84-B243-28D5997DE41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52AF5EB-1A8E-758D-E09A-D75E7730B3EF}"/>
              </a:ext>
            </a:extLst>
          </p:cNvPr>
          <p:cNvSpPr>
            <a:spLocks noGrp="1"/>
          </p:cNvSpPr>
          <p:nvPr>
            <p:ph type="sldNum" sz="quarter" idx="12"/>
          </p:nvPr>
        </p:nvSpPr>
        <p:spPr/>
        <p:txBody>
          <a:bodyPr/>
          <a:lstStyle/>
          <a:p>
            <a:fld id="{85077DAD-B0E9-4D7A-BB95-2207A1986027}" type="slidenum">
              <a:rPr lang="ko-KR" altLang="en-US" smtClean="0"/>
              <a:t>‹#›</a:t>
            </a:fld>
            <a:endParaRPr lang="ko-KR" altLang="en-US"/>
          </a:p>
        </p:txBody>
      </p:sp>
    </p:spTree>
    <p:extLst>
      <p:ext uri="{BB962C8B-B14F-4D97-AF65-F5344CB8AC3E}">
        <p14:creationId xmlns:p14="http://schemas.microsoft.com/office/powerpoint/2010/main" val="7384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B9DC90-6F5B-6A6B-73BC-41F9061967F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F4D55852-7849-D8BE-33D7-522759B741B2}"/>
              </a:ext>
            </a:extLst>
          </p:cNvPr>
          <p:cNvSpPr>
            <a:spLocks noGrp="1"/>
          </p:cNvSpPr>
          <p:nvPr>
            <p:ph type="dt" sz="half" idx="10"/>
          </p:nvPr>
        </p:nvSpPr>
        <p:spPr/>
        <p:txBody>
          <a:bodyPr/>
          <a:lstStyle/>
          <a:p>
            <a:fld id="{841B5B28-E9A3-41FC-B328-B37B80D4CAB3}" type="datetimeFigureOut">
              <a:rPr lang="ko-KR" altLang="en-US" smtClean="0"/>
              <a:t>2025-05-30</a:t>
            </a:fld>
            <a:endParaRPr lang="ko-KR" altLang="en-US"/>
          </a:p>
        </p:txBody>
      </p:sp>
      <p:sp>
        <p:nvSpPr>
          <p:cNvPr id="4" name="바닥글 개체 틀 3">
            <a:extLst>
              <a:ext uri="{FF2B5EF4-FFF2-40B4-BE49-F238E27FC236}">
                <a16:creationId xmlns:a16="http://schemas.microsoft.com/office/drawing/2014/main" id="{E0208151-B353-2B1C-8933-C11755A587C6}"/>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32FEF69-0F28-E43D-57BA-835DD2E3C199}"/>
              </a:ext>
            </a:extLst>
          </p:cNvPr>
          <p:cNvSpPr>
            <a:spLocks noGrp="1"/>
          </p:cNvSpPr>
          <p:nvPr>
            <p:ph type="sldNum" sz="quarter" idx="12"/>
          </p:nvPr>
        </p:nvSpPr>
        <p:spPr/>
        <p:txBody>
          <a:bodyPr/>
          <a:lstStyle/>
          <a:p>
            <a:fld id="{85077DAD-B0E9-4D7A-BB95-2207A1986027}" type="slidenum">
              <a:rPr lang="ko-KR" altLang="en-US" smtClean="0"/>
              <a:t>‹#›</a:t>
            </a:fld>
            <a:endParaRPr lang="ko-KR" altLang="en-US"/>
          </a:p>
        </p:txBody>
      </p:sp>
    </p:spTree>
    <p:extLst>
      <p:ext uri="{BB962C8B-B14F-4D97-AF65-F5344CB8AC3E}">
        <p14:creationId xmlns:p14="http://schemas.microsoft.com/office/powerpoint/2010/main" val="1471220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02ED8F55-C1C8-E3A8-2EEE-275867D4EF5B}"/>
              </a:ext>
            </a:extLst>
          </p:cNvPr>
          <p:cNvSpPr>
            <a:spLocks noGrp="1"/>
          </p:cNvSpPr>
          <p:nvPr>
            <p:ph type="dt" sz="half" idx="10"/>
          </p:nvPr>
        </p:nvSpPr>
        <p:spPr/>
        <p:txBody>
          <a:bodyPr/>
          <a:lstStyle/>
          <a:p>
            <a:fld id="{841B5B28-E9A3-41FC-B328-B37B80D4CAB3}" type="datetimeFigureOut">
              <a:rPr lang="ko-KR" altLang="en-US" smtClean="0"/>
              <a:t>2025-05-30</a:t>
            </a:fld>
            <a:endParaRPr lang="ko-KR" altLang="en-US"/>
          </a:p>
        </p:txBody>
      </p:sp>
      <p:sp>
        <p:nvSpPr>
          <p:cNvPr id="3" name="바닥글 개체 틀 2">
            <a:extLst>
              <a:ext uri="{FF2B5EF4-FFF2-40B4-BE49-F238E27FC236}">
                <a16:creationId xmlns:a16="http://schemas.microsoft.com/office/drawing/2014/main" id="{B75FBDE1-85AE-F9E9-D2A8-2E8FAA547EE7}"/>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DC82943-B91D-3E54-2A46-51C9495F148A}"/>
              </a:ext>
            </a:extLst>
          </p:cNvPr>
          <p:cNvSpPr>
            <a:spLocks noGrp="1"/>
          </p:cNvSpPr>
          <p:nvPr>
            <p:ph type="sldNum" sz="quarter" idx="12"/>
          </p:nvPr>
        </p:nvSpPr>
        <p:spPr/>
        <p:txBody>
          <a:bodyPr/>
          <a:lstStyle/>
          <a:p>
            <a:fld id="{85077DAD-B0E9-4D7A-BB95-2207A1986027}" type="slidenum">
              <a:rPr lang="ko-KR" altLang="en-US" smtClean="0"/>
              <a:t>‹#›</a:t>
            </a:fld>
            <a:endParaRPr lang="ko-KR" altLang="en-US"/>
          </a:p>
        </p:txBody>
      </p:sp>
    </p:spTree>
    <p:extLst>
      <p:ext uri="{BB962C8B-B14F-4D97-AF65-F5344CB8AC3E}">
        <p14:creationId xmlns:p14="http://schemas.microsoft.com/office/powerpoint/2010/main" val="1920030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025E51-21D2-5320-5370-9AB729F1BF8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A8E1027D-99D9-D80C-AFC2-3D1C679DD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5B85EB13-F5B0-5FF4-FC1D-67CFE407D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9FD53C1-F03F-5B3D-169C-230F71834737}"/>
              </a:ext>
            </a:extLst>
          </p:cNvPr>
          <p:cNvSpPr>
            <a:spLocks noGrp="1"/>
          </p:cNvSpPr>
          <p:nvPr>
            <p:ph type="dt" sz="half" idx="10"/>
          </p:nvPr>
        </p:nvSpPr>
        <p:spPr/>
        <p:txBody>
          <a:bodyPr/>
          <a:lstStyle/>
          <a:p>
            <a:fld id="{841B5B28-E9A3-41FC-B328-B37B80D4CAB3}" type="datetimeFigureOut">
              <a:rPr lang="ko-KR" altLang="en-US" smtClean="0"/>
              <a:t>2025-05-30</a:t>
            </a:fld>
            <a:endParaRPr lang="ko-KR" altLang="en-US"/>
          </a:p>
        </p:txBody>
      </p:sp>
      <p:sp>
        <p:nvSpPr>
          <p:cNvPr id="6" name="바닥글 개체 틀 5">
            <a:extLst>
              <a:ext uri="{FF2B5EF4-FFF2-40B4-BE49-F238E27FC236}">
                <a16:creationId xmlns:a16="http://schemas.microsoft.com/office/drawing/2014/main" id="{A4AD2F8A-1377-F49F-1958-341E740761B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328FD89-B22D-9536-D230-8C1F9E9366D9}"/>
              </a:ext>
            </a:extLst>
          </p:cNvPr>
          <p:cNvSpPr>
            <a:spLocks noGrp="1"/>
          </p:cNvSpPr>
          <p:nvPr>
            <p:ph type="sldNum" sz="quarter" idx="12"/>
          </p:nvPr>
        </p:nvSpPr>
        <p:spPr/>
        <p:txBody>
          <a:bodyPr/>
          <a:lstStyle/>
          <a:p>
            <a:fld id="{85077DAD-B0E9-4D7A-BB95-2207A1986027}" type="slidenum">
              <a:rPr lang="ko-KR" altLang="en-US" smtClean="0"/>
              <a:t>‹#›</a:t>
            </a:fld>
            <a:endParaRPr lang="ko-KR" altLang="en-US"/>
          </a:p>
        </p:txBody>
      </p:sp>
    </p:spTree>
    <p:extLst>
      <p:ext uri="{BB962C8B-B14F-4D97-AF65-F5344CB8AC3E}">
        <p14:creationId xmlns:p14="http://schemas.microsoft.com/office/powerpoint/2010/main" val="357386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65F7F05-BB3B-F647-010C-6E3DA73723B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7EA79E25-132D-5DC4-FA70-E115678FB3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E06433C6-64A6-FDEC-346A-BEF3A2F8E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30AB1D86-8918-7BAC-1340-0B33B5334CA3}"/>
              </a:ext>
            </a:extLst>
          </p:cNvPr>
          <p:cNvSpPr>
            <a:spLocks noGrp="1"/>
          </p:cNvSpPr>
          <p:nvPr>
            <p:ph type="dt" sz="half" idx="10"/>
          </p:nvPr>
        </p:nvSpPr>
        <p:spPr/>
        <p:txBody>
          <a:bodyPr/>
          <a:lstStyle/>
          <a:p>
            <a:fld id="{841B5B28-E9A3-41FC-B328-B37B80D4CAB3}" type="datetimeFigureOut">
              <a:rPr lang="ko-KR" altLang="en-US" smtClean="0"/>
              <a:t>2025-05-30</a:t>
            </a:fld>
            <a:endParaRPr lang="ko-KR" altLang="en-US"/>
          </a:p>
        </p:txBody>
      </p:sp>
      <p:sp>
        <p:nvSpPr>
          <p:cNvPr id="6" name="바닥글 개체 틀 5">
            <a:extLst>
              <a:ext uri="{FF2B5EF4-FFF2-40B4-BE49-F238E27FC236}">
                <a16:creationId xmlns:a16="http://schemas.microsoft.com/office/drawing/2014/main" id="{06F87627-5B6E-F59F-D62B-61E8BA7B273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DDFADEC-75BF-17E3-D299-42018471F9C2}"/>
              </a:ext>
            </a:extLst>
          </p:cNvPr>
          <p:cNvSpPr>
            <a:spLocks noGrp="1"/>
          </p:cNvSpPr>
          <p:nvPr>
            <p:ph type="sldNum" sz="quarter" idx="12"/>
          </p:nvPr>
        </p:nvSpPr>
        <p:spPr/>
        <p:txBody>
          <a:bodyPr/>
          <a:lstStyle/>
          <a:p>
            <a:fld id="{85077DAD-B0E9-4D7A-BB95-2207A1986027}" type="slidenum">
              <a:rPr lang="ko-KR" altLang="en-US" smtClean="0"/>
              <a:t>‹#›</a:t>
            </a:fld>
            <a:endParaRPr lang="ko-KR" altLang="en-US"/>
          </a:p>
        </p:txBody>
      </p:sp>
    </p:spTree>
    <p:extLst>
      <p:ext uri="{BB962C8B-B14F-4D97-AF65-F5344CB8AC3E}">
        <p14:creationId xmlns:p14="http://schemas.microsoft.com/office/powerpoint/2010/main" val="42703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9F0192E-1D19-E2C0-85EF-F716BC581D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5882555A-DA37-FFBC-7253-56721CBDE7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DA39C3E-3A29-091C-1029-6AD9A86C4D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B5B28-E9A3-41FC-B328-B37B80D4CAB3}" type="datetimeFigureOut">
              <a:rPr lang="ko-KR" altLang="en-US" smtClean="0"/>
              <a:t>2025-05-30</a:t>
            </a:fld>
            <a:endParaRPr lang="ko-KR" altLang="en-US"/>
          </a:p>
        </p:txBody>
      </p:sp>
      <p:sp>
        <p:nvSpPr>
          <p:cNvPr id="5" name="바닥글 개체 틀 4">
            <a:extLst>
              <a:ext uri="{FF2B5EF4-FFF2-40B4-BE49-F238E27FC236}">
                <a16:creationId xmlns:a16="http://schemas.microsoft.com/office/drawing/2014/main" id="{D39543B4-F73F-1E93-52DB-709C3C35BB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A578C9B-144D-26ED-434D-01B66A2A18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077DAD-B0E9-4D7A-BB95-2207A1986027}" type="slidenum">
              <a:rPr lang="ko-KR" altLang="en-US" smtClean="0"/>
              <a:t>‹#›</a:t>
            </a:fld>
            <a:endParaRPr lang="ko-KR" altLang="en-US"/>
          </a:p>
        </p:txBody>
      </p:sp>
    </p:spTree>
    <p:extLst>
      <p:ext uri="{BB962C8B-B14F-4D97-AF65-F5344CB8AC3E}">
        <p14:creationId xmlns:p14="http://schemas.microsoft.com/office/powerpoint/2010/main" val="2529606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부제목 2">
            <a:extLst>
              <a:ext uri="{FF2B5EF4-FFF2-40B4-BE49-F238E27FC236}">
                <a16:creationId xmlns:a16="http://schemas.microsoft.com/office/drawing/2014/main" id="{BF76F126-0A4F-46B8-9B2B-8C3F765120EB}"/>
              </a:ext>
            </a:extLst>
          </p:cNvPr>
          <p:cNvSpPr>
            <a:spLocks noGrp="1"/>
          </p:cNvSpPr>
          <p:nvPr>
            <p:ph type="subTitle" idx="1"/>
          </p:nvPr>
        </p:nvSpPr>
        <p:spPr>
          <a:xfrm>
            <a:off x="5892800" y="5004758"/>
            <a:ext cx="5821861" cy="959759"/>
          </a:xfrm>
        </p:spPr>
        <p:txBody>
          <a:bodyPr>
            <a:normAutofit fontScale="92500"/>
          </a:bodyPr>
          <a:lstStyle/>
          <a:p>
            <a:pPr algn="r"/>
            <a:r>
              <a:rPr lang="en-US" altLang="ko-KR" b="1" dirty="0">
                <a:solidFill>
                  <a:srgbClr val="002C62"/>
                </a:solidFill>
              </a:rPr>
              <a:t>Sunghyun Lee, </a:t>
            </a:r>
            <a:r>
              <a:rPr lang="en-US" altLang="ko-KR" b="1" dirty="0" err="1">
                <a:solidFill>
                  <a:srgbClr val="002C62"/>
                </a:solidFill>
              </a:rPr>
              <a:t>Suhak</a:t>
            </a:r>
            <a:r>
              <a:rPr lang="en-US" altLang="ko-KR" b="1" dirty="0">
                <a:solidFill>
                  <a:srgbClr val="002C62"/>
                </a:solidFill>
              </a:rPr>
              <a:t> Lee, </a:t>
            </a:r>
            <a:r>
              <a:rPr lang="en-US" altLang="ko-KR" b="1" dirty="0" err="1">
                <a:solidFill>
                  <a:srgbClr val="002C62"/>
                </a:solidFill>
              </a:rPr>
              <a:t>Suhyeon</a:t>
            </a:r>
            <a:r>
              <a:rPr lang="en-US" altLang="ko-KR" b="1" dirty="0">
                <a:solidFill>
                  <a:srgbClr val="002C62"/>
                </a:solidFill>
              </a:rPr>
              <a:t> Lee</a:t>
            </a:r>
          </a:p>
          <a:p>
            <a:pPr algn="r"/>
            <a:r>
              <a:rPr lang="en-US" altLang="ko-KR" b="1" dirty="0">
                <a:solidFill>
                  <a:srgbClr val="002C62"/>
                </a:solidFill>
              </a:rPr>
              <a:t>Department of Computer Engineering</a:t>
            </a:r>
          </a:p>
          <a:p>
            <a:pPr algn="r"/>
            <a:endParaRPr lang="ko-KR" altLang="en-US" b="1" dirty="0">
              <a:solidFill>
                <a:srgbClr val="002C62"/>
              </a:solidFill>
            </a:endParaRPr>
          </a:p>
        </p:txBody>
      </p:sp>
      <p:sp>
        <p:nvSpPr>
          <p:cNvPr id="4" name="직사각형 3">
            <a:extLst>
              <a:ext uri="{FF2B5EF4-FFF2-40B4-BE49-F238E27FC236}">
                <a16:creationId xmlns:a16="http://schemas.microsoft.com/office/drawing/2014/main" id="{F5500BC8-BD81-46C1-9DB9-8BCC851C5446}"/>
              </a:ext>
            </a:extLst>
          </p:cNvPr>
          <p:cNvSpPr/>
          <p:nvPr/>
        </p:nvSpPr>
        <p:spPr>
          <a:xfrm>
            <a:off x="-1" y="2135416"/>
            <a:ext cx="12192000" cy="2039257"/>
          </a:xfrm>
          <a:prstGeom prst="rect">
            <a:avLst/>
          </a:prstGeom>
          <a:solidFill>
            <a:srgbClr val="002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381" descr="악세사리">
            <a:extLst>
              <a:ext uri="{FF2B5EF4-FFF2-40B4-BE49-F238E27FC236}">
                <a16:creationId xmlns:a16="http://schemas.microsoft.com/office/drawing/2014/main" id="{6D421F4B-5169-46B4-9249-AB53789FC1C6}"/>
              </a:ext>
            </a:extLst>
          </p:cNvPr>
          <p:cNvPicPr preferRelativeResize="0">
            <a:picLocks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gray">
          <a:xfrm rot="16200000" flipV="1">
            <a:off x="6022180" y="-1847508"/>
            <a:ext cx="147638" cy="12192001"/>
          </a:xfrm>
          <a:prstGeom prst="rect">
            <a:avLst/>
          </a:prstGeom>
          <a:noFill/>
          <a:ln w="9525">
            <a:noFill/>
            <a:miter lim="800000"/>
            <a:headEnd/>
            <a:tailEnd/>
          </a:ln>
        </p:spPr>
      </p:pic>
      <p:sp>
        <p:nvSpPr>
          <p:cNvPr id="2" name="제목 1">
            <a:extLst>
              <a:ext uri="{FF2B5EF4-FFF2-40B4-BE49-F238E27FC236}">
                <a16:creationId xmlns:a16="http://schemas.microsoft.com/office/drawing/2014/main" id="{AEB04FD9-6A59-4C4E-B0B6-829FC2BFF5E2}"/>
              </a:ext>
            </a:extLst>
          </p:cNvPr>
          <p:cNvSpPr>
            <a:spLocks noGrp="1"/>
          </p:cNvSpPr>
          <p:nvPr>
            <p:ph type="ctrTitle"/>
          </p:nvPr>
        </p:nvSpPr>
        <p:spPr>
          <a:xfrm>
            <a:off x="758757" y="2320752"/>
            <a:ext cx="11135699" cy="1523279"/>
          </a:xfrm>
        </p:spPr>
        <p:txBody>
          <a:bodyPr>
            <a:normAutofit/>
          </a:bodyPr>
          <a:lstStyle/>
          <a:p>
            <a:pPr algn="r">
              <a:lnSpc>
                <a:spcPct val="150000"/>
              </a:lnSpc>
            </a:pPr>
            <a:r>
              <a:rPr lang="en-US" altLang="ko-KR" sz="4400" b="1" dirty="0">
                <a:solidFill>
                  <a:schemeClr val="bg1"/>
                </a:solidFill>
                <a:effectLst>
                  <a:outerShdw blurRad="50800" dist="50800" dir="5400000" sx="1000" sy="1000" algn="ctr" rotWithShape="0">
                    <a:srgbClr val="000000">
                      <a:alpha val="43137"/>
                    </a:srgbClr>
                  </a:outerShdw>
                </a:effectLst>
              </a:rPr>
              <a:t>PTQ4SAM</a:t>
            </a:r>
            <a:br>
              <a:rPr lang="en-US" altLang="ko-KR" sz="4400" b="1" dirty="0">
                <a:solidFill>
                  <a:schemeClr val="bg1"/>
                </a:solidFill>
                <a:effectLst>
                  <a:outerShdw blurRad="50800" dist="50800" dir="5400000" sx="1000" sy="1000" algn="ctr" rotWithShape="0">
                    <a:srgbClr val="000000">
                      <a:alpha val="43137"/>
                    </a:srgbClr>
                  </a:outerShdw>
                </a:effectLst>
              </a:rPr>
            </a:br>
            <a:endParaRPr lang="ko-KR" altLang="en-US" sz="1600" dirty="0">
              <a:solidFill>
                <a:schemeClr val="bg1"/>
              </a:solidFill>
              <a:effectLst>
                <a:outerShdw blurRad="50800" dist="50800" dir="5400000" sx="1000" sy="1000" algn="ctr" rotWithShape="0">
                  <a:srgbClr val="000000">
                    <a:alpha val="43137"/>
                  </a:srgbClr>
                </a:outerShdw>
              </a:effectLst>
            </a:endParaRPr>
          </a:p>
        </p:txBody>
      </p:sp>
      <p:sp>
        <p:nvSpPr>
          <p:cNvPr id="18" name="직사각형 17">
            <a:extLst>
              <a:ext uri="{FF2B5EF4-FFF2-40B4-BE49-F238E27FC236}">
                <a16:creationId xmlns:a16="http://schemas.microsoft.com/office/drawing/2014/main" id="{DA5E8C29-A238-4DD7-B7C5-335AFB9E0EF2}"/>
              </a:ext>
            </a:extLst>
          </p:cNvPr>
          <p:cNvSpPr/>
          <p:nvPr/>
        </p:nvSpPr>
        <p:spPr>
          <a:xfrm flipH="1">
            <a:off x="11786144" y="5004758"/>
            <a:ext cx="45719" cy="959758"/>
          </a:xfrm>
          <a:prstGeom prst="rect">
            <a:avLst/>
          </a:prstGeom>
          <a:solidFill>
            <a:srgbClr val="002C62"/>
          </a:solidFill>
          <a:ln>
            <a:solidFill>
              <a:srgbClr val="002C6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pic>
        <p:nvPicPr>
          <p:cNvPr id="1028" name="Picture 4" descr="HONGIK UNIVERSITY">
            <a:extLst>
              <a:ext uri="{FF2B5EF4-FFF2-40B4-BE49-F238E27FC236}">
                <a16:creationId xmlns:a16="http://schemas.microsoft.com/office/drawing/2014/main" id="{6B30C8C5-C24D-49AC-8DCD-2AC2166ECC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680" y="1773596"/>
            <a:ext cx="3089820" cy="214181"/>
          </a:xfrm>
          <a:prstGeom prst="rect">
            <a:avLst/>
          </a:prstGeom>
          <a:noFill/>
          <a:extLst>
            <a:ext uri="{909E8E84-426E-40DD-AFC4-6F175D3DCCD1}">
              <a14:hiddenFill xmlns:a14="http://schemas.microsoft.com/office/drawing/2010/main">
                <a:solidFill>
                  <a:srgbClr val="FFFFFF"/>
                </a:solidFill>
              </a14:hiddenFill>
            </a:ext>
          </a:extLst>
        </p:spPr>
      </p:pic>
      <p:sp>
        <p:nvSpPr>
          <p:cNvPr id="7" name="부제목 2">
            <a:extLst>
              <a:ext uri="{FF2B5EF4-FFF2-40B4-BE49-F238E27FC236}">
                <a16:creationId xmlns:a16="http://schemas.microsoft.com/office/drawing/2014/main" id="{6DD967C6-5A84-204B-192A-9720D2E48DAD}"/>
              </a:ext>
            </a:extLst>
          </p:cNvPr>
          <p:cNvSpPr txBox="1">
            <a:spLocks/>
          </p:cNvSpPr>
          <p:nvPr/>
        </p:nvSpPr>
        <p:spPr>
          <a:xfrm>
            <a:off x="9737558" y="1666695"/>
            <a:ext cx="2156898" cy="533193"/>
          </a:xfrm>
          <a:prstGeom prst="rect">
            <a:avLst/>
          </a:prstGeom>
        </p:spPr>
        <p:txBody>
          <a:bodyPr vert="horz" lIns="91440" tIns="45720" rIns="91440" bIns="45720" rtlCol="0">
            <a:no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l"/>
            <a:r>
              <a:rPr lang="en-US" altLang="ko-KR" b="1" dirty="0">
                <a:solidFill>
                  <a:srgbClr val="002C62"/>
                </a:solidFill>
              </a:rPr>
              <a:t>2025</a:t>
            </a:r>
            <a:r>
              <a:rPr lang="ko-KR" altLang="en-US" b="1" dirty="0">
                <a:solidFill>
                  <a:srgbClr val="002C62"/>
                </a:solidFill>
              </a:rPr>
              <a:t>년 </a:t>
            </a:r>
            <a:r>
              <a:rPr lang="en-US" altLang="ko-KR" b="1" dirty="0">
                <a:solidFill>
                  <a:srgbClr val="002C62"/>
                </a:solidFill>
              </a:rPr>
              <a:t>05</a:t>
            </a:r>
            <a:r>
              <a:rPr lang="ko-KR" altLang="en-US" b="1" dirty="0">
                <a:solidFill>
                  <a:srgbClr val="002C62"/>
                </a:solidFill>
              </a:rPr>
              <a:t>월 </a:t>
            </a:r>
            <a:r>
              <a:rPr lang="en-US" altLang="ko-KR" b="1" dirty="0">
                <a:solidFill>
                  <a:srgbClr val="002C62"/>
                </a:solidFill>
              </a:rPr>
              <a:t>28</a:t>
            </a:r>
            <a:r>
              <a:rPr lang="ko-KR" altLang="en-US" b="1" dirty="0">
                <a:solidFill>
                  <a:srgbClr val="002C62"/>
                </a:solidFill>
              </a:rPr>
              <a:t>일</a:t>
            </a:r>
            <a:endParaRPr lang="en-US" altLang="ko-KR" b="1" dirty="0">
              <a:solidFill>
                <a:srgbClr val="002C62"/>
              </a:solidFill>
            </a:endParaRPr>
          </a:p>
        </p:txBody>
      </p:sp>
      <p:sp>
        <p:nvSpPr>
          <p:cNvPr id="8" name="TextBox 7">
            <a:extLst>
              <a:ext uri="{FF2B5EF4-FFF2-40B4-BE49-F238E27FC236}">
                <a16:creationId xmlns:a16="http://schemas.microsoft.com/office/drawing/2014/main" id="{B24CF523-248C-82EE-DAC5-AE34A38BB9A3}"/>
              </a:ext>
            </a:extLst>
          </p:cNvPr>
          <p:cNvSpPr txBox="1"/>
          <p:nvPr/>
        </p:nvSpPr>
        <p:spPr>
          <a:xfrm>
            <a:off x="1868141" y="3628951"/>
            <a:ext cx="10026315" cy="307777"/>
          </a:xfrm>
          <a:prstGeom prst="rect">
            <a:avLst/>
          </a:prstGeom>
          <a:noFill/>
        </p:spPr>
        <p:txBody>
          <a:bodyPr wrap="square" rtlCol="0">
            <a:spAutoFit/>
          </a:bodyPr>
          <a:lstStyle/>
          <a:p>
            <a:pPr algn="r"/>
            <a:r>
              <a:rPr lang="en-US" altLang="ko-KR" sz="1400" dirty="0">
                <a:solidFill>
                  <a:schemeClr val="bg1"/>
                </a:solidFill>
                <a:latin typeface="system-ui"/>
              </a:rPr>
              <a:t>PTQ4SAM: Post-Training Quantization for Segment Anything</a:t>
            </a:r>
            <a:endParaRPr lang="ko-KR" altLang="en-US" sz="1400" dirty="0"/>
          </a:p>
        </p:txBody>
      </p:sp>
      <p:sp>
        <p:nvSpPr>
          <p:cNvPr id="6" name="바닥글 개체 틀 5">
            <a:extLst>
              <a:ext uri="{FF2B5EF4-FFF2-40B4-BE49-F238E27FC236}">
                <a16:creationId xmlns:a16="http://schemas.microsoft.com/office/drawing/2014/main" id="{4E31F19C-DCA3-5EFB-7836-90E49E6CD3A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84265BA2-4B26-BADE-1312-25FF7CD63B0C}"/>
              </a:ext>
            </a:extLst>
          </p:cNvPr>
          <p:cNvSpPr>
            <a:spLocks noGrp="1"/>
          </p:cNvSpPr>
          <p:nvPr>
            <p:ph type="sldNum" sz="quarter" idx="12"/>
          </p:nvPr>
        </p:nvSpPr>
        <p:spPr/>
        <p:txBody>
          <a:bodyPr/>
          <a:lstStyle/>
          <a:p>
            <a:fld id="{5F895C7C-ACD7-4A94-91BA-32A5D67E9729}" type="slidenum">
              <a:rPr lang="ko-KR" altLang="en-US" smtClean="0"/>
              <a:t>1</a:t>
            </a:fld>
            <a:endParaRPr lang="ko-KR" altLang="en-US"/>
          </a:p>
        </p:txBody>
      </p:sp>
    </p:spTree>
    <p:extLst>
      <p:ext uri="{BB962C8B-B14F-4D97-AF65-F5344CB8AC3E}">
        <p14:creationId xmlns:p14="http://schemas.microsoft.com/office/powerpoint/2010/main" val="1460686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E5DBE-D0D0-175C-0BC6-E76AF91C82D0}"/>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9E8B2B42-2A05-6B63-FCCE-7924CEA0B3D6}"/>
              </a:ext>
            </a:extLst>
          </p:cNvPr>
          <p:cNvSpPr>
            <a:spLocks noGrp="1"/>
          </p:cNvSpPr>
          <p:nvPr>
            <p:ph type="title"/>
          </p:nvPr>
        </p:nvSpPr>
        <p:spPr/>
        <p:txBody>
          <a:bodyPr>
            <a:noAutofit/>
          </a:bodyPr>
          <a:lstStyle/>
          <a:p>
            <a:r>
              <a:rPr lang="ko-KR" altLang="en-US" sz="3800" dirty="0"/>
              <a:t>해결 </a:t>
            </a:r>
            <a:r>
              <a:rPr lang="en-US" altLang="ko-KR" sz="3800" dirty="0"/>
              <a:t>2. Adaptive Gradularity Quantization</a:t>
            </a:r>
            <a:endParaRPr lang="ko-KR" altLang="en-US" sz="3800" dirty="0"/>
          </a:p>
        </p:txBody>
      </p:sp>
      <p:sp>
        <p:nvSpPr>
          <p:cNvPr id="4" name="슬라이드 번호 개체 틀 3">
            <a:extLst>
              <a:ext uri="{FF2B5EF4-FFF2-40B4-BE49-F238E27FC236}">
                <a16:creationId xmlns:a16="http://schemas.microsoft.com/office/drawing/2014/main" id="{F20AEF11-BCDC-3C6D-56C3-2B56BAD2F241}"/>
              </a:ext>
            </a:extLst>
          </p:cNvPr>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8736E57-F90E-408A-B1D8-FC5493EAAE16}" type="slidenum">
              <a:rPr kumimoji="0" lang="ko-KR" altLang="en-US" sz="1200" b="0" i="0" u="none" strike="noStrike" kern="1200" cap="none" spc="0" normalizeH="0" baseline="0" noProof="0" smtClean="0">
                <a:ln>
                  <a:noFill/>
                </a:ln>
                <a:solidFill>
                  <a:prstClr val="black">
                    <a:tint val="75000"/>
                  </a:prstClr>
                </a:solidFill>
                <a:effectLst/>
                <a:uLnTx/>
                <a:uFillTx/>
                <a:latin typeface="Arial"/>
                <a:cs typeface="+mn-cs"/>
              </a:rPr>
              <a:pPr marL="0" marR="0" lvl="0" indent="0" algn="r" defTabSz="914400" rtl="0" eaLnBrk="1" fontAlgn="auto" latinLnBrk="1" hangingPunct="1">
                <a:lnSpc>
                  <a:spcPct val="100000"/>
                </a:lnSpc>
                <a:spcBef>
                  <a:spcPts val="0"/>
                </a:spcBef>
                <a:spcAft>
                  <a:spcPts val="0"/>
                </a:spcAft>
                <a:buClrTx/>
                <a:buSzTx/>
                <a:buFontTx/>
                <a:buNone/>
                <a:tabLst/>
                <a:defRPr/>
              </a:pPr>
              <a:t>10</a:t>
            </a:fld>
            <a:endParaRPr kumimoji="0" lang="ko-KR" altLang="en-US" sz="1200" b="0" i="0" u="none" strike="noStrike" kern="1200" cap="none" spc="0" normalizeH="0" baseline="0" noProof="0">
              <a:ln>
                <a:noFill/>
              </a:ln>
              <a:solidFill>
                <a:prstClr val="black">
                  <a:tint val="75000"/>
                </a:prstClr>
              </a:solidFill>
              <a:effectLst/>
              <a:uLnTx/>
              <a:uFillTx/>
              <a:latin typeface="Arial"/>
              <a:cs typeface="+mn-cs"/>
            </a:endParaRPr>
          </a:p>
        </p:txBody>
      </p:sp>
      <p:sp>
        <p:nvSpPr>
          <p:cNvPr id="5" name="TextBox 4">
            <a:extLst>
              <a:ext uri="{FF2B5EF4-FFF2-40B4-BE49-F238E27FC236}">
                <a16:creationId xmlns:a16="http://schemas.microsoft.com/office/drawing/2014/main" id="{F57C4689-BC0D-C111-F484-6A5ED713532C}"/>
              </a:ext>
            </a:extLst>
          </p:cNvPr>
          <p:cNvSpPr txBox="1"/>
          <p:nvPr/>
        </p:nvSpPr>
        <p:spPr>
          <a:xfrm>
            <a:off x="838200" y="1211358"/>
            <a:ext cx="11125834" cy="958660"/>
          </a:xfrm>
          <a:prstGeom prst="rect">
            <a:avLst/>
          </a:prstGeom>
        </p:spPr>
        <p:txBody>
          <a:bodyPr wrap="square">
            <a:spAutoFit/>
          </a:bodyPr>
          <a:lstStyle/>
          <a:p>
            <a:pPr>
              <a:lnSpc>
                <a:spcPct val="150000"/>
              </a:lnSpc>
              <a:defRPr/>
            </a:pPr>
            <a:endParaRPr lang="en-US" altLang="ko-KR" sz="2000" dirty="0">
              <a:solidFill>
                <a:prstClr val="black"/>
              </a:solidFill>
              <a:latin typeface="Arial"/>
            </a:endParaRPr>
          </a:p>
          <a:p>
            <a:pPr>
              <a:lnSpc>
                <a:spcPct val="150000"/>
              </a:lnSpc>
              <a:defRPr/>
            </a:pPr>
            <a:endParaRPr lang="en-US" altLang="ko-KR" sz="2000" dirty="0">
              <a:solidFill>
                <a:prstClr val="black"/>
              </a:solidFill>
              <a:latin typeface="Arial"/>
            </a:endParaRPr>
          </a:p>
        </p:txBody>
      </p:sp>
      <p:grpSp>
        <p:nvGrpSpPr>
          <p:cNvPr id="23" name="그룹 22">
            <a:extLst>
              <a:ext uri="{FF2B5EF4-FFF2-40B4-BE49-F238E27FC236}">
                <a16:creationId xmlns:a16="http://schemas.microsoft.com/office/drawing/2014/main" id="{C9825B98-D5E9-321D-A729-6F8DDA4D7E37}"/>
              </a:ext>
            </a:extLst>
          </p:cNvPr>
          <p:cNvGrpSpPr/>
          <p:nvPr/>
        </p:nvGrpSpPr>
        <p:grpSpPr>
          <a:xfrm>
            <a:off x="1799414" y="2554814"/>
            <a:ext cx="8645564" cy="2458080"/>
            <a:chOff x="1799414" y="2554814"/>
            <a:chExt cx="8645564" cy="2458080"/>
          </a:xfrm>
        </p:grpSpPr>
        <p:grpSp>
          <p:nvGrpSpPr>
            <p:cNvPr id="14" name="그룹 13">
              <a:extLst>
                <a:ext uri="{FF2B5EF4-FFF2-40B4-BE49-F238E27FC236}">
                  <a16:creationId xmlns:a16="http://schemas.microsoft.com/office/drawing/2014/main" id="{538A5894-1B41-7AAF-C9F1-FC28D6D7C487}"/>
                </a:ext>
              </a:extLst>
            </p:cNvPr>
            <p:cNvGrpSpPr/>
            <p:nvPr/>
          </p:nvGrpSpPr>
          <p:grpSpPr>
            <a:xfrm>
              <a:off x="1799414" y="2554814"/>
              <a:ext cx="5588130" cy="2055370"/>
              <a:chOff x="1459831" y="2399403"/>
              <a:chExt cx="5979382" cy="2199277"/>
            </a:xfrm>
          </p:grpSpPr>
          <p:pic>
            <p:nvPicPr>
              <p:cNvPr id="9" name="그림 8">
                <a:extLst>
                  <a:ext uri="{FF2B5EF4-FFF2-40B4-BE49-F238E27FC236}">
                    <a16:creationId xmlns:a16="http://schemas.microsoft.com/office/drawing/2014/main" id="{5B2BE9FE-9CD9-68B0-F68F-72C0C1B8449F}"/>
                  </a:ext>
                </a:extLst>
              </p:cNvPr>
              <p:cNvPicPr>
                <a:picLocks noChangeAspect="1"/>
              </p:cNvPicPr>
              <p:nvPr/>
            </p:nvPicPr>
            <p:blipFill>
              <a:blip r:embed="rId3"/>
              <a:stretch>
                <a:fillRect/>
              </a:stretch>
            </p:blipFill>
            <p:spPr>
              <a:xfrm>
                <a:off x="4752788" y="2399403"/>
                <a:ext cx="2686425" cy="466790"/>
              </a:xfrm>
              <a:prstGeom prst="rect">
                <a:avLst/>
              </a:prstGeom>
            </p:spPr>
          </p:pic>
          <p:sp>
            <p:nvSpPr>
              <p:cNvPr id="12" name="TextBox 11">
                <a:extLst>
                  <a:ext uri="{FF2B5EF4-FFF2-40B4-BE49-F238E27FC236}">
                    <a16:creationId xmlns:a16="http://schemas.microsoft.com/office/drawing/2014/main" id="{E3AC5A98-5A4B-2759-2E34-F9B034C0F6B1}"/>
                  </a:ext>
                </a:extLst>
              </p:cNvPr>
              <p:cNvSpPr txBox="1"/>
              <p:nvPr/>
            </p:nvSpPr>
            <p:spPr>
              <a:xfrm>
                <a:off x="1459831" y="3228944"/>
                <a:ext cx="1668379" cy="400110"/>
              </a:xfrm>
              <a:prstGeom prst="rect">
                <a:avLst/>
              </a:prstGeom>
              <a:noFill/>
            </p:spPr>
            <p:txBody>
              <a:bodyPr wrap="square" rtlCol="0">
                <a:spAutoFit/>
              </a:bodyPr>
              <a:lstStyle/>
              <a:p>
                <a:r>
                  <a:rPr lang="en-US" altLang="ko-KR" sz="2000" dirty="0">
                    <a:solidFill>
                      <a:schemeClr val="accent1">
                        <a:lumMod val="75000"/>
                      </a:schemeClr>
                    </a:solidFill>
                  </a:rPr>
                  <a:t>Quant.</a:t>
                </a:r>
                <a:endParaRPr lang="ko-KR" altLang="en-US" sz="2000" dirty="0">
                  <a:solidFill>
                    <a:schemeClr val="accent1">
                      <a:lumMod val="75000"/>
                    </a:schemeClr>
                  </a:solidFill>
                </a:endParaRPr>
              </a:p>
            </p:txBody>
          </p:sp>
          <p:sp>
            <p:nvSpPr>
              <p:cNvPr id="13" name="TextBox 12">
                <a:extLst>
                  <a:ext uri="{FF2B5EF4-FFF2-40B4-BE49-F238E27FC236}">
                    <a16:creationId xmlns:a16="http://schemas.microsoft.com/office/drawing/2014/main" id="{BC5AC01B-A74C-FB66-2FFD-A60BEC658C2F}"/>
                  </a:ext>
                </a:extLst>
              </p:cNvPr>
              <p:cNvSpPr txBox="1"/>
              <p:nvPr/>
            </p:nvSpPr>
            <p:spPr>
              <a:xfrm>
                <a:off x="1459831" y="4198570"/>
                <a:ext cx="1668379" cy="400110"/>
              </a:xfrm>
              <a:prstGeom prst="rect">
                <a:avLst/>
              </a:prstGeom>
              <a:noFill/>
            </p:spPr>
            <p:txBody>
              <a:bodyPr wrap="square" rtlCol="0">
                <a:spAutoFit/>
              </a:bodyPr>
              <a:lstStyle/>
              <a:p>
                <a:r>
                  <a:rPr lang="en-US" altLang="ko-KR" sz="2000" dirty="0" err="1">
                    <a:solidFill>
                      <a:schemeClr val="accent1">
                        <a:lumMod val="75000"/>
                      </a:schemeClr>
                    </a:solidFill>
                  </a:rPr>
                  <a:t>Dequant</a:t>
                </a:r>
                <a:r>
                  <a:rPr lang="en-US" altLang="ko-KR" sz="2000" dirty="0">
                    <a:solidFill>
                      <a:schemeClr val="accent1">
                        <a:lumMod val="75000"/>
                      </a:schemeClr>
                    </a:solidFill>
                  </a:rPr>
                  <a:t>.</a:t>
                </a:r>
                <a:endParaRPr lang="ko-KR" altLang="en-US" sz="2000" dirty="0">
                  <a:solidFill>
                    <a:schemeClr val="accent1">
                      <a:lumMod val="75000"/>
                    </a:schemeClr>
                  </a:solidFill>
                </a:endParaRPr>
              </a:p>
            </p:txBody>
          </p:sp>
        </p:grpSp>
        <p:sp>
          <p:nvSpPr>
            <p:cNvPr id="16" name="TextBox 15">
              <a:extLst>
                <a:ext uri="{FF2B5EF4-FFF2-40B4-BE49-F238E27FC236}">
                  <a16:creationId xmlns:a16="http://schemas.microsoft.com/office/drawing/2014/main" id="{473C9B23-56D5-01CE-512D-9BDFC776EDD3}"/>
                </a:ext>
              </a:extLst>
            </p:cNvPr>
            <p:cNvSpPr txBox="1"/>
            <p:nvPr/>
          </p:nvSpPr>
          <p:spPr>
            <a:xfrm>
              <a:off x="7641334" y="2621728"/>
              <a:ext cx="2760307" cy="369332"/>
            </a:xfrm>
            <a:prstGeom prst="rect">
              <a:avLst/>
            </a:prstGeom>
            <a:noFill/>
          </p:spPr>
          <p:txBody>
            <a:bodyPr wrap="none" rtlCol="0">
              <a:spAutoFit/>
            </a:bodyPr>
            <a:lstStyle/>
            <a:p>
              <a:r>
                <a:rPr lang="en-US" altLang="ko-KR" dirty="0"/>
                <a:t>s </a:t>
              </a:r>
              <a:r>
                <a:rPr lang="ko-KR" altLang="en-US" dirty="0"/>
                <a:t>는 </a:t>
              </a:r>
              <a:r>
                <a:rPr lang="en-US" altLang="ko-KR" dirty="0"/>
                <a:t>scaling factor, k bits</a:t>
              </a:r>
              <a:endParaRPr lang="ko-KR" altLang="en-US" dirty="0"/>
            </a:p>
          </p:txBody>
        </p:sp>
        <p:pic>
          <p:nvPicPr>
            <p:cNvPr id="22" name="그림 21">
              <a:extLst>
                <a:ext uri="{FF2B5EF4-FFF2-40B4-BE49-F238E27FC236}">
                  <a16:creationId xmlns:a16="http://schemas.microsoft.com/office/drawing/2014/main" id="{64719C52-3891-267B-243A-99E86A93EB49}"/>
                </a:ext>
              </a:extLst>
            </p:cNvPr>
            <p:cNvPicPr>
              <a:picLocks noChangeAspect="1"/>
            </p:cNvPicPr>
            <p:nvPr/>
          </p:nvPicPr>
          <p:blipFill>
            <a:blip r:embed="rId4"/>
            <a:stretch>
              <a:fillRect/>
            </a:stretch>
          </p:blipFill>
          <p:spPr>
            <a:xfrm>
              <a:off x="3090652" y="3192239"/>
              <a:ext cx="7354326" cy="1619476"/>
            </a:xfrm>
            <a:prstGeom prst="rect">
              <a:avLst/>
            </a:prstGeom>
          </p:spPr>
        </p:pic>
        <p:sp>
          <p:nvSpPr>
            <p:cNvPr id="17" name="직사각형 16">
              <a:extLst>
                <a:ext uri="{FF2B5EF4-FFF2-40B4-BE49-F238E27FC236}">
                  <a16:creationId xmlns:a16="http://schemas.microsoft.com/office/drawing/2014/main" id="{28B39319-4B46-AA02-A62A-C3F71D6974CB}"/>
                </a:ext>
              </a:extLst>
            </p:cNvPr>
            <p:cNvSpPr/>
            <p:nvPr/>
          </p:nvSpPr>
          <p:spPr>
            <a:xfrm>
              <a:off x="6557503" y="4019994"/>
              <a:ext cx="596332" cy="42444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60A452BA-940D-C510-6B48-56DE1012C72E}"/>
                </a:ext>
              </a:extLst>
            </p:cNvPr>
            <p:cNvSpPr txBox="1"/>
            <p:nvPr/>
          </p:nvSpPr>
          <p:spPr>
            <a:xfrm>
              <a:off x="6557503" y="4643562"/>
              <a:ext cx="2629631" cy="369332"/>
            </a:xfrm>
            <a:prstGeom prst="rect">
              <a:avLst/>
            </a:prstGeom>
            <a:noFill/>
          </p:spPr>
          <p:txBody>
            <a:bodyPr wrap="none" rtlCol="0">
              <a:spAutoFit/>
            </a:bodyPr>
            <a:lstStyle/>
            <a:p>
              <a:r>
                <a:rPr lang="en-US" altLang="ko-KR" dirty="0">
                  <a:solidFill>
                    <a:srgbClr val="FF0000"/>
                  </a:solidFill>
                </a:rPr>
                <a:t>Bit-shifting</a:t>
              </a:r>
              <a:r>
                <a:rPr lang="ko-KR" altLang="en-US" dirty="0">
                  <a:solidFill>
                    <a:srgbClr val="FF0000"/>
                  </a:solidFill>
                </a:rPr>
                <a:t>은</a:t>
              </a:r>
              <a:r>
                <a:rPr lang="en-US" altLang="ko-KR" dirty="0">
                  <a:solidFill>
                    <a:srgbClr val="FF0000"/>
                  </a:solidFill>
                </a:rPr>
                <a:t> </a:t>
              </a:r>
              <a:r>
                <a:rPr lang="ko-KR" altLang="en-US" dirty="0">
                  <a:solidFill>
                    <a:srgbClr val="FF0000"/>
                  </a:solidFill>
                </a:rPr>
                <a:t>정수 필요</a:t>
              </a:r>
            </a:p>
          </p:txBody>
        </p:sp>
      </p:grpSp>
    </p:spTree>
    <p:extLst>
      <p:ext uri="{BB962C8B-B14F-4D97-AF65-F5344CB8AC3E}">
        <p14:creationId xmlns:p14="http://schemas.microsoft.com/office/powerpoint/2010/main" val="2438466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943534-E202-66D0-8696-32EC5AE0BEBE}"/>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A7CFDEB5-DE98-6101-A819-74A8F7CD09CD}"/>
              </a:ext>
            </a:extLst>
          </p:cNvPr>
          <p:cNvSpPr>
            <a:spLocks noGrp="1"/>
          </p:cNvSpPr>
          <p:nvPr>
            <p:ph type="title"/>
          </p:nvPr>
        </p:nvSpPr>
        <p:spPr/>
        <p:txBody>
          <a:bodyPr>
            <a:noAutofit/>
          </a:bodyPr>
          <a:lstStyle/>
          <a:p>
            <a:r>
              <a:rPr lang="ko-KR" altLang="en-US" sz="3800" dirty="0"/>
              <a:t>해결 </a:t>
            </a:r>
            <a:r>
              <a:rPr lang="en-US" altLang="ko-KR" sz="3800" dirty="0"/>
              <a:t>2. Adaptive Gradularity Quantization</a:t>
            </a:r>
            <a:endParaRPr lang="ko-KR" altLang="en-US" sz="3800" dirty="0"/>
          </a:p>
        </p:txBody>
      </p:sp>
      <p:sp>
        <p:nvSpPr>
          <p:cNvPr id="4" name="슬라이드 번호 개체 틀 3">
            <a:extLst>
              <a:ext uri="{FF2B5EF4-FFF2-40B4-BE49-F238E27FC236}">
                <a16:creationId xmlns:a16="http://schemas.microsoft.com/office/drawing/2014/main" id="{2AC30FAE-953D-9CA0-BD9E-D2BEB72A0FAF}"/>
              </a:ext>
            </a:extLst>
          </p:cNvPr>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8736E57-F90E-408A-B1D8-FC5493EAAE16}" type="slidenum">
              <a:rPr kumimoji="0" lang="ko-KR" altLang="en-US" sz="1200" b="0" i="0" u="none" strike="noStrike" kern="1200" cap="none" spc="0" normalizeH="0" baseline="0" noProof="0" smtClean="0">
                <a:ln>
                  <a:noFill/>
                </a:ln>
                <a:solidFill>
                  <a:prstClr val="black">
                    <a:tint val="75000"/>
                  </a:prstClr>
                </a:solidFill>
                <a:effectLst/>
                <a:uLnTx/>
                <a:uFillTx/>
                <a:latin typeface="Arial"/>
                <a:cs typeface="+mn-cs"/>
              </a:rPr>
              <a:pPr marL="0" marR="0" lvl="0" indent="0" algn="r" defTabSz="914400" rtl="0" eaLnBrk="1" fontAlgn="auto" latinLnBrk="1" hangingPunct="1">
                <a:lnSpc>
                  <a:spcPct val="100000"/>
                </a:lnSpc>
                <a:spcBef>
                  <a:spcPts val="0"/>
                </a:spcBef>
                <a:spcAft>
                  <a:spcPts val="0"/>
                </a:spcAft>
                <a:buClrTx/>
                <a:buSzTx/>
                <a:buFontTx/>
                <a:buNone/>
                <a:tabLst/>
                <a:defRPr/>
              </a:pPr>
              <a:t>11</a:t>
            </a:fld>
            <a:endParaRPr kumimoji="0" lang="ko-KR" altLang="en-US" sz="1200" b="0" i="0" u="none" strike="noStrike" kern="1200" cap="none" spc="0" normalizeH="0" baseline="0" noProof="0">
              <a:ln>
                <a:noFill/>
              </a:ln>
              <a:solidFill>
                <a:prstClr val="black">
                  <a:tint val="75000"/>
                </a:prstClr>
              </a:solidFill>
              <a:effectLst/>
              <a:uLnTx/>
              <a:uFillTx/>
              <a:latin typeface="Arial"/>
              <a:cs typeface="+mn-cs"/>
            </a:endParaRPr>
          </a:p>
        </p:txBody>
      </p:sp>
      <p:pic>
        <p:nvPicPr>
          <p:cNvPr id="8" name="그림 7">
            <a:extLst>
              <a:ext uri="{FF2B5EF4-FFF2-40B4-BE49-F238E27FC236}">
                <a16:creationId xmlns:a16="http://schemas.microsoft.com/office/drawing/2014/main" id="{FD550892-4C88-B0E8-0740-B01875DBECE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623154" y="2876595"/>
            <a:ext cx="7286386" cy="1720770"/>
          </a:xfrm>
          <a:prstGeom prst="rect">
            <a:avLst/>
          </a:prstGeom>
        </p:spPr>
      </p:pic>
      <p:pic>
        <p:nvPicPr>
          <p:cNvPr id="10" name="그림 9">
            <a:extLst>
              <a:ext uri="{FF2B5EF4-FFF2-40B4-BE49-F238E27FC236}">
                <a16:creationId xmlns:a16="http://schemas.microsoft.com/office/drawing/2014/main" id="{48F2E1B8-DD94-E6A1-AF74-2EFD1BE9D23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468002" y="1873966"/>
            <a:ext cx="6325483" cy="819300"/>
          </a:xfrm>
          <a:prstGeom prst="rect">
            <a:avLst/>
          </a:prstGeom>
        </p:spPr>
      </p:pic>
      <p:pic>
        <p:nvPicPr>
          <p:cNvPr id="13" name="그림 12">
            <a:extLst>
              <a:ext uri="{FF2B5EF4-FFF2-40B4-BE49-F238E27FC236}">
                <a16:creationId xmlns:a16="http://schemas.microsoft.com/office/drawing/2014/main" id="{C8B1D6B8-CFBA-4F0E-5B08-334F0084C53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516569" y="4725829"/>
            <a:ext cx="8126305" cy="860103"/>
          </a:xfrm>
          <a:prstGeom prst="rect">
            <a:avLst/>
          </a:prstGeom>
        </p:spPr>
      </p:pic>
      <p:sp>
        <p:nvSpPr>
          <p:cNvPr id="15" name="TextBox 14">
            <a:extLst>
              <a:ext uri="{FF2B5EF4-FFF2-40B4-BE49-F238E27FC236}">
                <a16:creationId xmlns:a16="http://schemas.microsoft.com/office/drawing/2014/main" id="{44D03441-352B-D7F6-8F24-9F424860FF50}"/>
              </a:ext>
            </a:extLst>
          </p:cNvPr>
          <p:cNvSpPr txBox="1"/>
          <p:nvPr/>
        </p:nvSpPr>
        <p:spPr>
          <a:xfrm>
            <a:off x="4066391" y="2567596"/>
            <a:ext cx="2141933" cy="369332"/>
          </a:xfrm>
          <a:prstGeom prst="rect">
            <a:avLst/>
          </a:prstGeom>
          <a:noFill/>
        </p:spPr>
        <p:txBody>
          <a:bodyPr wrap="none" rtlCol="0">
            <a:spAutoFit/>
          </a:bodyPr>
          <a:lstStyle/>
          <a:p>
            <a:r>
              <a:rPr lang="ko-KR" altLang="en-US" dirty="0">
                <a:solidFill>
                  <a:schemeClr val="accent1">
                    <a:lumMod val="75000"/>
                  </a:schemeClr>
                </a:solidFill>
              </a:rPr>
              <a:t>정수부       </a:t>
            </a:r>
            <a:r>
              <a:rPr lang="ko-KR" altLang="en-US" dirty="0" err="1">
                <a:solidFill>
                  <a:schemeClr val="accent1">
                    <a:lumMod val="75000"/>
                  </a:schemeClr>
                </a:solidFill>
              </a:rPr>
              <a:t>소수부</a:t>
            </a:r>
            <a:endParaRPr lang="ko-KR" altLang="en-US"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9C96265-8CE6-14B4-99C3-1FB3C8A729BB}"/>
                  </a:ext>
                </a:extLst>
              </p:cNvPr>
              <p:cNvSpPr txBox="1"/>
              <p:nvPr/>
            </p:nvSpPr>
            <p:spPr>
              <a:xfrm>
                <a:off x="1681453" y="3654187"/>
                <a:ext cx="18834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ko-KR" b="0" i="0" smtClean="0">
                          <a:solidFill>
                            <a:schemeClr val="accent1">
                              <a:lumMod val="75000"/>
                            </a:schemeClr>
                          </a:solidFill>
                          <a:latin typeface="Cambria Math" panose="02040503050406030204" pitchFamily="18" charset="0"/>
                        </a:rPr>
                        <m:t>score</m:t>
                      </m:r>
                      <m:r>
                        <a:rPr lang="en-US" altLang="ko-KR" b="0" i="1" smtClean="0">
                          <a:solidFill>
                            <a:schemeClr val="accent1">
                              <a:lumMod val="75000"/>
                            </a:schemeClr>
                          </a:solidFill>
                          <a:latin typeface="Cambria Math" panose="02040503050406030204" pitchFamily="18" charset="0"/>
                        </a:rPr>
                        <m:t> </m:t>
                      </m:r>
                      <m:acc>
                        <m:accPr>
                          <m:chr m:val="̂"/>
                          <m:ctrlPr>
                            <a:rPr lang="en-US" altLang="ko-KR" i="1" smtClean="0">
                              <a:solidFill>
                                <a:schemeClr val="accent1">
                                  <a:lumMod val="75000"/>
                                </a:schemeClr>
                              </a:solidFill>
                              <a:latin typeface="Cambria Math" panose="02040503050406030204" pitchFamily="18" charset="0"/>
                            </a:rPr>
                          </m:ctrlPr>
                        </m:accPr>
                        <m:e>
                          <m:r>
                            <a:rPr lang="en-US" altLang="ko-KR" b="0" i="1" smtClean="0">
                              <a:solidFill>
                                <a:schemeClr val="accent1">
                                  <a:lumMod val="75000"/>
                                </a:schemeClr>
                              </a:solidFill>
                              <a:latin typeface="Cambria Math" panose="02040503050406030204" pitchFamily="18" charset="0"/>
                            </a:rPr>
                            <m:t>𝑎</m:t>
                          </m:r>
                        </m:e>
                      </m:acc>
                      <m:r>
                        <a:rPr lang="en-US" altLang="ko-KR" b="0" i="1" smtClean="0">
                          <a:solidFill>
                            <a:schemeClr val="accent1">
                              <a:lumMod val="75000"/>
                            </a:schemeClr>
                          </a:solidFill>
                          <a:latin typeface="Cambria Math" panose="02040503050406030204" pitchFamily="18" charset="0"/>
                        </a:rPr>
                        <m:t>, </m:t>
                      </m:r>
                      <m:r>
                        <m:rPr>
                          <m:nor/>
                        </m:rPr>
                        <a:rPr lang="en-US" altLang="ko-KR" b="0" i="0" smtClean="0">
                          <a:solidFill>
                            <a:schemeClr val="accent1">
                              <a:lumMod val="75000"/>
                            </a:schemeClr>
                          </a:solidFill>
                          <a:latin typeface="Cambria Math" panose="02040503050406030204" pitchFamily="18" charset="0"/>
                        </a:rPr>
                        <m:t>value</m:t>
                      </m:r>
                      <m:r>
                        <m:rPr>
                          <m:nor/>
                        </m:rPr>
                        <a:rPr lang="en-US" altLang="ko-KR" dirty="0">
                          <a:solidFill>
                            <a:schemeClr val="accent1">
                              <a:lumMod val="75000"/>
                            </a:schemeClr>
                          </a:solidFill>
                        </a:rPr>
                        <m:t> </m:t>
                      </m:r>
                      <m:acc>
                        <m:accPr>
                          <m:chr m:val="̂"/>
                          <m:ctrlPr>
                            <a:rPr lang="en-US" altLang="ko-KR" i="1">
                              <a:solidFill>
                                <a:schemeClr val="accent1">
                                  <a:lumMod val="75000"/>
                                </a:schemeClr>
                              </a:solidFill>
                              <a:latin typeface="Cambria Math" panose="02040503050406030204" pitchFamily="18" charset="0"/>
                            </a:rPr>
                          </m:ctrlPr>
                        </m:accPr>
                        <m:e>
                          <m:r>
                            <a:rPr lang="en-US" altLang="ko-KR" b="0" i="1" smtClean="0">
                              <a:solidFill>
                                <a:schemeClr val="accent1">
                                  <a:lumMod val="75000"/>
                                </a:schemeClr>
                              </a:solidFill>
                              <a:latin typeface="Cambria Math" panose="02040503050406030204" pitchFamily="18" charset="0"/>
                            </a:rPr>
                            <m:t>𝑣</m:t>
                          </m:r>
                        </m:e>
                      </m:acc>
                      <m:r>
                        <a:rPr lang="en-US" altLang="ko-KR" i="1">
                          <a:solidFill>
                            <a:schemeClr val="accent1">
                              <a:lumMod val="75000"/>
                            </a:schemeClr>
                          </a:solidFill>
                          <a:latin typeface="Cambria Math" panose="02040503050406030204" pitchFamily="18" charset="0"/>
                        </a:rPr>
                        <m:t> </m:t>
                      </m:r>
                    </m:oMath>
                  </m:oMathPara>
                </a14:m>
                <a:endParaRPr lang="ko-KR" altLang="en-US" dirty="0">
                  <a:solidFill>
                    <a:schemeClr val="accent1">
                      <a:lumMod val="75000"/>
                    </a:schemeClr>
                  </a:solidFill>
                </a:endParaRPr>
              </a:p>
            </p:txBody>
          </p:sp>
        </mc:Choice>
        <mc:Fallback xmlns="">
          <p:sp>
            <p:nvSpPr>
              <p:cNvPr id="18" name="TextBox 17">
                <a:extLst>
                  <a:ext uri="{FF2B5EF4-FFF2-40B4-BE49-F238E27FC236}">
                    <a16:creationId xmlns:a16="http://schemas.microsoft.com/office/drawing/2014/main" id="{79C96265-8CE6-14B4-99C3-1FB3C8A729BB}"/>
                  </a:ext>
                </a:extLst>
              </p:cNvPr>
              <p:cNvSpPr txBox="1">
                <a:spLocks noRot="1" noChangeAspect="1" noMove="1" noResize="1" noEditPoints="1" noAdjustHandles="1" noChangeArrowheads="1" noChangeShapeType="1" noTextEdit="1"/>
              </p:cNvSpPr>
              <p:nvPr/>
            </p:nvSpPr>
            <p:spPr>
              <a:xfrm>
                <a:off x="1681453" y="3654187"/>
                <a:ext cx="1883401" cy="369332"/>
              </a:xfrm>
              <a:prstGeom prst="rect">
                <a:avLst/>
              </a:prstGeom>
              <a:blipFill>
                <a:blip r:embed="rId6"/>
                <a:stretch>
                  <a:fillRect t="-3279" r="-970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F405C96-607B-CA52-B490-120A2C9C0B1C}"/>
                  </a:ext>
                </a:extLst>
              </p:cNvPr>
              <p:cNvSpPr txBox="1"/>
              <p:nvPr/>
            </p:nvSpPr>
            <p:spPr>
              <a:xfrm>
                <a:off x="4858871" y="5543741"/>
                <a:ext cx="2491067" cy="923330"/>
              </a:xfrm>
              <a:prstGeom prst="rect">
                <a:avLst/>
              </a:prstGeom>
              <a:noFill/>
            </p:spPr>
            <p:txBody>
              <a:bodyPr wrap="none" rtlCol="0">
                <a:spAutoFit/>
              </a:bodyPr>
              <a:lstStyle/>
              <a:p>
                <a:r>
                  <a:rPr lang="en-US" altLang="ko-KR" dirty="0">
                    <a:solidFill>
                      <a:schemeClr val="accent1">
                        <a:lumMod val="75000"/>
                      </a:schemeClr>
                    </a:solidFill>
                  </a:rPr>
                  <a:t>8-bit activation</a:t>
                </a:r>
              </a:p>
              <a:p>
                <a:r>
                  <a:rPr lang="el-GR" altLang="ko-KR" dirty="0">
                    <a:solidFill>
                      <a:schemeClr val="accent1">
                        <a:lumMod val="75000"/>
                      </a:schemeClr>
                    </a:solidFill>
                  </a:rPr>
                  <a:t>τ</a:t>
                </a:r>
                <a:r>
                  <a:rPr lang="en-US" altLang="ko-KR" dirty="0">
                    <a:solidFill>
                      <a:schemeClr val="accent1">
                        <a:lumMod val="75000"/>
                      </a:schemeClr>
                    </a:solidFill>
                  </a:rPr>
                  <a:t> max = </a:t>
                </a:r>
                <a14:m>
                  <m:oMath xmlns:m="http://schemas.openxmlformats.org/officeDocument/2006/math">
                    <m:sSup>
                      <m:sSupPr>
                        <m:ctrlPr>
                          <a:rPr lang="en-US" altLang="ko-KR" b="0" i="1" smtClean="0">
                            <a:solidFill>
                              <a:schemeClr val="accent1">
                                <a:lumMod val="75000"/>
                              </a:schemeClr>
                            </a:solidFill>
                            <a:latin typeface="Cambria Math" panose="02040503050406030204" pitchFamily="18" charset="0"/>
                          </a:rPr>
                        </m:ctrlPr>
                      </m:sSupPr>
                      <m:e>
                        <m:r>
                          <a:rPr lang="en-US" altLang="ko-KR" b="0" i="1" smtClean="0">
                            <a:solidFill>
                              <a:schemeClr val="accent1">
                                <a:lumMod val="75000"/>
                              </a:schemeClr>
                            </a:solidFill>
                            <a:latin typeface="Cambria Math" panose="02040503050406030204" pitchFamily="18" charset="0"/>
                          </a:rPr>
                          <m:t>2</m:t>
                        </m:r>
                      </m:e>
                      <m:sup>
                        <m:r>
                          <a:rPr lang="en-US" altLang="ko-KR" b="0" i="1" smtClean="0">
                            <a:solidFill>
                              <a:schemeClr val="accent1">
                                <a:lumMod val="75000"/>
                              </a:schemeClr>
                            </a:solidFill>
                            <a:latin typeface="Cambria Math" panose="02040503050406030204" pitchFamily="18" charset="0"/>
                          </a:rPr>
                          <m:t>2</m:t>
                        </m:r>
                      </m:sup>
                    </m:sSup>
                  </m:oMath>
                </a14:m>
                <a:endParaRPr lang="en-US" altLang="ko-KR" b="0" dirty="0">
                  <a:solidFill>
                    <a:schemeClr val="accent1">
                      <a:lumMod val="75000"/>
                    </a:schemeClr>
                  </a:solidFill>
                </a:endParaRPr>
              </a:p>
              <a:p>
                <a:pPr/>
                <a14:m>
                  <m:oMathPara xmlns:m="http://schemas.openxmlformats.org/officeDocument/2006/math">
                    <m:oMathParaPr>
                      <m:jc m:val="centerGroup"/>
                    </m:oMathParaPr>
                    <m:oMath xmlns:m="http://schemas.openxmlformats.org/officeDocument/2006/math">
                      <m:sSup>
                        <m:sSupPr>
                          <m:ctrlPr>
                            <a:rPr lang="en-US" altLang="ko-KR" i="1">
                              <a:solidFill>
                                <a:schemeClr val="accent1">
                                  <a:lumMod val="75000"/>
                                </a:schemeClr>
                              </a:solidFill>
                              <a:latin typeface="Cambria Math" panose="02040503050406030204" pitchFamily="18" charset="0"/>
                            </a:rPr>
                          </m:ctrlPr>
                        </m:sSupPr>
                        <m:e>
                          <m:r>
                            <a:rPr lang="en-US" altLang="ko-KR" i="1">
                              <a:solidFill>
                                <a:schemeClr val="accent1">
                                  <a:lumMod val="75000"/>
                                </a:schemeClr>
                              </a:solidFill>
                              <a:latin typeface="Cambria Math" panose="02040503050406030204" pitchFamily="18" charset="0"/>
                            </a:rPr>
                            <m:t>2</m:t>
                          </m:r>
                        </m:e>
                        <m:sup>
                          <m:r>
                            <a:rPr lang="en-US" altLang="ko-KR" b="0" i="1" smtClean="0">
                              <a:solidFill>
                                <a:schemeClr val="accent1">
                                  <a:lumMod val="75000"/>
                                </a:schemeClr>
                              </a:solidFill>
                              <a:latin typeface="Cambria Math" panose="02040503050406030204" pitchFamily="18" charset="0"/>
                            </a:rPr>
                            <m:t>8+</m:t>
                          </m:r>
                          <m:r>
                            <a:rPr lang="en-US" altLang="ko-KR" i="1">
                              <a:solidFill>
                                <a:schemeClr val="accent1">
                                  <a:lumMod val="75000"/>
                                </a:schemeClr>
                              </a:solidFill>
                              <a:latin typeface="Cambria Math" panose="02040503050406030204" pitchFamily="18" charset="0"/>
                            </a:rPr>
                            <m:t>2</m:t>
                          </m:r>
                        </m:sup>
                      </m:sSup>
                      <m:r>
                        <a:rPr lang="en-US" altLang="ko-KR" i="1" smtClean="0">
                          <a:solidFill>
                            <a:schemeClr val="accent1">
                              <a:lumMod val="75000"/>
                            </a:schemeClr>
                          </a:solidFill>
                          <a:latin typeface="Cambria Math" panose="02040503050406030204" pitchFamily="18" charset="0"/>
                          <a:ea typeface="Cambria Math" panose="02040503050406030204" pitchFamily="18" charset="0"/>
                        </a:rPr>
                        <m:t>×</m:t>
                      </m:r>
                      <m:r>
                        <a:rPr lang="en-US" altLang="ko-KR" b="0" i="1" smtClean="0">
                          <a:solidFill>
                            <a:schemeClr val="accent1">
                              <a:lumMod val="75000"/>
                            </a:schemeClr>
                          </a:solidFill>
                          <a:latin typeface="Cambria Math" panose="02040503050406030204" pitchFamily="18" charset="0"/>
                          <a:ea typeface="Cambria Math" panose="02040503050406030204" pitchFamily="18" charset="0"/>
                        </a:rPr>
                        <m:t>4 </m:t>
                      </m:r>
                      <m:r>
                        <a:rPr lang="en-US" altLang="ko-KR" b="0" i="1" smtClean="0">
                          <a:solidFill>
                            <a:schemeClr val="accent1">
                              <a:lumMod val="75000"/>
                            </a:schemeClr>
                          </a:solidFill>
                          <a:latin typeface="Cambria Math" panose="02040503050406030204" pitchFamily="18" charset="0"/>
                          <a:ea typeface="Cambria Math" panose="02040503050406030204" pitchFamily="18" charset="0"/>
                        </a:rPr>
                        <m:t>𝑏𝑦𝑡𝑒𝑠</m:t>
                      </m:r>
                      <m:r>
                        <a:rPr lang="en-US" altLang="ko-KR" b="0" i="1" smtClean="0">
                          <a:solidFill>
                            <a:schemeClr val="accent1">
                              <a:lumMod val="75000"/>
                            </a:schemeClr>
                          </a:solidFill>
                          <a:latin typeface="Cambria Math" panose="02040503050406030204" pitchFamily="18" charset="0"/>
                          <a:ea typeface="Cambria Math" panose="02040503050406030204" pitchFamily="18" charset="0"/>
                        </a:rPr>
                        <m:t>=4</m:t>
                      </m:r>
                      <m:r>
                        <a:rPr lang="en-US" altLang="ko-KR" b="0" i="1" smtClean="0">
                          <a:solidFill>
                            <a:schemeClr val="accent1">
                              <a:lumMod val="75000"/>
                            </a:schemeClr>
                          </a:solidFill>
                          <a:latin typeface="Cambria Math" panose="02040503050406030204" pitchFamily="18" charset="0"/>
                          <a:ea typeface="Cambria Math" panose="02040503050406030204" pitchFamily="18" charset="0"/>
                        </a:rPr>
                        <m:t>𝐾𝐵</m:t>
                      </m:r>
                    </m:oMath>
                  </m:oMathPara>
                </a14:m>
                <a:endParaRPr lang="ko-KR" altLang="en-US" dirty="0">
                  <a:solidFill>
                    <a:schemeClr val="accent1">
                      <a:lumMod val="75000"/>
                    </a:schemeClr>
                  </a:solidFill>
                </a:endParaRPr>
              </a:p>
            </p:txBody>
          </p:sp>
        </mc:Choice>
        <mc:Fallback xmlns="">
          <p:sp>
            <p:nvSpPr>
              <p:cNvPr id="22" name="TextBox 21">
                <a:extLst>
                  <a:ext uri="{FF2B5EF4-FFF2-40B4-BE49-F238E27FC236}">
                    <a16:creationId xmlns:a16="http://schemas.microsoft.com/office/drawing/2014/main" id="{0F405C96-607B-CA52-B490-120A2C9C0B1C}"/>
                  </a:ext>
                </a:extLst>
              </p:cNvPr>
              <p:cNvSpPr txBox="1">
                <a:spLocks noRot="1" noChangeAspect="1" noMove="1" noResize="1" noEditPoints="1" noAdjustHandles="1" noChangeArrowheads="1" noChangeShapeType="1" noTextEdit="1"/>
              </p:cNvSpPr>
              <p:nvPr/>
            </p:nvSpPr>
            <p:spPr>
              <a:xfrm>
                <a:off x="4858871" y="5543741"/>
                <a:ext cx="2491067" cy="923330"/>
              </a:xfrm>
              <a:prstGeom prst="rect">
                <a:avLst/>
              </a:prstGeom>
              <a:blipFill>
                <a:blip r:embed="rId7"/>
                <a:stretch>
                  <a:fillRect l="-1956" t="-3289" b="-592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78037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AD58C-E6E3-0B48-A241-7F8434AF4E24}"/>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01C5656-1535-4483-17BC-DB22486F911A}"/>
              </a:ext>
            </a:extLst>
          </p:cNvPr>
          <p:cNvSpPr>
            <a:spLocks noGrp="1"/>
          </p:cNvSpPr>
          <p:nvPr>
            <p:ph type="title"/>
          </p:nvPr>
        </p:nvSpPr>
        <p:spPr/>
        <p:txBody>
          <a:bodyPr>
            <a:noAutofit/>
          </a:bodyPr>
          <a:lstStyle/>
          <a:p>
            <a:r>
              <a:rPr lang="ko-KR" altLang="en-US" sz="3800" dirty="0"/>
              <a:t>해결 </a:t>
            </a:r>
            <a:r>
              <a:rPr lang="en-US" altLang="ko-KR" sz="3800" dirty="0"/>
              <a:t>2. Adaptive Gradularity Quantization</a:t>
            </a:r>
            <a:endParaRPr lang="ko-KR" altLang="en-US" sz="3800" dirty="0"/>
          </a:p>
        </p:txBody>
      </p:sp>
      <p:sp>
        <p:nvSpPr>
          <p:cNvPr id="4" name="슬라이드 번호 개체 틀 3">
            <a:extLst>
              <a:ext uri="{FF2B5EF4-FFF2-40B4-BE49-F238E27FC236}">
                <a16:creationId xmlns:a16="http://schemas.microsoft.com/office/drawing/2014/main" id="{24EBB50E-6421-E0D5-90E2-7171911B62BE}"/>
              </a:ext>
            </a:extLst>
          </p:cNvPr>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8736E57-F90E-408A-B1D8-FC5493EAAE16}" type="slidenum">
              <a:rPr kumimoji="0" lang="ko-KR" altLang="en-US" sz="1200" b="0" i="0" u="none" strike="noStrike" kern="1200" cap="none" spc="0" normalizeH="0" baseline="0" noProof="0" smtClean="0">
                <a:ln>
                  <a:noFill/>
                </a:ln>
                <a:solidFill>
                  <a:prstClr val="black">
                    <a:tint val="75000"/>
                  </a:prstClr>
                </a:solidFill>
                <a:effectLst/>
                <a:uLnTx/>
                <a:uFillTx/>
                <a:latin typeface="Arial"/>
                <a:cs typeface="+mn-cs"/>
              </a:rPr>
              <a:pPr marL="0" marR="0" lvl="0" indent="0" algn="r" defTabSz="914400" rtl="0" eaLnBrk="1" fontAlgn="auto" latinLnBrk="1" hangingPunct="1">
                <a:lnSpc>
                  <a:spcPct val="100000"/>
                </a:lnSpc>
                <a:spcBef>
                  <a:spcPts val="0"/>
                </a:spcBef>
                <a:spcAft>
                  <a:spcPts val="0"/>
                </a:spcAft>
                <a:buClrTx/>
                <a:buSzTx/>
                <a:buFontTx/>
                <a:buNone/>
                <a:tabLst/>
                <a:defRPr/>
              </a:pPr>
              <a:t>12</a:t>
            </a:fld>
            <a:endParaRPr kumimoji="0" lang="ko-KR" altLang="en-US" sz="1200" b="0" i="0" u="none" strike="noStrike" kern="1200" cap="none" spc="0" normalizeH="0" baseline="0" noProof="0">
              <a:ln>
                <a:noFill/>
              </a:ln>
              <a:solidFill>
                <a:prstClr val="black">
                  <a:tint val="75000"/>
                </a:prstClr>
              </a:solidFill>
              <a:effectLst/>
              <a:uLnTx/>
              <a:uFillTx/>
              <a:latin typeface="Arial"/>
              <a:cs typeface="+mn-cs"/>
            </a:endParaRPr>
          </a:p>
        </p:txBody>
      </p:sp>
      <p:sp>
        <p:nvSpPr>
          <p:cNvPr id="5" name="TextBox 4">
            <a:extLst>
              <a:ext uri="{FF2B5EF4-FFF2-40B4-BE49-F238E27FC236}">
                <a16:creationId xmlns:a16="http://schemas.microsoft.com/office/drawing/2014/main" id="{71C34413-3247-A7C6-22DB-35FB9742091E}"/>
              </a:ext>
            </a:extLst>
          </p:cNvPr>
          <p:cNvSpPr txBox="1"/>
          <p:nvPr/>
        </p:nvSpPr>
        <p:spPr>
          <a:xfrm>
            <a:off x="838200" y="1211358"/>
            <a:ext cx="11125834" cy="958660"/>
          </a:xfrm>
          <a:prstGeom prst="rect">
            <a:avLst/>
          </a:prstGeom>
        </p:spPr>
        <p:txBody>
          <a:bodyPr wrap="square">
            <a:spAutoFit/>
          </a:bodyPr>
          <a:lstStyle/>
          <a:p>
            <a:pPr>
              <a:lnSpc>
                <a:spcPct val="150000"/>
              </a:lnSpc>
              <a:defRPr/>
            </a:pPr>
            <a:endParaRPr lang="en-US" altLang="ko-KR" sz="2000" dirty="0">
              <a:solidFill>
                <a:prstClr val="black"/>
              </a:solidFill>
              <a:latin typeface="Arial"/>
            </a:endParaRPr>
          </a:p>
          <a:p>
            <a:pPr>
              <a:lnSpc>
                <a:spcPct val="150000"/>
              </a:lnSpc>
              <a:defRPr/>
            </a:pPr>
            <a:endParaRPr lang="en-US" altLang="ko-KR" sz="2000" dirty="0">
              <a:solidFill>
                <a:prstClr val="black"/>
              </a:solidFill>
              <a:latin typeface="Arial"/>
            </a:endParaRPr>
          </a:p>
        </p:txBody>
      </p:sp>
      <p:pic>
        <p:nvPicPr>
          <p:cNvPr id="8" name="그림 7">
            <a:extLst>
              <a:ext uri="{FF2B5EF4-FFF2-40B4-BE49-F238E27FC236}">
                <a16:creationId xmlns:a16="http://schemas.microsoft.com/office/drawing/2014/main" id="{62D9CF31-B604-1A2A-7683-6836257AFDDA}"/>
              </a:ext>
            </a:extLst>
          </p:cNvPr>
          <p:cNvPicPr>
            <a:picLocks noChangeAspect="1"/>
          </p:cNvPicPr>
          <p:nvPr/>
        </p:nvPicPr>
        <p:blipFill>
          <a:blip r:embed="rId3"/>
          <a:stretch>
            <a:fillRect/>
          </a:stretch>
        </p:blipFill>
        <p:spPr>
          <a:xfrm>
            <a:off x="6721929" y="1690688"/>
            <a:ext cx="4631871" cy="3875528"/>
          </a:xfrm>
          <a:prstGeom prst="rect">
            <a:avLst/>
          </a:prstGeom>
        </p:spPr>
      </p:pic>
      <p:pic>
        <p:nvPicPr>
          <p:cNvPr id="3" name="그림 2">
            <a:extLst>
              <a:ext uri="{FF2B5EF4-FFF2-40B4-BE49-F238E27FC236}">
                <a16:creationId xmlns:a16="http://schemas.microsoft.com/office/drawing/2014/main" id="{A23D958F-9966-99A5-6E46-63880C8F90EA}"/>
              </a:ext>
            </a:extLst>
          </p:cNvPr>
          <p:cNvPicPr>
            <a:picLocks noChangeAspect="1"/>
          </p:cNvPicPr>
          <p:nvPr/>
        </p:nvPicPr>
        <p:blipFill>
          <a:blip r:embed="rId4"/>
          <a:stretch>
            <a:fillRect/>
          </a:stretch>
        </p:blipFill>
        <p:spPr>
          <a:xfrm>
            <a:off x="1263708" y="3266187"/>
            <a:ext cx="4206364" cy="926272"/>
          </a:xfrm>
          <a:prstGeom prst="rect">
            <a:avLst/>
          </a:prstGeom>
        </p:spPr>
      </p:pic>
    </p:spTree>
    <p:extLst>
      <p:ext uri="{BB962C8B-B14F-4D97-AF65-F5344CB8AC3E}">
        <p14:creationId xmlns:p14="http://schemas.microsoft.com/office/powerpoint/2010/main" val="1733260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2FE8D-D6A6-E37D-0FF0-AE3877BDFA17}"/>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F93F128-76BC-969C-AF6D-F16FC4AEC9A0}"/>
              </a:ext>
            </a:extLst>
          </p:cNvPr>
          <p:cNvSpPr>
            <a:spLocks noGrp="1"/>
          </p:cNvSpPr>
          <p:nvPr>
            <p:ph type="title"/>
          </p:nvPr>
        </p:nvSpPr>
        <p:spPr/>
        <p:txBody>
          <a:bodyPr>
            <a:noAutofit/>
          </a:bodyPr>
          <a:lstStyle/>
          <a:p>
            <a:r>
              <a:rPr lang="en-US" altLang="ko-KR" sz="3800" dirty="0"/>
              <a:t>Experiments</a:t>
            </a:r>
            <a:endParaRPr lang="ko-KR" altLang="en-US" sz="3800" dirty="0"/>
          </a:p>
        </p:txBody>
      </p:sp>
      <p:sp>
        <p:nvSpPr>
          <p:cNvPr id="4" name="슬라이드 번호 개체 틀 3">
            <a:extLst>
              <a:ext uri="{FF2B5EF4-FFF2-40B4-BE49-F238E27FC236}">
                <a16:creationId xmlns:a16="http://schemas.microsoft.com/office/drawing/2014/main" id="{CEAFFAC6-EADE-A5BD-08BC-29525044A8BD}"/>
              </a:ext>
            </a:extLst>
          </p:cNvPr>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8736E57-F90E-408A-B1D8-FC5493EAAE16}" type="slidenum">
              <a:rPr kumimoji="0" lang="ko-KR" altLang="en-US" sz="1200" b="0" i="0" u="none" strike="noStrike" kern="1200" cap="none" spc="0" normalizeH="0" baseline="0" noProof="0" smtClean="0">
                <a:ln>
                  <a:noFill/>
                </a:ln>
                <a:solidFill>
                  <a:prstClr val="black">
                    <a:tint val="75000"/>
                  </a:prstClr>
                </a:solidFill>
                <a:effectLst/>
                <a:uLnTx/>
                <a:uFillTx/>
                <a:latin typeface="Arial"/>
                <a:cs typeface="+mn-cs"/>
              </a:rPr>
              <a:pPr marL="0" marR="0" lvl="0" indent="0" algn="r" defTabSz="914400" rtl="0" eaLnBrk="1" fontAlgn="auto" latinLnBrk="1" hangingPunct="1">
                <a:lnSpc>
                  <a:spcPct val="100000"/>
                </a:lnSpc>
                <a:spcBef>
                  <a:spcPts val="0"/>
                </a:spcBef>
                <a:spcAft>
                  <a:spcPts val="0"/>
                </a:spcAft>
                <a:buClrTx/>
                <a:buSzTx/>
                <a:buFontTx/>
                <a:buNone/>
                <a:tabLst/>
                <a:defRPr/>
              </a:pPr>
              <a:t>13</a:t>
            </a:fld>
            <a:endParaRPr kumimoji="0" lang="ko-KR" altLang="en-US" sz="1200" b="0" i="0" u="none" strike="noStrike" kern="1200" cap="none" spc="0" normalizeH="0" baseline="0" noProof="0">
              <a:ln>
                <a:noFill/>
              </a:ln>
              <a:solidFill>
                <a:prstClr val="black">
                  <a:tint val="75000"/>
                </a:prstClr>
              </a:solidFill>
              <a:effectLst/>
              <a:uLnTx/>
              <a:uFillTx/>
              <a:latin typeface="Arial"/>
              <a:cs typeface="+mn-cs"/>
            </a:endParaRPr>
          </a:p>
        </p:txBody>
      </p:sp>
      <p:sp>
        <p:nvSpPr>
          <p:cNvPr id="5" name="TextBox 4">
            <a:extLst>
              <a:ext uri="{FF2B5EF4-FFF2-40B4-BE49-F238E27FC236}">
                <a16:creationId xmlns:a16="http://schemas.microsoft.com/office/drawing/2014/main" id="{805A67A2-0FF0-0B7B-A603-E3B306748EED}"/>
              </a:ext>
            </a:extLst>
          </p:cNvPr>
          <p:cNvSpPr txBox="1"/>
          <p:nvPr/>
        </p:nvSpPr>
        <p:spPr>
          <a:xfrm>
            <a:off x="838200" y="1211358"/>
            <a:ext cx="11125834" cy="958660"/>
          </a:xfrm>
          <a:prstGeom prst="rect">
            <a:avLst/>
          </a:prstGeom>
        </p:spPr>
        <p:txBody>
          <a:bodyPr wrap="square">
            <a:spAutoFit/>
          </a:bodyPr>
          <a:lstStyle/>
          <a:p>
            <a:pPr>
              <a:lnSpc>
                <a:spcPct val="150000"/>
              </a:lnSpc>
              <a:defRPr/>
            </a:pPr>
            <a:endParaRPr lang="en-US" altLang="ko-KR" sz="2000" dirty="0">
              <a:solidFill>
                <a:prstClr val="black"/>
              </a:solidFill>
              <a:latin typeface="Arial"/>
            </a:endParaRPr>
          </a:p>
          <a:p>
            <a:pPr>
              <a:lnSpc>
                <a:spcPct val="150000"/>
              </a:lnSpc>
              <a:defRPr/>
            </a:pPr>
            <a:endParaRPr lang="en-US" altLang="ko-KR" sz="2000" dirty="0">
              <a:solidFill>
                <a:prstClr val="black"/>
              </a:solidFill>
              <a:latin typeface="Arial"/>
            </a:endParaRPr>
          </a:p>
        </p:txBody>
      </p:sp>
      <p:pic>
        <p:nvPicPr>
          <p:cNvPr id="10" name="그림 9">
            <a:extLst>
              <a:ext uri="{FF2B5EF4-FFF2-40B4-BE49-F238E27FC236}">
                <a16:creationId xmlns:a16="http://schemas.microsoft.com/office/drawing/2014/main" id="{35D3E934-0111-62EA-6707-46477FF60D65}"/>
              </a:ext>
            </a:extLst>
          </p:cNvPr>
          <p:cNvPicPr>
            <a:picLocks noChangeAspect="1"/>
          </p:cNvPicPr>
          <p:nvPr/>
        </p:nvPicPr>
        <p:blipFill>
          <a:blip r:embed="rId3"/>
          <a:stretch>
            <a:fillRect/>
          </a:stretch>
        </p:blipFill>
        <p:spPr>
          <a:xfrm>
            <a:off x="1200746" y="2024937"/>
            <a:ext cx="4895254" cy="3834723"/>
          </a:xfrm>
          <a:prstGeom prst="rect">
            <a:avLst/>
          </a:prstGeom>
        </p:spPr>
      </p:pic>
      <p:pic>
        <p:nvPicPr>
          <p:cNvPr id="12" name="그림 11">
            <a:extLst>
              <a:ext uri="{FF2B5EF4-FFF2-40B4-BE49-F238E27FC236}">
                <a16:creationId xmlns:a16="http://schemas.microsoft.com/office/drawing/2014/main" id="{C829C623-D1A2-B0C9-9627-3DEC6D6D0D04}"/>
              </a:ext>
            </a:extLst>
          </p:cNvPr>
          <p:cNvPicPr>
            <a:picLocks noChangeAspect="1"/>
          </p:cNvPicPr>
          <p:nvPr/>
        </p:nvPicPr>
        <p:blipFill>
          <a:blip r:embed="rId4"/>
          <a:stretch>
            <a:fillRect/>
          </a:stretch>
        </p:blipFill>
        <p:spPr>
          <a:xfrm>
            <a:off x="6617112" y="2645582"/>
            <a:ext cx="4524502" cy="2738514"/>
          </a:xfrm>
          <a:prstGeom prst="rect">
            <a:avLst/>
          </a:prstGeom>
        </p:spPr>
      </p:pic>
    </p:spTree>
    <p:extLst>
      <p:ext uri="{BB962C8B-B14F-4D97-AF65-F5344CB8AC3E}">
        <p14:creationId xmlns:p14="http://schemas.microsoft.com/office/powerpoint/2010/main" val="4163173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453DD-7DE2-4CEC-780D-6258D0768F34}"/>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19F49F95-7FE8-2762-7BDC-F45FA1ABF9C1}"/>
              </a:ext>
            </a:extLst>
          </p:cNvPr>
          <p:cNvSpPr>
            <a:spLocks noGrp="1"/>
          </p:cNvSpPr>
          <p:nvPr>
            <p:ph type="title"/>
          </p:nvPr>
        </p:nvSpPr>
        <p:spPr/>
        <p:txBody>
          <a:bodyPr>
            <a:noAutofit/>
          </a:bodyPr>
          <a:lstStyle/>
          <a:p>
            <a:pPr>
              <a:lnSpc>
                <a:spcPct val="150000"/>
              </a:lnSpc>
              <a:defRPr/>
            </a:pPr>
            <a:r>
              <a:rPr lang="en-US" altLang="ko-KR" dirty="0">
                <a:solidFill>
                  <a:prstClr val="black"/>
                </a:solidFill>
                <a:latin typeface="Arial" panose="020B0604020202020204" pitchFamily="34" charset="0"/>
                <a:cs typeface="Arial" panose="020B0604020202020204" pitchFamily="34" charset="0"/>
              </a:rPr>
              <a:t>TO-DO</a:t>
            </a:r>
          </a:p>
        </p:txBody>
      </p:sp>
      <p:sp>
        <p:nvSpPr>
          <p:cNvPr id="4" name="슬라이드 번호 개체 틀 3">
            <a:extLst>
              <a:ext uri="{FF2B5EF4-FFF2-40B4-BE49-F238E27FC236}">
                <a16:creationId xmlns:a16="http://schemas.microsoft.com/office/drawing/2014/main" id="{DC217F57-A42A-E086-0EF1-AE1D7E1DFC99}"/>
              </a:ext>
            </a:extLst>
          </p:cNvPr>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8736E57-F90E-408A-B1D8-FC5493EAAE16}" type="slidenum">
              <a:rPr kumimoji="0" lang="ko-KR" altLang="en-US" sz="1200" b="0" i="0" u="none" strike="noStrike" kern="1200" cap="none" spc="0" normalizeH="0" baseline="0" noProof="0" smtClean="0">
                <a:ln>
                  <a:noFill/>
                </a:ln>
                <a:solidFill>
                  <a:prstClr val="black">
                    <a:tint val="75000"/>
                  </a:prstClr>
                </a:solidFill>
                <a:effectLst/>
                <a:uLnTx/>
                <a:uFillTx/>
                <a:latin typeface="Arial"/>
                <a:cs typeface="+mn-cs"/>
              </a:rPr>
              <a:pPr marL="0" marR="0" lvl="0" indent="0" algn="r" defTabSz="914400" rtl="0" eaLnBrk="1" fontAlgn="auto" latinLnBrk="1" hangingPunct="1">
                <a:lnSpc>
                  <a:spcPct val="100000"/>
                </a:lnSpc>
                <a:spcBef>
                  <a:spcPts val="0"/>
                </a:spcBef>
                <a:spcAft>
                  <a:spcPts val="0"/>
                </a:spcAft>
                <a:buClrTx/>
                <a:buSzTx/>
                <a:buFontTx/>
                <a:buNone/>
                <a:tabLst/>
                <a:defRPr/>
              </a:pPr>
              <a:t>14</a:t>
            </a:fld>
            <a:endParaRPr kumimoji="0" lang="ko-KR" altLang="en-US" sz="1200" b="0" i="0" u="none" strike="noStrike" kern="1200" cap="none" spc="0" normalizeH="0" baseline="0" noProof="0">
              <a:ln>
                <a:noFill/>
              </a:ln>
              <a:solidFill>
                <a:prstClr val="black">
                  <a:tint val="75000"/>
                </a:prstClr>
              </a:solidFill>
              <a:effectLst/>
              <a:uLnTx/>
              <a:uFillTx/>
              <a:latin typeface="Arial"/>
              <a:cs typeface="+mn-cs"/>
            </a:endParaRPr>
          </a:p>
        </p:txBody>
      </p:sp>
      <p:sp>
        <p:nvSpPr>
          <p:cNvPr id="5" name="TextBox 4">
            <a:extLst>
              <a:ext uri="{FF2B5EF4-FFF2-40B4-BE49-F238E27FC236}">
                <a16:creationId xmlns:a16="http://schemas.microsoft.com/office/drawing/2014/main" id="{6CEDD71C-0988-4D5B-6214-B9021F90B678}"/>
              </a:ext>
            </a:extLst>
          </p:cNvPr>
          <p:cNvSpPr txBox="1"/>
          <p:nvPr/>
        </p:nvSpPr>
        <p:spPr>
          <a:xfrm>
            <a:off x="838200" y="1211358"/>
            <a:ext cx="11125834" cy="958660"/>
          </a:xfrm>
          <a:prstGeom prst="rect">
            <a:avLst/>
          </a:prstGeom>
        </p:spPr>
        <p:txBody>
          <a:bodyPr wrap="square">
            <a:spAutoFit/>
          </a:bodyPr>
          <a:lstStyle/>
          <a:p>
            <a:pPr>
              <a:lnSpc>
                <a:spcPct val="150000"/>
              </a:lnSpc>
              <a:defRPr/>
            </a:pPr>
            <a:endParaRPr lang="en-US" altLang="ko-KR" sz="2000" dirty="0">
              <a:solidFill>
                <a:prstClr val="black"/>
              </a:solidFill>
              <a:latin typeface="Arial"/>
            </a:endParaRPr>
          </a:p>
          <a:p>
            <a:pPr>
              <a:lnSpc>
                <a:spcPct val="150000"/>
              </a:lnSpc>
              <a:defRPr/>
            </a:pPr>
            <a:endParaRPr lang="en-US" altLang="ko-KR" sz="2000" dirty="0">
              <a:solidFill>
                <a:prstClr val="black"/>
              </a:solidFill>
              <a:latin typeface="Arial"/>
            </a:endParaRPr>
          </a:p>
        </p:txBody>
      </p:sp>
      <p:sp>
        <p:nvSpPr>
          <p:cNvPr id="6" name="TextBox 5">
            <a:extLst>
              <a:ext uri="{FF2B5EF4-FFF2-40B4-BE49-F238E27FC236}">
                <a16:creationId xmlns:a16="http://schemas.microsoft.com/office/drawing/2014/main" id="{04A5E286-5323-5A6D-AAC9-3668AC6A7DAD}"/>
              </a:ext>
            </a:extLst>
          </p:cNvPr>
          <p:cNvSpPr txBox="1"/>
          <p:nvPr/>
        </p:nvSpPr>
        <p:spPr>
          <a:xfrm>
            <a:off x="1084811" y="1479666"/>
            <a:ext cx="9688484" cy="2805320"/>
          </a:xfrm>
          <a:prstGeom prst="rect">
            <a:avLst/>
          </a:prstGeom>
          <a:noFill/>
        </p:spPr>
        <p:txBody>
          <a:bodyPr wrap="square">
            <a:spAutoFit/>
          </a:bodyPr>
          <a:lstStyle/>
          <a:p>
            <a:pPr>
              <a:lnSpc>
                <a:spcPct val="150000"/>
              </a:lnSpc>
              <a:defRPr/>
            </a:pPr>
            <a:endParaRPr lang="en-US" altLang="ko-KR" sz="2000" dirty="0">
              <a:solidFill>
                <a:prstClr val="black"/>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defRPr/>
            </a:pPr>
            <a:r>
              <a:rPr lang="en-US" altLang="ko-KR" sz="2000" dirty="0">
                <a:solidFill>
                  <a:prstClr val="black"/>
                </a:solidFill>
                <a:latin typeface="Arial" panose="020B0604020202020204" pitchFamily="34" charset="0"/>
                <a:cs typeface="Arial" panose="020B0604020202020204" pitchFamily="34" charset="0"/>
              </a:rPr>
              <a:t>PTQ4SAM </a:t>
            </a:r>
            <a:r>
              <a:rPr lang="ko-KR" altLang="en-US" sz="2000" dirty="0">
                <a:solidFill>
                  <a:prstClr val="black"/>
                </a:solidFill>
                <a:latin typeface="Arial" panose="020B0604020202020204" pitchFamily="34" charset="0"/>
                <a:cs typeface="Arial" panose="020B0604020202020204" pitchFamily="34" charset="0"/>
              </a:rPr>
              <a:t>구현</a:t>
            </a:r>
          </a:p>
          <a:p>
            <a:pPr marL="342900" indent="-342900">
              <a:lnSpc>
                <a:spcPct val="150000"/>
              </a:lnSpc>
              <a:buFont typeface="Arial" panose="020B0604020202020204" pitchFamily="34" charset="0"/>
              <a:buChar char="•"/>
              <a:defRPr/>
            </a:pPr>
            <a:r>
              <a:rPr lang="en-US" altLang="ko-KR" sz="2000" dirty="0">
                <a:solidFill>
                  <a:prstClr val="black"/>
                </a:solidFill>
                <a:latin typeface="Arial" panose="020B0604020202020204" pitchFamily="34" charset="0"/>
                <a:cs typeface="Arial" panose="020B0604020202020204" pitchFamily="34" charset="0"/>
              </a:rPr>
              <a:t>PTQ4SAM </a:t>
            </a:r>
            <a:r>
              <a:rPr lang="ko-KR" altLang="en-US" sz="2000" dirty="0">
                <a:solidFill>
                  <a:prstClr val="black"/>
                </a:solidFill>
                <a:latin typeface="Arial" panose="020B0604020202020204" pitchFamily="34" charset="0"/>
                <a:cs typeface="Arial" panose="020B0604020202020204" pitchFamily="34" charset="0"/>
              </a:rPr>
              <a:t>알고리즘 분석 및 코드 리뷰</a:t>
            </a:r>
          </a:p>
          <a:p>
            <a:pPr marL="342900" indent="-342900">
              <a:lnSpc>
                <a:spcPct val="150000"/>
              </a:lnSpc>
              <a:buFont typeface="Arial" panose="020B0604020202020204" pitchFamily="34" charset="0"/>
              <a:buChar char="•"/>
              <a:defRPr/>
            </a:pPr>
            <a:r>
              <a:rPr lang="en-US" altLang="ko-KR" sz="2000" dirty="0">
                <a:solidFill>
                  <a:prstClr val="black"/>
                </a:solidFill>
                <a:latin typeface="Arial" panose="020B0604020202020204" pitchFamily="34" charset="0"/>
                <a:cs typeface="Arial" panose="020B0604020202020204" pitchFamily="34" charset="0"/>
              </a:rPr>
              <a:t>PTQ </a:t>
            </a:r>
            <a:r>
              <a:rPr lang="ko-KR" altLang="en-US" sz="2000">
                <a:solidFill>
                  <a:prstClr val="black"/>
                </a:solidFill>
                <a:latin typeface="Arial" panose="020B0604020202020204" pitchFamily="34" charset="0"/>
                <a:cs typeface="Arial" panose="020B0604020202020204" pitchFamily="34" charset="0"/>
              </a:rPr>
              <a:t>메소드 정리</a:t>
            </a:r>
            <a:endParaRPr lang="en-US" altLang="ko-KR" sz="2000" dirty="0">
              <a:solidFill>
                <a:prstClr val="black"/>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defRPr/>
            </a:pPr>
            <a:endParaRPr lang="en-US" altLang="ko-KR" sz="2000" dirty="0">
              <a:solidFill>
                <a:prstClr val="black"/>
              </a:solidFill>
              <a:latin typeface="Arial" panose="020B0604020202020204" pitchFamily="34" charset="0"/>
              <a:cs typeface="Arial" panose="020B0604020202020204" pitchFamily="34" charset="0"/>
            </a:endParaRPr>
          </a:p>
          <a:p>
            <a:pPr>
              <a:lnSpc>
                <a:spcPct val="150000"/>
              </a:lnSpc>
              <a:defRPr/>
            </a:pPr>
            <a:r>
              <a:rPr lang="ko-KR" altLang="en-US" sz="2000" dirty="0">
                <a:solidFill>
                  <a:prstClr val="black"/>
                </a:solidFill>
                <a:latin typeface="Arial" panose="020B0604020202020204" pitchFamily="34" charset="0"/>
                <a:cs typeface="Arial" panose="020B0604020202020204" pitchFamily="34" charset="0"/>
              </a:rPr>
              <a:t> </a:t>
            </a:r>
            <a:endParaRPr lang="en-US" altLang="ko-KR" sz="20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1541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98781-5AAB-E619-11FD-2F5AD211748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1E69F458-3CAC-8C85-CF16-C593F6559526}"/>
              </a:ext>
            </a:extLst>
          </p:cNvPr>
          <p:cNvSpPr>
            <a:spLocks noGrp="1"/>
          </p:cNvSpPr>
          <p:nvPr>
            <p:ph type="title"/>
          </p:nvPr>
        </p:nvSpPr>
        <p:spPr/>
        <p:txBody>
          <a:bodyPr>
            <a:noAutofit/>
          </a:bodyPr>
          <a:lstStyle/>
          <a:p>
            <a:r>
              <a:rPr lang="en-US" altLang="ko-KR" dirty="0"/>
              <a:t>Content</a:t>
            </a:r>
            <a:endParaRPr lang="ko-KR" altLang="en-US" dirty="0"/>
          </a:p>
        </p:txBody>
      </p:sp>
      <p:sp>
        <p:nvSpPr>
          <p:cNvPr id="4" name="슬라이드 번호 개체 틀 3">
            <a:extLst>
              <a:ext uri="{FF2B5EF4-FFF2-40B4-BE49-F238E27FC236}">
                <a16:creationId xmlns:a16="http://schemas.microsoft.com/office/drawing/2014/main" id="{A489D36E-C33F-23F9-3BA6-0EA1FF8F3FBB}"/>
              </a:ext>
            </a:extLst>
          </p:cNvPr>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8736E57-F90E-408A-B1D8-FC5493EAAE16}" type="slidenum">
              <a:rPr kumimoji="0" lang="ko-KR" altLang="en-US" sz="1200" b="0" i="0" u="none" strike="noStrike" kern="1200" cap="none" spc="0" normalizeH="0" baseline="0" noProof="0" smtClean="0">
                <a:ln>
                  <a:noFill/>
                </a:ln>
                <a:solidFill>
                  <a:prstClr val="black">
                    <a:tint val="75000"/>
                  </a:prstClr>
                </a:solidFill>
                <a:effectLst/>
                <a:uLnTx/>
                <a:uFillTx/>
                <a:latin typeface="Arial"/>
                <a:cs typeface="+mn-cs"/>
              </a:rPr>
              <a:pPr marL="0" marR="0" lvl="0" indent="0" algn="r" defTabSz="914400" rtl="0" eaLnBrk="1" fontAlgn="auto" latinLnBrk="1" hangingPunct="1">
                <a:lnSpc>
                  <a:spcPct val="100000"/>
                </a:lnSpc>
                <a:spcBef>
                  <a:spcPts val="0"/>
                </a:spcBef>
                <a:spcAft>
                  <a:spcPts val="0"/>
                </a:spcAft>
                <a:buClrTx/>
                <a:buSzTx/>
                <a:buFontTx/>
                <a:buNone/>
                <a:tabLst/>
                <a:defRPr/>
              </a:pPr>
              <a:t>2</a:t>
            </a:fld>
            <a:endParaRPr kumimoji="0" lang="ko-KR" altLang="en-US" sz="1200" b="0" i="0" u="none" strike="noStrike" kern="1200" cap="none" spc="0" normalizeH="0" baseline="0" noProof="0">
              <a:ln>
                <a:noFill/>
              </a:ln>
              <a:solidFill>
                <a:prstClr val="black">
                  <a:tint val="75000"/>
                </a:prstClr>
              </a:solidFill>
              <a:effectLst/>
              <a:uLnTx/>
              <a:uFillTx/>
              <a:latin typeface="Arial"/>
              <a:cs typeface="+mn-cs"/>
            </a:endParaRPr>
          </a:p>
        </p:txBody>
      </p:sp>
      <p:sp>
        <p:nvSpPr>
          <p:cNvPr id="5" name="TextBox 4">
            <a:extLst>
              <a:ext uri="{FF2B5EF4-FFF2-40B4-BE49-F238E27FC236}">
                <a16:creationId xmlns:a16="http://schemas.microsoft.com/office/drawing/2014/main" id="{867E689C-9F01-1808-A359-95C10840BD25}"/>
              </a:ext>
            </a:extLst>
          </p:cNvPr>
          <p:cNvSpPr txBox="1"/>
          <p:nvPr/>
        </p:nvSpPr>
        <p:spPr>
          <a:xfrm>
            <a:off x="838200" y="1690688"/>
            <a:ext cx="11125834" cy="1881990"/>
          </a:xfrm>
          <a:prstGeom prst="rect">
            <a:avLst/>
          </a:prstGeom>
        </p:spPr>
        <p:txBody>
          <a:bodyPr wrap="square">
            <a:spAutoFit/>
          </a:bodyPr>
          <a:lstStyle/>
          <a:p>
            <a:pPr marL="342900" indent="-342900">
              <a:lnSpc>
                <a:spcPct val="150000"/>
              </a:lnSpc>
              <a:buFont typeface="Arial" panose="020B0604020202020204" pitchFamily="34" charset="0"/>
              <a:buChar char="•"/>
              <a:defRPr/>
            </a:pPr>
            <a:r>
              <a:rPr lang="ko-KR" altLang="en-US" sz="2000" dirty="0">
                <a:solidFill>
                  <a:prstClr val="black"/>
                </a:solidFill>
                <a:latin typeface="Arial"/>
              </a:rPr>
              <a:t>진행상황</a:t>
            </a:r>
            <a:endParaRPr lang="en-US" altLang="ko-KR" sz="2000" dirty="0">
              <a:solidFill>
                <a:prstClr val="black"/>
              </a:solidFill>
              <a:latin typeface="Arial"/>
            </a:endParaRPr>
          </a:p>
          <a:p>
            <a:pPr marL="342900" indent="-342900">
              <a:lnSpc>
                <a:spcPct val="150000"/>
              </a:lnSpc>
              <a:buFont typeface="Arial" panose="020B0604020202020204" pitchFamily="34" charset="0"/>
              <a:buChar char="•"/>
              <a:defRPr/>
            </a:pPr>
            <a:r>
              <a:rPr lang="en-US" altLang="ko-KR" sz="2000" dirty="0">
                <a:solidFill>
                  <a:prstClr val="black"/>
                </a:solidFill>
                <a:latin typeface="Arial"/>
              </a:rPr>
              <a:t>PTQ4SAM</a:t>
            </a:r>
          </a:p>
          <a:p>
            <a:pPr marL="342900" indent="-342900">
              <a:lnSpc>
                <a:spcPct val="150000"/>
              </a:lnSpc>
              <a:buFont typeface="Arial" panose="020B0604020202020204" pitchFamily="34" charset="0"/>
              <a:buChar char="•"/>
              <a:defRPr/>
            </a:pPr>
            <a:r>
              <a:rPr lang="en-US" altLang="ko-KR" sz="2000" dirty="0">
                <a:solidFill>
                  <a:prstClr val="black"/>
                </a:solidFill>
                <a:latin typeface="Arial"/>
              </a:rPr>
              <a:t>TO-DO</a:t>
            </a:r>
          </a:p>
          <a:p>
            <a:pPr>
              <a:lnSpc>
                <a:spcPct val="150000"/>
              </a:lnSpc>
              <a:defRPr/>
            </a:pPr>
            <a:endParaRPr lang="en-US" altLang="ko-KR" sz="2000" dirty="0">
              <a:solidFill>
                <a:prstClr val="black"/>
              </a:solidFill>
              <a:latin typeface="Arial"/>
            </a:endParaRPr>
          </a:p>
        </p:txBody>
      </p:sp>
      <p:sp>
        <p:nvSpPr>
          <p:cNvPr id="3" name="바닥글 개체 틀 2">
            <a:extLst>
              <a:ext uri="{FF2B5EF4-FFF2-40B4-BE49-F238E27FC236}">
                <a16:creationId xmlns:a16="http://schemas.microsoft.com/office/drawing/2014/main" id="{2BBA1164-E8F6-0CAC-DFBF-EEB603CC8741}"/>
              </a:ext>
            </a:extLst>
          </p:cNvPr>
          <p:cNvSpPr>
            <a:spLocks noGrp="1"/>
          </p:cNvSpPr>
          <p:nvPr>
            <p:ph type="ftr" sz="quarter" idx="11"/>
          </p:nvPr>
        </p:nvSpPr>
        <p:spPr/>
        <p:txBody>
          <a:bodyPr/>
          <a:lstStyle/>
          <a:p>
            <a:endParaRPr lang="ko-KR" altLang="en-US"/>
          </a:p>
        </p:txBody>
      </p:sp>
    </p:spTree>
    <p:extLst>
      <p:ext uri="{BB962C8B-B14F-4D97-AF65-F5344CB8AC3E}">
        <p14:creationId xmlns:p14="http://schemas.microsoft.com/office/powerpoint/2010/main" val="404380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9E674-517B-CAA3-BFD9-2565CE2233C6}"/>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09A39836-539A-DE56-E096-B289914F50CB}"/>
              </a:ext>
            </a:extLst>
          </p:cNvPr>
          <p:cNvSpPr>
            <a:spLocks noGrp="1"/>
          </p:cNvSpPr>
          <p:nvPr>
            <p:ph type="title"/>
          </p:nvPr>
        </p:nvSpPr>
        <p:spPr/>
        <p:txBody>
          <a:bodyPr>
            <a:noAutofit/>
          </a:bodyPr>
          <a:lstStyle/>
          <a:p>
            <a:r>
              <a:rPr lang="ko-KR" altLang="en-US" dirty="0"/>
              <a:t>진행상황</a:t>
            </a:r>
          </a:p>
        </p:txBody>
      </p:sp>
      <p:sp>
        <p:nvSpPr>
          <p:cNvPr id="4" name="슬라이드 번호 개체 틀 3">
            <a:extLst>
              <a:ext uri="{FF2B5EF4-FFF2-40B4-BE49-F238E27FC236}">
                <a16:creationId xmlns:a16="http://schemas.microsoft.com/office/drawing/2014/main" id="{BD6CB03E-C44A-1232-551D-02D27B6C0C16}"/>
              </a:ext>
            </a:extLst>
          </p:cNvPr>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8736E57-F90E-408A-B1D8-FC5493EAAE16}" type="slidenum">
              <a:rPr kumimoji="0" lang="ko-KR" altLang="en-US" sz="1200" b="0" i="0" u="none" strike="noStrike" kern="1200" cap="none" spc="0" normalizeH="0" baseline="0" noProof="0" smtClean="0">
                <a:ln>
                  <a:noFill/>
                </a:ln>
                <a:solidFill>
                  <a:prstClr val="black">
                    <a:tint val="75000"/>
                  </a:prstClr>
                </a:solidFill>
                <a:effectLst/>
                <a:uLnTx/>
                <a:uFillTx/>
                <a:latin typeface="Arial"/>
                <a:cs typeface="+mn-cs"/>
              </a:rPr>
              <a:pPr marL="0" marR="0" lvl="0" indent="0" algn="r" defTabSz="914400" rtl="0" eaLnBrk="1" fontAlgn="auto" latinLnBrk="1" hangingPunct="1">
                <a:lnSpc>
                  <a:spcPct val="100000"/>
                </a:lnSpc>
                <a:spcBef>
                  <a:spcPts val="0"/>
                </a:spcBef>
                <a:spcAft>
                  <a:spcPts val="0"/>
                </a:spcAft>
                <a:buClrTx/>
                <a:buSzTx/>
                <a:buFontTx/>
                <a:buNone/>
                <a:tabLst/>
                <a:defRPr/>
              </a:pPr>
              <a:t>3</a:t>
            </a:fld>
            <a:endParaRPr kumimoji="0" lang="ko-KR" altLang="en-US" sz="1200" b="0" i="0" u="none" strike="noStrike" kern="1200" cap="none" spc="0" normalizeH="0" baseline="0" noProof="0">
              <a:ln>
                <a:noFill/>
              </a:ln>
              <a:solidFill>
                <a:prstClr val="black">
                  <a:tint val="75000"/>
                </a:prstClr>
              </a:solidFill>
              <a:effectLst/>
              <a:uLnTx/>
              <a:uFillTx/>
              <a:latin typeface="Arial"/>
              <a:cs typeface="+mn-cs"/>
            </a:endParaRPr>
          </a:p>
        </p:txBody>
      </p:sp>
      <p:sp>
        <p:nvSpPr>
          <p:cNvPr id="5" name="TextBox 4">
            <a:extLst>
              <a:ext uri="{FF2B5EF4-FFF2-40B4-BE49-F238E27FC236}">
                <a16:creationId xmlns:a16="http://schemas.microsoft.com/office/drawing/2014/main" id="{5F4E086C-A5D9-DD5E-9D8E-BE74A24544D5}"/>
              </a:ext>
            </a:extLst>
          </p:cNvPr>
          <p:cNvSpPr txBox="1"/>
          <p:nvPr/>
        </p:nvSpPr>
        <p:spPr>
          <a:xfrm>
            <a:off x="838200" y="1211358"/>
            <a:ext cx="11125834" cy="958660"/>
          </a:xfrm>
          <a:prstGeom prst="rect">
            <a:avLst/>
          </a:prstGeom>
        </p:spPr>
        <p:txBody>
          <a:bodyPr wrap="square">
            <a:spAutoFit/>
          </a:bodyPr>
          <a:lstStyle/>
          <a:p>
            <a:pPr>
              <a:lnSpc>
                <a:spcPct val="150000"/>
              </a:lnSpc>
              <a:defRPr/>
            </a:pPr>
            <a:endParaRPr lang="en-US" altLang="ko-KR" sz="2000" dirty="0">
              <a:solidFill>
                <a:prstClr val="black"/>
              </a:solidFill>
              <a:latin typeface="Arial"/>
            </a:endParaRPr>
          </a:p>
          <a:p>
            <a:pPr>
              <a:lnSpc>
                <a:spcPct val="150000"/>
              </a:lnSpc>
              <a:defRPr/>
            </a:pPr>
            <a:endParaRPr lang="en-US" altLang="ko-KR" sz="2000" dirty="0">
              <a:solidFill>
                <a:prstClr val="black"/>
              </a:solidFill>
              <a:latin typeface="Arial"/>
            </a:endParaRPr>
          </a:p>
        </p:txBody>
      </p:sp>
      <p:sp>
        <p:nvSpPr>
          <p:cNvPr id="6" name="TextBox 5">
            <a:extLst>
              <a:ext uri="{FF2B5EF4-FFF2-40B4-BE49-F238E27FC236}">
                <a16:creationId xmlns:a16="http://schemas.microsoft.com/office/drawing/2014/main" id="{34E27002-DAD6-4561-D070-2AC6AC66893A}"/>
              </a:ext>
            </a:extLst>
          </p:cNvPr>
          <p:cNvSpPr txBox="1"/>
          <p:nvPr/>
        </p:nvSpPr>
        <p:spPr>
          <a:xfrm>
            <a:off x="1084811" y="1479666"/>
            <a:ext cx="9688484" cy="2805320"/>
          </a:xfrm>
          <a:prstGeom prst="rect">
            <a:avLst/>
          </a:prstGeom>
          <a:noFill/>
        </p:spPr>
        <p:txBody>
          <a:bodyPr wrap="square">
            <a:spAutoFit/>
          </a:bodyPr>
          <a:lstStyle/>
          <a:p>
            <a:pPr>
              <a:lnSpc>
                <a:spcPct val="150000"/>
              </a:lnSpc>
              <a:defRPr/>
            </a:pPr>
            <a:endParaRPr lang="en-US" altLang="ko-KR" sz="2000" dirty="0">
              <a:solidFill>
                <a:prstClr val="black"/>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defRPr/>
            </a:pPr>
            <a:r>
              <a:rPr lang="en-US" altLang="ko-KR" sz="2000" dirty="0">
                <a:solidFill>
                  <a:prstClr val="black"/>
                </a:solidFill>
                <a:latin typeface="Arial" panose="020B0604020202020204" pitchFamily="34" charset="0"/>
                <a:cs typeface="Arial" panose="020B0604020202020204" pitchFamily="34" charset="0"/>
              </a:rPr>
              <a:t>PTQ4SAM </a:t>
            </a:r>
            <a:r>
              <a:rPr lang="ko-KR" altLang="en-US" sz="2000" dirty="0">
                <a:solidFill>
                  <a:prstClr val="black"/>
                </a:solidFill>
                <a:latin typeface="Arial" panose="020B0604020202020204" pitchFamily="34" charset="0"/>
                <a:cs typeface="Arial" panose="020B0604020202020204" pitchFamily="34" charset="0"/>
              </a:rPr>
              <a:t>환경 설정</a:t>
            </a:r>
            <a:endParaRPr lang="en-US" altLang="ko-KR" sz="2000" dirty="0">
              <a:solidFill>
                <a:prstClr val="black"/>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defRPr/>
            </a:pPr>
            <a:r>
              <a:rPr lang="en-US" altLang="ko-KR" sz="2000" dirty="0">
                <a:solidFill>
                  <a:prstClr val="black"/>
                </a:solidFill>
                <a:latin typeface="Arial" panose="020B0604020202020204" pitchFamily="34" charset="0"/>
                <a:cs typeface="Arial" panose="020B0604020202020204" pitchFamily="34" charset="0"/>
              </a:rPr>
              <a:t>PTQ4SAM </a:t>
            </a:r>
            <a:r>
              <a:rPr lang="ko-KR" altLang="en-US" sz="2000" dirty="0">
                <a:solidFill>
                  <a:prstClr val="black"/>
                </a:solidFill>
                <a:latin typeface="Arial" panose="020B0604020202020204" pitchFamily="34" charset="0"/>
                <a:cs typeface="Arial" panose="020B0604020202020204" pitchFamily="34" charset="0"/>
              </a:rPr>
              <a:t>알고리즘 분석</a:t>
            </a:r>
            <a:r>
              <a:rPr lang="en-US" altLang="ko-KR" sz="2000" dirty="0">
                <a:solidFill>
                  <a:prstClr val="black"/>
                </a:solidFill>
                <a:latin typeface="Arial" panose="020B0604020202020204" pitchFamily="34" charset="0"/>
                <a:cs typeface="Arial" panose="020B0604020202020204" pitchFamily="34" charset="0"/>
              </a:rPr>
              <a:t>(</a:t>
            </a:r>
            <a:r>
              <a:rPr lang="ko-KR" altLang="en-US" sz="2000" dirty="0">
                <a:solidFill>
                  <a:prstClr val="black"/>
                </a:solidFill>
                <a:latin typeface="Arial" panose="020B0604020202020204" pitchFamily="34" charset="0"/>
                <a:cs typeface="Arial" panose="020B0604020202020204" pitchFamily="34" charset="0"/>
              </a:rPr>
              <a:t>진행중</a:t>
            </a:r>
            <a:r>
              <a:rPr lang="en-US" altLang="ko-KR" sz="2000" dirty="0">
                <a:solidFill>
                  <a:prstClr val="black"/>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defRPr/>
            </a:pPr>
            <a:endParaRPr lang="en-US" altLang="ko-KR" sz="2000" dirty="0">
              <a:solidFill>
                <a:prstClr val="black"/>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defRPr/>
            </a:pPr>
            <a:endParaRPr lang="en-US" altLang="ko-KR" sz="2000" dirty="0">
              <a:solidFill>
                <a:prstClr val="black"/>
              </a:solidFill>
              <a:latin typeface="Arial" panose="020B0604020202020204" pitchFamily="34" charset="0"/>
              <a:cs typeface="Arial" panose="020B0604020202020204" pitchFamily="34" charset="0"/>
            </a:endParaRPr>
          </a:p>
          <a:p>
            <a:pPr>
              <a:lnSpc>
                <a:spcPct val="150000"/>
              </a:lnSpc>
              <a:defRPr/>
            </a:pPr>
            <a:r>
              <a:rPr lang="ko-KR" altLang="en-US" sz="2000" dirty="0">
                <a:solidFill>
                  <a:prstClr val="black"/>
                </a:solidFill>
                <a:latin typeface="Arial" panose="020B0604020202020204" pitchFamily="34" charset="0"/>
                <a:cs typeface="Arial" panose="020B0604020202020204" pitchFamily="34" charset="0"/>
              </a:rPr>
              <a:t> </a:t>
            </a:r>
            <a:endParaRPr lang="en-US" altLang="ko-KR" sz="20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869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A3C96-2A40-4D8A-B634-A32D01B68ECA}"/>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DA1F2C50-FAA0-E16A-4253-29EEAEA12D41}"/>
              </a:ext>
            </a:extLst>
          </p:cNvPr>
          <p:cNvSpPr>
            <a:spLocks noGrp="1"/>
          </p:cNvSpPr>
          <p:nvPr>
            <p:ph type="title"/>
          </p:nvPr>
        </p:nvSpPr>
        <p:spPr/>
        <p:txBody>
          <a:bodyPr>
            <a:noAutofit/>
          </a:bodyPr>
          <a:lstStyle/>
          <a:p>
            <a:r>
              <a:rPr lang="en-US" altLang="ko-KR" dirty="0"/>
              <a:t>PTQ4SAM</a:t>
            </a:r>
            <a:endParaRPr lang="ko-KR" altLang="en-US" dirty="0"/>
          </a:p>
        </p:txBody>
      </p:sp>
      <p:sp>
        <p:nvSpPr>
          <p:cNvPr id="4" name="슬라이드 번호 개체 틀 3">
            <a:extLst>
              <a:ext uri="{FF2B5EF4-FFF2-40B4-BE49-F238E27FC236}">
                <a16:creationId xmlns:a16="http://schemas.microsoft.com/office/drawing/2014/main" id="{D14E4B78-0B1B-DCF0-F866-06B05EFA0B60}"/>
              </a:ext>
            </a:extLst>
          </p:cNvPr>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8736E57-F90E-408A-B1D8-FC5493EAAE16}" type="slidenum">
              <a:rPr kumimoji="0" lang="ko-KR" altLang="en-US" sz="1200" b="0" i="0" u="none" strike="noStrike" kern="1200" cap="none" spc="0" normalizeH="0" baseline="0" noProof="0" smtClean="0">
                <a:ln>
                  <a:noFill/>
                </a:ln>
                <a:solidFill>
                  <a:prstClr val="black">
                    <a:tint val="75000"/>
                  </a:prstClr>
                </a:solidFill>
                <a:effectLst/>
                <a:uLnTx/>
                <a:uFillTx/>
                <a:latin typeface="Arial"/>
                <a:cs typeface="+mn-cs"/>
              </a:rPr>
              <a:pPr marL="0" marR="0" lvl="0" indent="0" algn="r" defTabSz="914400" rtl="0" eaLnBrk="1" fontAlgn="auto" latinLnBrk="1" hangingPunct="1">
                <a:lnSpc>
                  <a:spcPct val="100000"/>
                </a:lnSpc>
                <a:spcBef>
                  <a:spcPts val="0"/>
                </a:spcBef>
                <a:spcAft>
                  <a:spcPts val="0"/>
                </a:spcAft>
                <a:buClrTx/>
                <a:buSzTx/>
                <a:buFontTx/>
                <a:buNone/>
                <a:tabLst/>
                <a:defRPr/>
              </a:pPr>
              <a:t>4</a:t>
            </a:fld>
            <a:endParaRPr kumimoji="0" lang="ko-KR" altLang="en-US" sz="1200" b="0" i="0" u="none" strike="noStrike" kern="1200" cap="none" spc="0" normalizeH="0" baseline="0" noProof="0">
              <a:ln>
                <a:noFill/>
              </a:ln>
              <a:solidFill>
                <a:prstClr val="black">
                  <a:tint val="75000"/>
                </a:prstClr>
              </a:solidFill>
              <a:effectLst/>
              <a:uLnTx/>
              <a:uFillTx/>
              <a:latin typeface="Arial"/>
              <a:cs typeface="+mn-cs"/>
            </a:endParaRPr>
          </a:p>
        </p:txBody>
      </p:sp>
      <p:sp>
        <p:nvSpPr>
          <p:cNvPr id="5" name="TextBox 4">
            <a:extLst>
              <a:ext uri="{FF2B5EF4-FFF2-40B4-BE49-F238E27FC236}">
                <a16:creationId xmlns:a16="http://schemas.microsoft.com/office/drawing/2014/main" id="{B6F2AB19-5E78-D571-42F7-6AA3AEFD8074}"/>
              </a:ext>
            </a:extLst>
          </p:cNvPr>
          <p:cNvSpPr txBox="1"/>
          <p:nvPr/>
        </p:nvSpPr>
        <p:spPr>
          <a:xfrm>
            <a:off x="838200" y="1211358"/>
            <a:ext cx="11125834" cy="5858014"/>
          </a:xfrm>
          <a:prstGeom prst="rect">
            <a:avLst/>
          </a:prstGeom>
        </p:spPr>
        <p:txBody>
          <a:bodyPr wrap="square">
            <a:spAutoFit/>
          </a:bodyPr>
          <a:lstStyle/>
          <a:p>
            <a:pPr>
              <a:lnSpc>
                <a:spcPct val="150000"/>
              </a:lnSpc>
              <a:defRPr/>
            </a:pPr>
            <a:endParaRPr lang="en-US" altLang="ko-KR" dirty="0">
              <a:solidFill>
                <a:prstClr val="black"/>
              </a:solidFill>
              <a:latin typeface="Arial" panose="020B0604020202020204" pitchFamily="34" charset="0"/>
              <a:cs typeface="Arial" panose="020B0604020202020204" pitchFamily="34" charset="0"/>
            </a:endParaRPr>
          </a:p>
          <a:p>
            <a:pPr>
              <a:lnSpc>
                <a:spcPct val="150000"/>
              </a:lnSpc>
              <a:defRPr/>
            </a:pPr>
            <a:r>
              <a:rPr lang="en-US" altLang="ko-KR" dirty="0">
                <a:solidFill>
                  <a:prstClr val="black"/>
                </a:solidFill>
                <a:latin typeface="Arial" panose="020B0604020202020204" pitchFamily="34" charset="0"/>
                <a:cs typeface="Arial" panose="020B0604020202020204" pitchFamily="34" charset="0"/>
              </a:rPr>
              <a:t>PTQ4SAM: Quantization</a:t>
            </a:r>
            <a:r>
              <a:rPr lang="ko-KR" altLang="en-US" dirty="0">
                <a:solidFill>
                  <a:prstClr val="black"/>
                </a:solidFill>
                <a:latin typeface="Arial" panose="020B0604020202020204" pitchFamily="34" charset="0"/>
                <a:cs typeface="Arial" panose="020B0604020202020204" pitchFamily="34" charset="0"/>
              </a:rPr>
              <a:t>을 적용한 첫번째 </a:t>
            </a:r>
            <a:r>
              <a:rPr lang="en-US" altLang="ko-KR" dirty="0">
                <a:solidFill>
                  <a:prstClr val="black"/>
                </a:solidFill>
                <a:latin typeface="Arial" panose="020B0604020202020204" pitchFamily="34" charset="0"/>
                <a:cs typeface="Arial" panose="020B0604020202020204" pitchFamily="34" charset="0"/>
              </a:rPr>
              <a:t>SAM</a:t>
            </a:r>
          </a:p>
          <a:p>
            <a:pPr>
              <a:lnSpc>
                <a:spcPct val="150000"/>
              </a:lnSpc>
              <a:defRPr/>
            </a:pPr>
            <a:endParaRPr lang="en-US" altLang="ko-KR" dirty="0">
              <a:solidFill>
                <a:prstClr val="black"/>
              </a:solidFill>
              <a:latin typeface="Arial" panose="020B0604020202020204" pitchFamily="34" charset="0"/>
              <a:cs typeface="Arial" panose="020B0604020202020204" pitchFamily="34" charset="0"/>
            </a:endParaRPr>
          </a:p>
          <a:p>
            <a:pPr>
              <a:lnSpc>
                <a:spcPct val="150000"/>
              </a:lnSpc>
              <a:defRPr/>
            </a:pPr>
            <a:r>
              <a:rPr lang="ko-KR" altLang="en-US" dirty="0">
                <a:solidFill>
                  <a:prstClr val="black"/>
                </a:solidFill>
                <a:latin typeface="Arial" panose="020B0604020202020204" pitchFamily="34" charset="0"/>
                <a:cs typeface="Arial" panose="020B0604020202020204" pitchFamily="34" charset="0"/>
              </a:rPr>
              <a:t>양자화 방식</a:t>
            </a:r>
            <a:endParaRPr lang="en-US" altLang="ko-KR" dirty="0">
              <a:solidFill>
                <a:prstClr val="black"/>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defRPr/>
            </a:pPr>
            <a:r>
              <a:rPr lang="en-US" altLang="ko-KR" dirty="0">
                <a:solidFill>
                  <a:prstClr val="black"/>
                </a:solidFill>
                <a:latin typeface="Arial" panose="020B0604020202020204" pitchFamily="34" charset="0"/>
                <a:cs typeface="Arial" panose="020B0604020202020204" pitchFamily="34" charset="0"/>
              </a:rPr>
              <a:t>PTQ(Post-Training Quantization) vs. QAT(Quantization-Aware Training)</a:t>
            </a:r>
          </a:p>
          <a:p>
            <a:pPr marL="342900" indent="-342900">
              <a:lnSpc>
                <a:spcPct val="150000"/>
              </a:lnSpc>
              <a:buFont typeface="Arial" panose="020B0604020202020204" pitchFamily="34" charset="0"/>
              <a:buChar char="•"/>
              <a:defRPr/>
            </a:pPr>
            <a:r>
              <a:rPr lang="ko-KR" altLang="en-US" dirty="0">
                <a:solidFill>
                  <a:prstClr val="black"/>
                </a:solidFill>
                <a:latin typeface="Arial" panose="020B0604020202020204" pitchFamily="34" charset="0"/>
                <a:cs typeface="Arial" panose="020B0604020202020204" pitchFamily="34" charset="0"/>
              </a:rPr>
              <a:t>본 연구에서는 </a:t>
            </a:r>
            <a:r>
              <a:rPr lang="en-US" altLang="ko-KR" dirty="0">
                <a:solidFill>
                  <a:prstClr val="black"/>
                </a:solidFill>
                <a:latin typeface="Arial" panose="020B0604020202020204" pitchFamily="34" charset="0"/>
                <a:cs typeface="Arial" panose="020B0604020202020204" pitchFamily="34" charset="0"/>
              </a:rPr>
              <a:t>PTQ</a:t>
            </a:r>
            <a:r>
              <a:rPr lang="ko-KR" altLang="en-US" dirty="0">
                <a:solidFill>
                  <a:prstClr val="black"/>
                </a:solidFill>
                <a:latin typeface="Arial" panose="020B0604020202020204" pitchFamily="34" charset="0"/>
                <a:cs typeface="Arial" panose="020B0604020202020204" pitchFamily="34" charset="0"/>
              </a:rPr>
              <a:t>만 사용</a:t>
            </a:r>
            <a:endParaRPr lang="en-US" altLang="ko-KR" dirty="0">
              <a:solidFill>
                <a:prstClr val="black"/>
              </a:solidFill>
              <a:latin typeface="Arial" panose="020B0604020202020204" pitchFamily="34" charset="0"/>
              <a:cs typeface="Arial" panose="020B0604020202020204" pitchFamily="34" charset="0"/>
            </a:endParaRPr>
          </a:p>
          <a:p>
            <a:pPr>
              <a:lnSpc>
                <a:spcPct val="150000"/>
              </a:lnSpc>
              <a:defRPr/>
            </a:pPr>
            <a:endParaRPr lang="en-US" altLang="ko-KR" dirty="0">
              <a:solidFill>
                <a:prstClr val="black"/>
              </a:solidFill>
              <a:latin typeface="Arial" panose="020B0604020202020204" pitchFamily="34" charset="0"/>
              <a:cs typeface="Arial" panose="020B0604020202020204" pitchFamily="34" charset="0"/>
            </a:endParaRPr>
          </a:p>
          <a:p>
            <a:pPr>
              <a:lnSpc>
                <a:spcPct val="150000"/>
              </a:lnSpc>
              <a:defRPr/>
            </a:pPr>
            <a:r>
              <a:rPr lang="ko-KR" altLang="en-US" dirty="0">
                <a:solidFill>
                  <a:prstClr val="black"/>
                </a:solidFill>
                <a:latin typeface="Arial" panose="020B0604020202020204" pitchFamily="34" charset="0"/>
                <a:cs typeface="Arial" panose="020B0604020202020204" pitchFamily="34" charset="0"/>
              </a:rPr>
              <a:t>이점</a:t>
            </a:r>
            <a:endParaRPr lang="en-US" altLang="ko-KR" dirty="0">
              <a:solidFill>
                <a:prstClr val="black"/>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defRPr/>
            </a:pPr>
            <a:r>
              <a:rPr lang="ko-KR" altLang="en-US" dirty="0">
                <a:solidFill>
                  <a:prstClr val="black"/>
                </a:solidFill>
                <a:latin typeface="Arial" panose="020B0604020202020204" pitchFamily="34" charset="0"/>
                <a:cs typeface="Arial" panose="020B0604020202020204" pitchFamily="34" charset="0"/>
              </a:rPr>
              <a:t>전체 </a:t>
            </a:r>
            <a:r>
              <a:rPr lang="en-US" altLang="ko-KR" dirty="0">
                <a:solidFill>
                  <a:prstClr val="black"/>
                </a:solidFill>
                <a:latin typeface="Arial" panose="020B0604020202020204" pitchFamily="34" charset="0"/>
                <a:cs typeface="Arial" panose="020B0604020202020204" pitchFamily="34" charset="0"/>
              </a:rPr>
              <a:t>labeled</a:t>
            </a:r>
            <a:r>
              <a:rPr lang="ko-KR" altLang="en-US" dirty="0">
                <a:solidFill>
                  <a:prstClr val="black"/>
                </a:solidFill>
                <a:latin typeface="Arial" panose="020B0604020202020204" pitchFamily="34" charset="0"/>
                <a:cs typeface="Arial" panose="020B0604020202020204" pitchFamily="34" charset="0"/>
              </a:rPr>
              <a:t> </a:t>
            </a:r>
            <a:r>
              <a:rPr lang="en-US" altLang="ko-KR" dirty="0">
                <a:solidFill>
                  <a:prstClr val="black"/>
                </a:solidFill>
                <a:latin typeface="Arial" panose="020B0604020202020204" pitchFamily="34" charset="0"/>
                <a:cs typeface="Arial" panose="020B0604020202020204" pitchFamily="34" charset="0"/>
              </a:rPr>
              <a:t>training </a:t>
            </a:r>
            <a:r>
              <a:rPr lang="ko-KR" altLang="en-US" dirty="0">
                <a:solidFill>
                  <a:prstClr val="black"/>
                </a:solidFill>
                <a:latin typeface="Arial" panose="020B0604020202020204" pitchFamily="34" charset="0"/>
                <a:cs typeface="Arial" panose="020B0604020202020204" pitchFamily="34" charset="0"/>
              </a:rPr>
              <a:t>데이터셋</a:t>
            </a:r>
            <a:r>
              <a:rPr lang="en-US" altLang="ko-KR" dirty="0">
                <a:solidFill>
                  <a:prstClr val="black"/>
                </a:solidFill>
                <a:latin typeface="Arial" panose="020B0604020202020204" pitchFamily="34" charset="0"/>
                <a:cs typeface="Arial" panose="020B0604020202020204" pitchFamily="34" charset="0"/>
              </a:rPr>
              <a:t>(SA-1B)</a:t>
            </a:r>
            <a:r>
              <a:rPr lang="ko-KR" altLang="en-US" dirty="0">
                <a:solidFill>
                  <a:prstClr val="black"/>
                </a:solidFill>
                <a:latin typeface="Arial" panose="020B0604020202020204" pitchFamily="34" charset="0"/>
                <a:cs typeface="Arial" panose="020B0604020202020204" pitchFamily="34" charset="0"/>
              </a:rPr>
              <a:t> 대신 </a:t>
            </a:r>
            <a:r>
              <a:rPr lang="en-US" altLang="ko-KR" dirty="0">
                <a:solidFill>
                  <a:prstClr val="black"/>
                </a:solidFill>
                <a:latin typeface="Arial" panose="020B0604020202020204" pitchFamily="34" charset="0"/>
                <a:cs typeface="Arial" panose="020B0604020202020204" pitchFamily="34" charset="0"/>
              </a:rPr>
              <a:t>small unlabeled samples</a:t>
            </a:r>
            <a:r>
              <a:rPr lang="ko-KR" altLang="en-US" dirty="0">
                <a:solidFill>
                  <a:prstClr val="black"/>
                </a:solidFill>
                <a:latin typeface="Arial" panose="020B0604020202020204" pitchFamily="34" charset="0"/>
                <a:cs typeface="Arial" panose="020B0604020202020204" pitchFamily="34" charset="0"/>
              </a:rPr>
              <a:t>로도 충분</a:t>
            </a:r>
            <a:endParaRPr lang="en-US" altLang="ko-KR" dirty="0">
              <a:solidFill>
                <a:prstClr val="black"/>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defRPr/>
            </a:pPr>
            <a:endParaRPr lang="en-US" altLang="ko-KR" dirty="0">
              <a:solidFill>
                <a:prstClr val="black"/>
              </a:solidFill>
              <a:latin typeface="Arial" panose="020B0604020202020204" pitchFamily="34" charset="0"/>
              <a:cs typeface="Arial" panose="020B0604020202020204" pitchFamily="34" charset="0"/>
            </a:endParaRPr>
          </a:p>
          <a:p>
            <a:pPr>
              <a:lnSpc>
                <a:spcPct val="150000"/>
              </a:lnSpc>
              <a:defRPr/>
            </a:pPr>
            <a:r>
              <a:rPr lang="ko-KR" altLang="en-US" dirty="0">
                <a:solidFill>
                  <a:prstClr val="black"/>
                </a:solidFill>
                <a:latin typeface="Arial" panose="020B0604020202020204" pitchFamily="34" charset="0"/>
                <a:cs typeface="Arial" panose="020B0604020202020204" pitchFamily="34" charset="0"/>
              </a:rPr>
              <a:t>단</a:t>
            </a:r>
            <a:r>
              <a:rPr lang="en-US" altLang="ko-KR" dirty="0">
                <a:solidFill>
                  <a:prstClr val="black"/>
                </a:solidFill>
                <a:latin typeface="Arial" panose="020B0604020202020204" pitchFamily="34" charset="0"/>
                <a:cs typeface="Arial" panose="020B0604020202020204" pitchFamily="34" charset="0"/>
              </a:rPr>
              <a:t>,</a:t>
            </a:r>
            <a:r>
              <a:rPr lang="ko-KR" altLang="en-US" dirty="0">
                <a:solidFill>
                  <a:prstClr val="black"/>
                </a:solidFill>
                <a:latin typeface="Arial" panose="020B0604020202020204" pitchFamily="34" charset="0"/>
                <a:cs typeface="Arial" panose="020B0604020202020204" pitchFamily="34" charset="0"/>
              </a:rPr>
              <a:t> </a:t>
            </a:r>
            <a:r>
              <a:rPr lang="ko-KR" altLang="en-US" dirty="0" err="1">
                <a:solidFill>
                  <a:prstClr val="black"/>
                </a:solidFill>
                <a:latin typeface="Arial" panose="020B0604020202020204" pitchFamily="34" charset="0"/>
                <a:cs typeface="Arial" panose="020B0604020202020204" pitchFamily="34" charset="0"/>
              </a:rPr>
              <a:t>양자화할</a:t>
            </a:r>
            <a:r>
              <a:rPr lang="ko-KR" altLang="en-US" dirty="0">
                <a:solidFill>
                  <a:prstClr val="black"/>
                </a:solidFill>
                <a:latin typeface="Arial" panose="020B0604020202020204" pitchFamily="34" charset="0"/>
                <a:cs typeface="Arial" panose="020B0604020202020204" pitchFamily="34" charset="0"/>
              </a:rPr>
              <a:t> 때 고려해야 하는 </a:t>
            </a:r>
            <a:r>
              <a:rPr lang="en-US" altLang="ko-KR" dirty="0">
                <a:solidFill>
                  <a:prstClr val="black"/>
                </a:solidFill>
                <a:latin typeface="Arial" panose="020B0604020202020204" pitchFamily="34" charset="0"/>
                <a:cs typeface="Arial" panose="020B0604020202020204" pitchFamily="34" charset="0"/>
              </a:rPr>
              <a:t>activation </a:t>
            </a:r>
            <a:r>
              <a:rPr lang="ko-KR" altLang="en-US" dirty="0">
                <a:solidFill>
                  <a:prstClr val="black"/>
                </a:solidFill>
                <a:latin typeface="Arial" panose="020B0604020202020204" pitchFamily="34" charset="0"/>
                <a:cs typeface="Arial" panose="020B0604020202020204" pitchFamily="34" charset="0"/>
              </a:rPr>
              <a:t>분포에서 두 가지 문제가 관찰됨</a:t>
            </a:r>
            <a:r>
              <a:rPr lang="en-US" altLang="ko-KR" dirty="0">
                <a:solidFill>
                  <a:prstClr val="black"/>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defRPr/>
            </a:pPr>
            <a:endParaRPr lang="en-US" altLang="ko-KR" dirty="0">
              <a:solidFill>
                <a:prstClr val="black"/>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defRPr/>
            </a:pPr>
            <a:endParaRPr lang="en-US" altLang="ko-KR" dirty="0">
              <a:solidFill>
                <a:prstClr val="black"/>
              </a:solidFill>
              <a:latin typeface="Arial" panose="020B0604020202020204" pitchFamily="34" charset="0"/>
              <a:cs typeface="Arial" panose="020B0604020202020204" pitchFamily="34" charset="0"/>
            </a:endParaRPr>
          </a:p>
          <a:p>
            <a:pPr>
              <a:lnSpc>
                <a:spcPct val="150000"/>
              </a:lnSpc>
              <a:defRPr/>
            </a:pPr>
            <a:r>
              <a:rPr lang="ko-KR" altLang="en-US" dirty="0">
                <a:solidFill>
                  <a:prstClr val="black"/>
                </a:solidFill>
                <a:latin typeface="Arial" panose="020B0604020202020204" pitchFamily="34" charset="0"/>
                <a:cs typeface="Arial" panose="020B0604020202020204" pitchFamily="34" charset="0"/>
              </a:rPr>
              <a:t> </a:t>
            </a:r>
            <a:endParaRPr lang="en-US" altLang="ko-KR"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507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DF2C3-04A0-5E0F-4A3A-8D5AAC559D4F}"/>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D7D8F279-C435-6269-AA8A-A1FDB46B7BA9}"/>
              </a:ext>
            </a:extLst>
          </p:cNvPr>
          <p:cNvSpPr>
            <a:spLocks noGrp="1"/>
          </p:cNvSpPr>
          <p:nvPr>
            <p:ph type="title"/>
          </p:nvPr>
        </p:nvSpPr>
        <p:spPr/>
        <p:txBody>
          <a:bodyPr>
            <a:noAutofit/>
          </a:bodyPr>
          <a:lstStyle/>
          <a:p>
            <a:r>
              <a:rPr lang="ko-KR" altLang="en-US" sz="3800" dirty="0">
                <a:solidFill>
                  <a:prstClr val="black"/>
                </a:solidFill>
                <a:latin typeface="Arial" panose="020B0604020202020204" pitchFamily="34" charset="0"/>
                <a:cs typeface="Arial" panose="020B0604020202020204" pitchFamily="34" charset="0"/>
              </a:rPr>
              <a:t>문제 </a:t>
            </a:r>
            <a:r>
              <a:rPr lang="en-US" altLang="ko-KR" sz="3800" dirty="0">
                <a:solidFill>
                  <a:prstClr val="black"/>
                </a:solidFill>
                <a:latin typeface="Arial" panose="020B0604020202020204" pitchFamily="34" charset="0"/>
                <a:cs typeface="Arial" panose="020B0604020202020204" pitchFamily="34" charset="0"/>
              </a:rPr>
              <a:t>1. Bimodal Distribution</a:t>
            </a:r>
            <a:endParaRPr lang="ko-KR" altLang="en-US" sz="3800" dirty="0"/>
          </a:p>
        </p:txBody>
      </p:sp>
      <p:sp>
        <p:nvSpPr>
          <p:cNvPr id="4" name="슬라이드 번호 개체 틀 3">
            <a:extLst>
              <a:ext uri="{FF2B5EF4-FFF2-40B4-BE49-F238E27FC236}">
                <a16:creationId xmlns:a16="http://schemas.microsoft.com/office/drawing/2014/main" id="{71298A9B-4E12-5C32-1A8B-B3E8A76FAEB8}"/>
              </a:ext>
            </a:extLst>
          </p:cNvPr>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8736E57-F90E-408A-B1D8-FC5493EAAE16}" type="slidenum">
              <a:rPr kumimoji="0" lang="ko-KR" altLang="en-US" sz="1200" b="0" i="0" u="none" strike="noStrike" kern="1200" cap="none" spc="0" normalizeH="0" baseline="0" noProof="0" smtClean="0">
                <a:ln>
                  <a:noFill/>
                </a:ln>
                <a:solidFill>
                  <a:prstClr val="black">
                    <a:tint val="75000"/>
                  </a:prstClr>
                </a:solidFill>
                <a:effectLst/>
                <a:uLnTx/>
                <a:uFillTx/>
                <a:latin typeface="Arial"/>
                <a:cs typeface="+mn-cs"/>
              </a:rPr>
              <a:pPr marL="0" marR="0" lvl="0" indent="0" algn="r" defTabSz="914400" rtl="0" eaLnBrk="1" fontAlgn="auto" latinLnBrk="1" hangingPunct="1">
                <a:lnSpc>
                  <a:spcPct val="100000"/>
                </a:lnSpc>
                <a:spcBef>
                  <a:spcPts val="0"/>
                </a:spcBef>
                <a:spcAft>
                  <a:spcPts val="0"/>
                </a:spcAft>
                <a:buClrTx/>
                <a:buSzTx/>
                <a:buFontTx/>
                <a:buNone/>
                <a:tabLst/>
                <a:defRPr/>
              </a:pPr>
              <a:t>5</a:t>
            </a:fld>
            <a:endParaRPr kumimoji="0" lang="ko-KR" altLang="en-US" sz="1200" b="0" i="0" u="none" strike="noStrike" kern="1200" cap="none" spc="0" normalizeH="0" baseline="0" noProof="0">
              <a:ln>
                <a:noFill/>
              </a:ln>
              <a:solidFill>
                <a:prstClr val="black">
                  <a:tint val="75000"/>
                </a:prstClr>
              </a:solidFill>
              <a:effectLst/>
              <a:uLnTx/>
              <a:uFillTx/>
              <a:latin typeface="Arial"/>
              <a:cs typeface="+mn-cs"/>
            </a:endParaRPr>
          </a:p>
        </p:txBody>
      </p:sp>
      <p:sp>
        <p:nvSpPr>
          <p:cNvPr id="5" name="TextBox 4">
            <a:extLst>
              <a:ext uri="{FF2B5EF4-FFF2-40B4-BE49-F238E27FC236}">
                <a16:creationId xmlns:a16="http://schemas.microsoft.com/office/drawing/2014/main" id="{0E7E8866-B06D-3386-4074-DA9FD6A1ED86}"/>
              </a:ext>
            </a:extLst>
          </p:cNvPr>
          <p:cNvSpPr txBox="1"/>
          <p:nvPr/>
        </p:nvSpPr>
        <p:spPr>
          <a:xfrm>
            <a:off x="838200" y="1211358"/>
            <a:ext cx="11125834" cy="3543984"/>
          </a:xfrm>
          <a:prstGeom prst="rect">
            <a:avLst/>
          </a:prstGeom>
        </p:spPr>
        <p:txBody>
          <a:bodyPr wrap="square">
            <a:spAutoFit/>
          </a:bodyPr>
          <a:lstStyle/>
          <a:p>
            <a:pPr>
              <a:lnSpc>
                <a:spcPct val="150000"/>
              </a:lnSpc>
              <a:defRPr/>
            </a:pPr>
            <a:endParaRPr lang="en-US" altLang="ko-KR" sz="2000" dirty="0">
              <a:solidFill>
                <a:prstClr val="black"/>
              </a:solidFill>
              <a:latin typeface="Arial" panose="020B0604020202020204" pitchFamily="34" charset="0"/>
              <a:cs typeface="Arial" panose="020B0604020202020204" pitchFamily="34" charset="0"/>
            </a:endParaRPr>
          </a:p>
          <a:p>
            <a:pPr>
              <a:lnSpc>
                <a:spcPct val="150000"/>
              </a:lnSpc>
              <a:defRPr/>
            </a:pPr>
            <a:endParaRPr lang="en-US" altLang="ko-KR" sz="2000" dirty="0">
              <a:solidFill>
                <a:prstClr val="black"/>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defRPr/>
            </a:pPr>
            <a:r>
              <a:rPr lang="en-US" altLang="ko-KR" dirty="0">
                <a:solidFill>
                  <a:prstClr val="black"/>
                </a:solidFill>
                <a:latin typeface="Arial" panose="020B0604020202020204" pitchFamily="34" charset="0"/>
                <a:cs typeface="Arial" panose="020B0604020202020204" pitchFamily="34" charset="0"/>
              </a:rPr>
              <a:t>post-Key-Linear activations</a:t>
            </a:r>
            <a:r>
              <a:rPr lang="ko-KR" altLang="en-US" dirty="0">
                <a:solidFill>
                  <a:prstClr val="black"/>
                </a:solidFill>
                <a:latin typeface="Arial" panose="020B0604020202020204" pitchFamily="34" charset="0"/>
                <a:cs typeface="Arial" panose="020B0604020202020204" pitchFamily="34" charset="0"/>
              </a:rPr>
              <a:t>에서 나타나는 쌍봉분포</a:t>
            </a:r>
            <a:endParaRPr lang="en-US" altLang="ko-KR" dirty="0">
              <a:solidFill>
                <a:prstClr val="black"/>
              </a:solidFill>
              <a:latin typeface="Arial" panose="020B0604020202020204" pitchFamily="34" charset="0"/>
              <a:cs typeface="Arial" panose="020B0604020202020204" pitchFamily="34" charset="0"/>
            </a:endParaRPr>
          </a:p>
          <a:p>
            <a:pPr>
              <a:lnSpc>
                <a:spcPct val="150000"/>
              </a:lnSpc>
              <a:defRPr/>
            </a:pPr>
            <a:endParaRPr lang="en-US" altLang="ko-KR" sz="2000" dirty="0">
              <a:solidFill>
                <a:prstClr val="black"/>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defRPr/>
            </a:pPr>
            <a:r>
              <a:rPr lang="en-US" altLang="ko-KR" dirty="0">
                <a:solidFill>
                  <a:prstClr val="black"/>
                </a:solidFill>
                <a:latin typeface="Arial" panose="020B0604020202020204" pitchFamily="34" charset="0"/>
                <a:cs typeface="Arial" panose="020B0604020202020204" pitchFamily="34" charset="0"/>
              </a:rPr>
              <a:t>per-tensor: </a:t>
            </a:r>
            <a:r>
              <a:rPr lang="ko-KR" altLang="en-US" dirty="0">
                <a:solidFill>
                  <a:prstClr val="black"/>
                </a:solidFill>
                <a:latin typeface="Arial" panose="020B0604020202020204" pitchFamily="34" charset="0"/>
                <a:cs typeface="Arial" panose="020B0604020202020204" pitchFamily="34" charset="0"/>
              </a:rPr>
              <a:t>두 봉우리가 </a:t>
            </a:r>
            <a:r>
              <a:rPr lang="en-US" altLang="ko-KR" dirty="0">
                <a:solidFill>
                  <a:prstClr val="black"/>
                </a:solidFill>
                <a:latin typeface="Arial" panose="020B0604020202020204" pitchFamily="34" charset="0"/>
                <a:cs typeface="Arial" panose="020B0604020202020204" pitchFamily="34" charset="0"/>
              </a:rPr>
              <a:t>0</a:t>
            </a:r>
            <a:r>
              <a:rPr lang="ko-KR" altLang="en-US" dirty="0">
                <a:solidFill>
                  <a:prstClr val="black"/>
                </a:solidFill>
                <a:latin typeface="Arial" panose="020B0604020202020204" pitchFamily="34" charset="0"/>
                <a:cs typeface="Arial" panose="020B0604020202020204" pitchFamily="34" charset="0"/>
              </a:rPr>
              <a:t>에 대칭적</a:t>
            </a:r>
            <a:endParaRPr lang="en-US" altLang="ko-KR" dirty="0">
              <a:solidFill>
                <a:prstClr val="black"/>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defRPr/>
            </a:pPr>
            <a:r>
              <a:rPr lang="en-US" altLang="ko-KR" dirty="0">
                <a:solidFill>
                  <a:prstClr val="black"/>
                </a:solidFill>
                <a:latin typeface="Arial" panose="020B0604020202020204" pitchFamily="34" charset="0"/>
                <a:cs typeface="Arial" panose="020B0604020202020204" pitchFamily="34" charset="0"/>
              </a:rPr>
              <a:t>per-channel: </a:t>
            </a:r>
            <a:r>
              <a:rPr lang="ko-KR" altLang="en-US" dirty="0">
                <a:solidFill>
                  <a:prstClr val="black"/>
                </a:solidFill>
                <a:latin typeface="Arial" panose="020B0604020202020204" pitchFamily="34" charset="0"/>
                <a:cs typeface="Arial" panose="020B0604020202020204" pitchFamily="34" charset="0"/>
              </a:rPr>
              <a:t>전체</a:t>
            </a:r>
            <a:r>
              <a:rPr lang="en-US" altLang="ko-KR" dirty="0">
                <a:solidFill>
                  <a:prstClr val="black"/>
                </a:solidFill>
                <a:latin typeface="Arial" panose="020B0604020202020204" pitchFamily="34" charset="0"/>
                <a:cs typeface="Arial" panose="020B0604020202020204" pitchFamily="34" charset="0"/>
              </a:rPr>
              <a:t> </a:t>
            </a:r>
            <a:r>
              <a:rPr lang="ko-KR" altLang="en-US" dirty="0">
                <a:solidFill>
                  <a:prstClr val="black"/>
                </a:solidFill>
                <a:latin typeface="Arial" panose="020B0604020202020204" pitchFamily="34" charset="0"/>
                <a:cs typeface="Arial" panose="020B0604020202020204" pitchFamily="34" charset="0"/>
              </a:rPr>
              <a:t>채널의 </a:t>
            </a:r>
            <a:r>
              <a:rPr lang="en-US" altLang="ko-KR" dirty="0">
                <a:solidFill>
                  <a:prstClr val="black"/>
                </a:solidFill>
                <a:latin typeface="Arial" panose="020B0604020202020204" pitchFamily="34" charset="0"/>
                <a:cs typeface="Arial" panose="020B0604020202020204" pitchFamily="34" charset="0"/>
              </a:rPr>
              <a:t>46.1%</a:t>
            </a:r>
            <a:r>
              <a:rPr lang="ko-KR" altLang="en-US" dirty="0">
                <a:solidFill>
                  <a:prstClr val="black"/>
                </a:solidFill>
                <a:latin typeface="Arial" panose="020B0604020202020204" pitchFamily="34" charset="0"/>
                <a:cs typeface="Arial" panose="020B0604020202020204" pitchFamily="34" charset="0"/>
              </a:rPr>
              <a:t>는  양의 봉우리에</a:t>
            </a:r>
            <a:endParaRPr lang="en-US" altLang="ko-KR" dirty="0">
              <a:solidFill>
                <a:prstClr val="black"/>
              </a:solidFill>
              <a:latin typeface="Arial" panose="020B0604020202020204" pitchFamily="34" charset="0"/>
              <a:cs typeface="Arial" panose="020B0604020202020204" pitchFamily="34" charset="0"/>
            </a:endParaRPr>
          </a:p>
          <a:p>
            <a:pPr>
              <a:lnSpc>
                <a:spcPct val="150000"/>
              </a:lnSpc>
              <a:defRPr/>
            </a:pPr>
            <a:r>
              <a:rPr lang="ko-KR" altLang="en-US" dirty="0">
                <a:solidFill>
                  <a:prstClr val="black"/>
                </a:solidFill>
                <a:latin typeface="Arial" panose="020B0604020202020204" pitchFamily="34" charset="0"/>
                <a:cs typeface="Arial" panose="020B0604020202020204" pitchFamily="34" charset="0"/>
              </a:rPr>
              <a:t>     나머지 반은 음의 봉우리에 치우쳐 쌍봉을 이룸</a:t>
            </a:r>
            <a:r>
              <a:rPr lang="en-US" altLang="ko-KR" dirty="0">
                <a:solidFill>
                  <a:prstClr val="black"/>
                </a:solidFill>
                <a:latin typeface="Arial" panose="020B0604020202020204" pitchFamily="34" charset="0"/>
                <a:cs typeface="Arial" panose="020B0604020202020204" pitchFamily="34" charset="0"/>
              </a:rPr>
              <a:t>. Figure 3.</a:t>
            </a:r>
          </a:p>
          <a:p>
            <a:pPr marL="342900" indent="-342900">
              <a:lnSpc>
                <a:spcPct val="150000"/>
              </a:lnSpc>
              <a:buFont typeface="Arial" panose="020B0604020202020204" pitchFamily="34" charset="0"/>
              <a:buChar char="•"/>
              <a:defRPr/>
            </a:pPr>
            <a:endParaRPr lang="en-US" altLang="ko-KR" sz="2000" dirty="0">
              <a:solidFill>
                <a:prstClr val="black"/>
              </a:solidFill>
              <a:latin typeface="Arial" panose="020B0604020202020204" pitchFamily="34" charset="0"/>
              <a:cs typeface="Arial" panose="020B0604020202020204" pitchFamily="34" charset="0"/>
            </a:endParaRPr>
          </a:p>
        </p:txBody>
      </p:sp>
      <p:pic>
        <p:nvPicPr>
          <p:cNvPr id="6" name="그림 5">
            <a:extLst>
              <a:ext uri="{FF2B5EF4-FFF2-40B4-BE49-F238E27FC236}">
                <a16:creationId xmlns:a16="http://schemas.microsoft.com/office/drawing/2014/main" id="{15351366-2D21-9B12-1A0C-BE61EFCBBF95}"/>
              </a:ext>
            </a:extLst>
          </p:cNvPr>
          <p:cNvPicPr>
            <a:picLocks noChangeAspect="1"/>
          </p:cNvPicPr>
          <p:nvPr/>
        </p:nvPicPr>
        <p:blipFill>
          <a:blip r:embed="rId3"/>
          <a:srcRect r="49513" b="31359"/>
          <a:stretch>
            <a:fillRect/>
          </a:stretch>
        </p:blipFill>
        <p:spPr>
          <a:xfrm>
            <a:off x="7409273" y="1083142"/>
            <a:ext cx="3034137" cy="2506281"/>
          </a:xfrm>
          <a:prstGeom prst="rect">
            <a:avLst/>
          </a:prstGeom>
        </p:spPr>
      </p:pic>
      <p:pic>
        <p:nvPicPr>
          <p:cNvPr id="9" name="그림 8">
            <a:extLst>
              <a:ext uri="{FF2B5EF4-FFF2-40B4-BE49-F238E27FC236}">
                <a16:creationId xmlns:a16="http://schemas.microsoft.com/office/drawing/2014/main" id="{E212AD1C-5090-9212-ECD3-A2AF008860D9}"/>
              </a:ext>
            </a:extLst>
          </p:cNvPr>
          <p:cNvPicPr>
            <a:picLocks noChangeAspect="1"/>
          </p:cNvPicPr>
          <p:nvPr/>
        </p:nvPicPr>
        <p:blipFill>
          <a:blip r:embed="rId4"/>
          <a:stretch>
            <a:fillRect/>
          </a:stretch>
        </p:blipFill>
        <p:spPr>
          <a:xfrm>
            <a:off x="7178891" y="3939574"/>
            <a:ext cx="3891052" cy="2378221"/>
          </a:xfrm>
          <a:prstGeom prst="rect">
            <a:avLst/>
          </a:prstGeom>
        </p:spPr>
      </p:pic>
    </p:spTree>
    <p:extLst>
      <p:ext uri="{BB962C8B-B14F-4D97-AF65-F5344CB8AC3E}">
        <p14:creationId xmlns:p14="http://schemas.microsoft.com/office/powerpoint/2010/main" val="129719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15913-8E77-974C-0C87-7465AA3E587D}"/>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612F1E39-5F4E-6B51-DC0F-3C97899FB2D6}"/>
              </a:ext>
            </a:extLst>
          </p:cNvPr>
          <p:cNvSpPr>
            <a:spLocks noGrp="1"/>
          </p:cNvSpPr>
          <p:nvPr>
            <p:ph type="title"/>
          </p:nvPr>
        </p:nvSpPr>
        <p:spPr/>
        <p:txBody>
          <a:bodyPr>
            <a:noAutofit/>
          </a:bodyPr>
          <a:lstStyle/>
          <a:p>
            <a:br>
              <a:rPr lang="en-US" altLang="ko-KR" sz="3800" dirty="0">
                <a:solidFill>
                  <a:prstClr val="black"/>
                </a:solidFill>
                <a:latin typeface="Arial"/>
              </a:rPr>
            </a:br>
            <a:r>
              <a:rPr lang="ko-KR" altLang="en-US" sz="3800" dirty="0">
                <a:solidFill>
                  <a:prstClr val="black"/>
                </a:solidFill>
                <a:latin typeface="Arial"/>
              </a:rPr>
              <a:t>해결 </a:t>
            </a:r>
            <a:r>
              <a:rPr lang="en-US" altLang="ko-KR" sz="3800" dirty="0">
                <a:solidFill>
                  <a:prstClr val="black"/>
                </a:solidFill>
                <a:latin typeface="Arial"/>
              </a:rPr>
              <a:t>1 – Bimodal Integration(BIG)</a:t>
            </a:r>
            <a:br>
              <a:rPr lang="en-US" altLang="ko-KR" sz="3800" dirty="0">
                <a:solidFill>
                  <a:prstClr val="black"/>
                </a:solidFill>
                <a:latin typeface="Arial"/>
              </a:rPr>
            </a:br>
            <a:endParaRPr lang="ko-KR" altLang="en-US" sz="3800" dirty="0"/>
          </a:p>
        </p:txBody>
      </p:sp>
      <p:sp>
        <p:nvSpPr>
          <p:cNvPr id="4" name="슬라이드 번호 개체 틀 3">
            <a:extLst>
              <a:ext uri="{FF2B5EF4-FFF2-40B4-BE49-F238E27FC236}">
                <a16:creationId xmlns:a16="http://schemas.microsoft.com/office/drawing/2014/main" id="{825E512D-93F5-941D-BF6A-FEC346C2638B}"/>
              </a:ext>
            </a:extLst>
          </p:cNvPr>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8736E57-F90E-408A-B1D8-FC5493EAAE16}" type="slidenum">
              <a:rPr kumimoji="0" lang="ko-KR" altLang="en-US" sz="1200" b="0" i="0" u="none" strike="noStrike" kern="1200" cap="none" spc="0" normalizeH="0" baseline="0" noProof="0" smtClean="0">
                <a:ln>
                  <a:noFill/>
                </a:ln>
                <a:solidFill>
                  <a:prstClr val="black">
                    <a:tint val="75000"/>
                  </a:prstClr>
                </a:solidFill>
                <a:effectLst/>
                <a:uLnTx/>
                <a:uFillTx/>
                <a:latin typeface="Arial"/>
                <a:cs typeface="+mn-cs"/>
              </a:rPr>
              <a:pPr marL="0" marR="0" lvl="0" indent="0" algn="r" defTabSz="914400" rtl="0" eaLnBrk="1" fontAlgn="auto" latinLnBrk="1" hangingPunct="1">
                <a:lnSpc>
                  <a:spcPct val="100000"/>
                </a:lnSpc>
                <a:spcBef>
                  <a:spcPts val="0"/>
                </a:spcBef>
                <a:spcAft>
                  <a:spcPts val="0"/>
                </a:spcAft>
                <a:buClrTx/>
                <a:buSzTx/>
                <a:buFontTx/>
                <a:buNone/>
                <a:tabLst/>
                <a:defRPr/>
              </a:pPr>
              <a:t>6</a:t>
            </a:fld>
            <a:endParaRPr kumimoji="0" lang="ko-KR" altLang="en-US" sz="1200" b="0" i="0" u="none" strike="noStrike" kern="1200" cap="none" spc="0" normalizeH="0" baseline="0" noProof="0">
              <a:ln>
                <a:noFill/>
              </a:ln>
              <a:solidFill>
                <a:prstClr val="black">
                  <a:tint val="75000"/>
                </a:prstClr>
              </a:solidFill>
              <a:effectLst/>
              <a:uLnTx/>
              <a:uFillTx/>
              <a:latin typeface="Arial"/>
              <a:cs typeface="+mn-cs"/>
            </a:endParaRPr>
          </a:p>
        </p:txBody>
      </p:sp>
      <p:sp>
        <p:nvSpPr>
          <p:cNvPr id="5" name="TextBox 4">
            <a:extLst>
              <a:ext uri="{FF2B5EF4-FFF2-40B4-BE49-F238E27FC236}">
                <a16:creationId xmlns:a16="http://schemas.microsoft.com/office/drawing/2014/main" id="{4A1CAEA3-BD40-E866-351F-15AF90267F20}"/>
              </a:ext>
            </a:extLst>
          </p:cNvPr>
          <p:cNvSpPr txBox="1"/>
          <p:nvPr/>
        </p:nvSpPr>
        <p:spPr>
          <a:xfrm>
            <a:off x="838200" y="1211358"/>
            <a:ext cx="11125834" cy="4611519"/>
          </a:xfrm>
          <a:prstGeom prst="rect">
            <a:avLst/>
          </a:prstGeom>
        </p:spPr>
        <p:txBody>
          <a:bodyPr wrap="square">
            <a:spAutoFit/>
          </a:bodyPr>
          <a:lstStyle/>
          <a:p>
            <a:pPr>
              <a:lnSpc>
                <a:spcPct val="150000"/>
              </a:lnSpc>
              <a:defRPr/>
            </a:pPr>
            <a:endParaRPr lang="en-US" altLang="ko-KR" dirty="0">
              <a:solidFill>
                <a:prstClr val="black"/>
              </a:solidFill>
              <a:latin typeface="Arial"/>
            </a:endParaRPr>
          </a:p>
          <a:p>
            <a:pPr>
              <a:lnSpc>
                <a:spcPct val="150000"/>
              </a:lnSpc>
              <a:defRPr/>
            </a:pPr>
            <a:endParaRPr lang="en-US" altLang="ko-KR" dirty="0">
              <a:solidFill>
                <a:prstClr val="black"/>
              </a:solidFill>
              <a:latin typeface="Arial"/>
            </a:endParaRPr>
          </a:p>
          <a:p>
            <a:pPr>
              <a:lnSpc>
                <a:spcPct val="150000"/>
              </a:lnSpc>
              <a:defRPr/>
            </a:pPr>
            <a:endParaRPr lang="en-US" altLang="ko-KR" dirty="0">
              <a:solidFill>
                <a:prstClr val="black"/>
              </a:solidFill>
              <a:latin typeface="Arial"/>
            </a:endParaRPr>
          </a:p>
          <a:p>
            <a:pPr>
              <a:lnSpc>
                <a:spcPct val="150000"/>
              </a:lnSpc>
              <a:defRPr/>
            </a:pPr>
            <a:r>
              <a:rPr lang="ko-KR" altLang="en-US" dirty="0">
                <a:solidFill>
                  <a:prstClr val="black"/>
                </a:solidFill>
                <a:latin typeface="Arial"/>
              </a:rPr>
              <a:t>각 채널의 평균을 구해서 양수라면 </a:t>
            </a:r>
            <a:r>
              <a:rPr lang="en-US" altLang="ko-KR" dirty="0">
                <a:solidFill>
                  <a:prstClr val="black"/>
                </a:solidFill>
                <a:latin typeface="Arial"/>
              </a:rPr>
              <a:t>+1</a:t>
            </a:r>
            <a:r>
              <a:rPr lang="ko-KR" altLang="en-US" dirty="0">
                <a:solidFill>
                  <a:prstClr val="black"/>
                </a:solidFill>
                <a:latin typeface="Arial"/>
              </a:rPr>
              <a:t>을</a:t>
            </a:r>
            <a:r>
              <a:rPr lang="en-US" altLang="ko-KR" dirty="0">
                <a:solidFill>
                  <a:prstClr val="black"/>
                </a:solidFill>
                <a:latin typeface="Arial"/>
              </a:rPr>
              <a:t>, </a:t>
            </a:r>
          </a:p>
          <a:p>
            <a:pPr>
              <a:lnSpc>
                <a:spcPct val="150000"/>
              </a:lnSpc>
              <a:defRPr/>
            </a:pPr>
            <a:r>
              <a:rPr lang="ko-KR" altLang="en-US" dirty="0">
                <a:solidFill>
                  <a:prstClr val="black"/>
                </a:solidFill>
                <a:latin typeface="Arial"/>
              </a:rPr>
              <a:t>음수라면 </a:t>
            </a:r>
            <a:r>
              <a:rPr lang="en-US" altLang="ko-KR" dirty="0">
                <a:solidFill>
                  <a:prstClr val="black"/>
                </a:solidFill>
                <a:latin typeface="Arial"/>
              </a:rPr>
              <a:t>-1</a:t>
            </a:r>
            <a:r>
              <a:rPr lang="ko-KR" altLang="en-US" dirty="0">
                <a:solidFill>
                  <a:prstClr val="black"/>
                </a:solidFill>
                <a:latin typeface="Arial"/>
              </a:rPr>
              <a:t>을 곱해 쌍봉을 양수의 봉으로 바꿈</a:t>
            </a:r>
            <a:r>
              <a:rPr lang="en-US" altLang="ko-KR" dirty="0">
                <a:solidFill>
                  <a:prstClr val="black"/>
                </a:solidFill>
                <a:latin typeface="Arial"/>
              </a:rPr>
              <a:t>.</a:t>
            </a:r>
          </a:p>
          <a:p>
            <a:pPr>
              <a:lnSpc>
                <a:spcPct val="150000"/>
              </a:lnSpc>
              <a:defRPr/>
            </a:pPr>
            <a:endParaRPr lang="en-US" altLang="ko-KR" dirty="0">
              <a:solidFill>
                <a:prstClr val="black"/>
              </a:solidFill>
              <a:latin typeface="Arial"/>
            </a:endParaRPr>
          </a:p>
          <a:p>
            <a:pPr>
              <a:lnSpc>
                <a:spcPct val="150000"/>
              </a:lnSpc>
              <a:defRPr/>
            </a:pPr>
            <a:r>
              <a:rPr lang="ko-KR" altLang="en-US" dirty="0">
                <a:solidFill>
                  <a:prstClr val="black"/>
                </a:solidFill>
                <a:latin typeface="Arial"/>
              </a:rPr>
              <a:t>강한 비대칭성 덕에 하나의 </a:t>
            </a:r>
            <a:r>
              <a:rPr lang="en-US" altLang="ko-KR" dirty="0">
                <a:solidFill>
                  <a:prstClr val="black"/>
                </a:solidFill>
                <a:latin typeface="Arial"/>
              </a:rPr>
              <a:t>sample </a:t>
            </a:r>
            <a:r>
              <a:rPr lang="ko-KR" altLang="en-US" dirty="0">
                <a:solidFill>
                  <a:prstClr val="black"/>
                </a:solidFill>
                <a:latin typeface="Arial"/>
              </a:rPr>
              <a:t>만으로</a:t>
            </a:r>
            <a:endParaRPr lang="en-US" altLang="ko-KR" dirty="0">
              <a:solidFill>
                <a:prstClr val="black"/>
              </a:solidFill>
              <a:latin typeface="Arial"/>
            </a:endParaRPr>
          </a:p>
          <a:p>
            <a:pPr>
              <a:lnSpc>
                <a:spcPct val="150000"/>
              </a:lnSpc>
              <a:defRPr/>
            </a:pPr>
            <a:r>
              <a:rPr lang="en-US" altLang="ko-KR" dirty="0">
                <a:solidFill>
                  <a:prstClr val="black"/>
                </a:solidFill>
                <a:latin typeface="Arial"/>
              </a:rPr>
              <a:t>Sign factor(-1, 1)</a:t>
            </a:r>
            <a:r>
              <a:rPr lang="ko-KR" altLang="en-US" dirty="0">
                <a:solidFill>
                  <a:prstClr val="black"/>
                </a:solidFill>
                <a:latin typeface="Arial"/>
              </a:rPr>
              <a:t>을 계산</a:t>
            </a:r>
            <a:r>
              <a:rPr lang="en-US" altLang="ko-KR" dirty="0">
                <a:solidFill>
                  <a:prstClr val="black"/>
                </a:solidFill>
                <a:latin typeface="Arial"/>
              </a:rPr>
              <a:t> → </a:t>
            </a:r>
            <a:r>
              <a:rPr lang="ko-KR" altLang="en-US" dirty="0">
                <a:solidFill>
                  <a:prstClr val="black"/>
                </a:solidFill>
                <a:latin typeface="Arial"/>
              </a:rPr>
              <a:t>효율적</a:t>
            </a:r>
            <a:endParaRPr lang="en-US" altLang="ko-KR" dirty="0">
              <a:solidFill>
                <a:prstClr val="black"/>
              </a:solidFill>
              <a:latin typeface="Arial"/>
            </a:endParaRPr>
          </a:p>
          <a:p>
            <a:pPr>
              <a:lnSpc>
                <a:spcPct val="150000"/>
              </a:lnSpc>
              <a:defRPr/>
            </a:pPr>
            <a:endParaRPr lang="en-US" altLang="ko-KR" i="1" dirty="0">
              <a:solidFill>
                <a:prstClr val="black"/>
              </a:solidFill>
              <a:latin typeface="Cambria Math" panose="02040503050406030204" pitchFamily="18" charset="0"/>
            </a:endParaRPr>
          </a:p>
          <a:p>
            <a:pPr>
              <a:lnSpc>
                <a:spcPct val="150000"/>
              </a:lnSpc>
              <a:defRPr/>
            </a:pPr>
            <a:endParaRPr lang="en-US" altLang="ko-KR" dirty="0">
              <a:solidFill>
                <a:prstClr val="black"/>
              </a:solidFill>
              <a:latin typeface="Arial"/>
            </a:endParaRPr>
          </a:p>
          <a:p>
            <a:pPr>
              <a:lnSpc>
                <a:spcPct val="150000"/>
              </a:lnSpc>
              <a:defRPr/>
            </a:pPr>
            <a:endParaRPr lang="en-US" altLang="ko-KR" dirty="0">
              <a:solidFill>
                <a:prstClr val="black"/>
              </a:solidFill>
              <a:latin typeface="Arial"/>
            </a:endParaRPr>
          </a:p>
        </p:txBody>
      </p:sp>
      <p:pic>
        <p:nvPicPr>
          <p:cNvPr id="7" name="그림 6">
            <a:extLst>
              <a:ext uri="{FF2B5EF4-FFF2-40B4-BE49-F238E27FC236}">
                <a16:creationId xmlns:a16="http://schemas.microsoft.com/office/drawing/2014/main" id="{321D7744-1B42-6FE8-D7F5-9A4154993B25}"/>
              </a:ext>
            </a:extLst>
          </p:cNvPr>
          <p:cNvPicPr>
            <a:picLocks noChangeAspect="1"/>
          </p:cNvPicPr>
          <p:nvPr/>
        </p:nvPicPr>
        <p:blipFill>
          <a:blip r:embed="rId3"/>
          <a:stretch>
            <a:fillRect/>
          </a:stretch>
        </p:blipFill>
        <p:spPr>
          <a:xfrm>
            <a:off x="7234619" y="1795507"/>
            <a:ext cx="4310266" cy="3266986"/>
          </a:xfrm>
          <a:prstGeom prst="rect">
            <a:avLst/>
          </a:prstGeom>
        </p:spPr>
      </p:pic>
    </p:spTree>
    <p:extLst>
      <p:ext uri="{BB962C8B-B14F-4D97-AF65-F5344CB8AC3E}">
        <p14:creationId xmlns:p14="http://schemas.microsoft.com/office/powerpoint/2010/main" val="3104209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76898-92FA-FEED-2B74-0136E6813F0F}"/>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D66CABF9-460A-F10B-89FF-F0E104F6FCF0}"/>
              </a:ext>
            </a:extLst>
          </p:cNvPr>
          <p:cNvSpPr>
            <a:spLocks noGrp="1"/>
          </p:cNvSpPr>
          <p:nvPr>
            <p:ph type="title"/>
          </p:nvPr>
        </p:nvSpPr>
        <p:spPr/>
        <p:txBody>
          <a:bodyPr>
            <a:noAutofit/>
          </a:bodyPr>
          <a:lstStyle/>
          <a:p>
            <a:br>
              <a:rPr lang="en-US" altLang="ko-KR" sz="3800" dirty="0">
                <a:solidFill>
                  <a:prstClr val="black"/>
                </a:solidFill>
                <a:latin typeface="Arial"/>
              </a:rPr>
            </a:br>
            <a:r>
              <a:rPr lang="ko-KR" altLang="en-US" sz="3800" dirty="0">
                <a:solidFill>
                  <a:prstClr val="black"/>
                </a:solidFill>
                <a:latin typeface="Arial"/>
              </a:rPr>
              <a:t>해결 </a:t>
            </a:r>
            <a:r>
              <a:rPr lang="en-US" altLang="ko-KR" sz="3800" dirty="0">
                <a:solidFill>
                  <a:prstClr val="black"/>
                </a:solidFill>
                <a:latin typeface="Arial"/>
              </a:rPr>
              <a:t>1 – Bimodal Integration(BIG)</a:t>
            </a:r>
            <a:br>
              <a:rPr lang="en-US" altLang="ko-KR" sz="3800" dirty="0">
                <a:solidFill>
                  <a:prstClr val="black"/>
                </a:solidFill>
                <a:latin typeface="Arial"/>
              </a:rPr>
            </a:br>
            <a:endParaRPr lang="ko-KR" altLang="en-US" sz="3800" dirty="0"/>
          </a:p>
        </p:txBody>
      </p:sp>
      <p:sp>
        <p:nvSpPr>
          <p:cNvPr id="4" name="슬라이드 번호 개체 틀 3">
            <a:extLst>
              <a:ext uri="{FF2B5EF4-FFF2-40B4-BE49-F238E27FC236}">
                <a16:creationId xmlns:a16="http://schemas.microsoft.com/office/drawing/2014/main" id="{0D7FCC33-F745-55B0-52E1-42F910EFA708}"/>
              </a:ext>
            </a:extLst>
          </p:cNvPr>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8736E57-F90E-408A-B1D8-FC5493EAAE16}" type="slidenum">
              <a:rPr kumimoji="0" lang="ko-KR" altLang="en-US" sz="1200" b="0" i="0" u="none" strike="noStrike" kern="1200" cap="none" spc="0" normalizeH="0" baseline="0" noProof="0" smtClean="0">
                <a:ln>
                  <a:noFill/>
                </a:ln>
                <a:solidFill>
                  <a:prstClr val="black">
                    <a:tint val="75000"/>
                  </a:prstClr>
                </a:solidFill>
                <a:effectLst/>
                <a:uLnTx/>
                <a:uFillTx/>
                <a:latin typeface="Arial"/>
                <a:cs typeface="+mn-cs"/>
              </a:rPr>
              <a:pPr marL="0" marR="0" lvl="0" indent="0" algn="r" defTabSz="914400" rtl="0" eaLnBrk="1" fontAlgn="auto" latinLnBrk="1" hangingPunct="1">
                <a:lnSpc>
                  <a:spcPct val="100000"/>
                </a:lnSpc>
                <a:spcBef>
                  <a:spcPts val="0"/>
                </a:spcBef>
                <a:spcAft>
                  <a:spcPts val="0"/>
                </a:spcAft>
                <a:buClrTx/>
                <a:buSzTx/>
                <a:buFontTx/>
                <a:buNone/>
                <a:tabLst/>
                <a:defRPr/>
              </a:pPr>
              <a:t>7</a:t>
            </a:fld>
            <a:endParaRPr kumimoji="0" lang="ko-KR" altLang="en-US" sz="1200" b="0" i="0" u="none" strike="noStrike" kern="1200" cap="none" spc="0" normalizeH="0" baseline="0" noProof="0">
              <a:ln>
                <a:noFill/>
              </a:ln>
              <a:solidFill>
                <a:prstClr val="black">
                  <a:tint val="75000"/>
                </a:prstClr>
              </a:solidFill>
              <a:effectLst/>
              <a:uLnTx/>
              <a:uFillTx/>
              <a:latin typeface="Arial"/>
              <a:cs typeface="+mn-cs"/>
            </a:endParaRPr>
          </a:p>
        </p:txBody>
      </p:sp>
      <p:sp>
        <p:nvSpPr>
          <p:cNvPr id="5" name="TextBox 4">
            <a:extLst>
              <a:ext uri="{FF2B5EF4-FFF2-40B4-BE49-F238E27FC236}">
                <a16:creationId xmlns:a16="http://schemas.microsoft.com/office/drawing/2014/main" id="{0399ED50-3EFB-C930-8699-12F31D261587}"/>
              </a:ext>
            </a:extLst>
          </p:cNvPr>
          <p:cNvSpPr txBox="1"/>
          <p:nvPr/>
        </p:nvSpPr>
        <p:spPr>
          <a:xfrm>
            <a:off x="838200" y="1211358"/>
            <a:ext cx="11125834" cy="4196020"/>
          </a:xfrm>
          <a:prstGeom prst="rect">
            <a:avLst/>
          </a:prstGeom>
        </p:spPr>
        <p:txBody>
          <a:bodyPr wrap="square">
            <a:spAutoFit/>
          </a:bodyPr>
          <a:lstStyle/>
          <a:p>
            <a:pPr>
              <a:lnSpc>
                <a:spcPct val="150000"/>
              </a:lnSpc>
              <a:defRPr/>
            </a:pPr>
            <a:endParaRPr lang="en-US" altLang="ko-KR" dirty="0">
              <a:solidFill>
                <a:prstClr val="black"/>
              </a:solidFill>
              <a:latin typeface="Arial"/>
            </a:endParaRPr>
          </a:p>
          <a:p>
            <a:pPr>
              <a:lnSpc>
                <a:spcPct val="150000"/>
              </a:lnSpc>
              <a:defRPr/>
            </a:pPr>
            <a:endParaRPr lang="en-US" altLang="ko-KR" dirty="0">
              <a:solidFill>
                <a:prstClr val="black"/>
              </a:solidFill>
              <a:latin typeface="Arial"/>
            </a:endParaRPr>
          </a:p>
          <a:p>
            <a:pPr>
              <a:lnSpc>
                <a:spcPct val="150000"/>
              </a:lnSpc>
              <a:defRPr/>
            </a:pPr>
            <a:endParaRPr lang="en-US" altLang="ko-KR" dirty="0">
              <a:solidFill>
                <a:prstClr val="black"/>
              </a:solidFill>
              <a:latin typeface="Arial"/>
            </a:endParaRPr>
          </a:p>
          <a:p>
            <a:pPr>
              <a:lnSpc>
                <a:spcPct val="150000"/>
              </a:lnSpc>
              <a:defRPr/>
            </a:pPr>
            <a:r>
              <a:rPr lang="ko-KR" altLang="en-US" dirty="0">
                <a:solidFill>
                  <a:prstClr val="black"/>
                </a:solidFill>
                <a:latin typeface="Arial"/>
              </a:rPr>
              <a:t>단</a:t>
            </a:r>
            <a:r>
              <a:rPr lang="en-US" altLang="ko-KR" dirty="0">
                <a:solidFill>
                  <a:prstClr val="black"/>
                </a:solidFill>
                <a:latin typeface="Arial"/>
              </a:rPr>
              <a:t>, post-Key-Linear activations</a:t>
            </a:r>
            <a:r>
              <a:rPr lang="ko-KR" altLang="en-US" dirty="0">
                <a:solidFill>
                  <a:prstClr val="black"/>
                </a:solidFill>
                <a:latin typeface="Arial"/>
              </a:rPr>
              <a:t>가</a:t>
            </a:r>
            <a:r>
              <a:rPr lang="en-US" altLang="ko-KR" dirty="0">
                <a:solidFill>
                  <a:prstClr val="black"/>
                </a:solidFill>
                <a:latin typeface="Arial"/>
              </a:rPr>
              <a:t> </a:t>
            </a:r>
            <a:r>
              <a:rPr lang="ko-KR" altLang="en-US" dirty="0">
                <a:solidFill>
                  <a:prstClr val="black"/>
                </a:solidFill>
                <a:latin typeface="Arial"/>
              </a:rPr>
              <a:t>쌍봉분포가 </a:t>
            </a:r>
            <a:endParaRPr lang="en-US" altLang="ko-KR" dirty="0">
              <a:solidFill>
                <a:prstClr val="black"/>
              </a:solidFill>
              <a:latin typeface="Arial"/>
            </a:endParaRPr>
          </a:p>
          <a:p>
            <a:pPr>
              <a:lnSpc>
                <a:spcPct val="150000"/>
              </a:lnSpc>
              <a:defRPr/>
            </a:pPr>
            <a:r>
              <a:rPr lang="ko-KR" altLang="en-US" dirty="0">
                <a:solidFill>
                  <a:prstClr val="black"/>
                </a:solidFill>
                <a:latin typeface="Arial"/>
              </a:rPr>
              <a:t>아닐 경우도 존재</a:t>
            </a:r>
            <a:endParaRPr lang="en-US" altLang="ko-KR" dirty="0">
              <a:solidFill>
                <a:prstClr val="black"/>
              </a:solidFill>
              <a:latin typeface="Arial"/>
            </a:endParaRPr>
          </a:p>
          <a:p>
            <a:pPr>
              <a:lnSpc>
                <a:spcPct val="150000"/>
              </a:lnSpc>
              <a:defRPr/>
            </a:pPr>
            <a:endParaRPr lang="en-US" altLang="ko-KR" dirty="0">
              <a:solidFill>
                <a:prstClr val="black"/>
              </a:solidFill>
              <a:latin typeface="Arial"/>
            </a:endParaRPr>
          </a:p>
          <a:p>
            <a:pPr>
              <a:lnSpc>
                <a:spcPct val="150000"/>
              </a:lnSpc>
              <a:defRPr/>
            </a:pPr>
            <a:r>
              <a:rPr lang="en-US" altLang="ko-KR" dirty="0">
                <a:solidFill>
                  <a:prstClr val="black"/>
                </a:solidFill>
                <a:latin typeface="Arial"/>
              </a:rPr>
              <a:t>Gaussian kernel density estimation</a:t>
            </a:r>
            <a:r>
              <a:rPr lang="ko-KR" altLang="en-US" dirty="0">
                <a:solidFill>
                  <a:prstClr val="black"/>
                </a:solidFill>
                <a:latin typeface="Arial"/>
              </a:rPr>
              <a:t>으로 분포 파악</a:t>
            </a:r>
            <a:r>
              <a:rPr lang="en-US" altLang="ko-KR" dirty="0">
                <a:solidFill>
                  <a:prstClr val="black"/>
                </a:solidFill>
                <a:latin typeface="Arial"/>
              </a:rPr>
              <a:t> </a:t>
            </a:r>
          </a:p>
          <a:p>
            <a:pPr>
              <a:lnSpc>
                <a:spcPct val="150000"/>
              </a:lnSpc>
              <a:defRPr/>
            </a:pPr>
            <a:r>
              <a:rPr lang="en-US" altLang="ko-KR" dirty="0">
                <a:solidFill>
                  <a:prstClr val="black"/>
                </a:solidFill>
                <a:latin typeface="Arial"/>
              </a:rPr>
              <a:t>Smoothing </a:t>
            </a:r>
            <a:r>
              <a:rPr lang="ko-KR" altLang="en-US" dirty="0">
                <a:solidFill>
                  <a:prstClr val="black"/>
                </a:solidFill>
                <a:latin typeface="Arial"/>
              </a:rPr>
              <a:t>역할</a:t>
            </a:r>
            <a:endParaRPr lang="en-US" altLang="ko-KR" dirty="0">
              <a:solidFill>
                <a:prstClr val="black"/>
              </a:solidFill>
              <a:latin typeface="Arial"/>
            </a:endParaRPr>
          </a:p>
          <a:p>
            <a:pPr>
              <a:lnSpc>
                <a:spcPct val="150000"/>
              </a:lnSpc>
              <a:defRPr/>
            </a:pPr>
            <a:endParaRPr lang="en-US" altLang="ko-KR" dirty="0">
              <a:solidFill>
                <a:prstClr val="black"/>
              </a:solidFill>
              <a:latin typeface="Arial"/>
            </a:endParaRPr>
          </a:p>
          <a:p>
            <a:pPr>
              <a:lnSpc>
                <a:spcPct val="150000"/>
              </a:lnSpc>
              <a:defRPr/>
            </a:pPr>
            <a:endParaRPr lang="en-US" altLang="ko-KR" dirty="0">
              <a:solidFill>
                <a:prstClr val="black"/>
              </a:solidFill>
              <a:latin typeface="Arial"/>
            </a:endParaRPr>
          </a:p>
        </p:txBody>
      </p:sp>
      <p:pic>
        <p:nvPicPr>
          <p:cNvPr id="1026" name="Picture 2" descr="Comparison of the histogram (left) and kernel density estimate (right) constructed using the same data. The six individual kernels are the red dashed curves, the kernel density estimate the blue curves. The data points are the rug plot on the horizontal axis.">
            <a:extLst>
              <a:ext uri="{FF2B5EF4-FFF2-40B4-BE49-F238E27FC236}">
                <a16:creationId xmlns:a16="http://schemas.microsoft.com/office/drawing/2014/main" id="{2D4BB167-9524-1987-9934-0AECFF677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7331" y="2199364"/>
            <a:ext cx="5351930" cy="267596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36143AA-7FDB-95A8-EA2C-F5EAB1558A59}"/>
              </a:ext>
            </a:extLst>
          </p:cNvPr>
          <p:cNvSpPr txBox="1"/>
          <p:nvPr/>
        </p:nvSpPr>
        <p:spPr>
          <a:xfrm>
            <a:off x="7476565" y="4839053"/>
            <a:ext cx="1349728" cy="369332"/>
          </a:xfrm>
          <a:prstGeom prst="rect">
            <a:avLst/>
          </a:prstGeom>
          <a:noFill/>
        </p:spPr>
        <p:txBody>
          <a:bodyPr wrap="none" rtlCol="0">
            <a:spAutoFit/>
          </a:bodyPr>
          <a:lstStyle/>
          <a:p>
            <a:r>
              <a:rPr lang="en-US" altLang="ko-KR" dirty="0"/>
              <a:t>Histogram</a:t>
            </a:r>
            <a:r>
              <a:rPr lang="ko-KR" altLang="en-US" dirty="0"/>
              <a:t> </a:t>
            </a:r>
          </a:p>
        </p:txBody>
      </p:sp>
      <p:sp>
        <p:nvSpPr>
          <p:cNvPr id="6" name="TextBox 5">
            <a:extLst>
              <a:ext uri="{FF2B5EF4-FFF2-40B4-BE49-F238E27FC236}">
                <a16:creationId xmlns:a16="http://schemas.microsoft.com/office/drawing/2014/main" id="{892CFBAE-A357-13E1-6C4D-2706FCE6FC4B}"/>
              </a:ext>
            </a:extLst>
          </p:cNvPr>
          <p:cNvSpPr txBox="1"/>
          <p:nvPr/>
        </p:nvSpPr>
        <p:spPr>
          <a:xfrm>
            <a:off x="10377560" y="4875329"/>
            <a:ext cx="686406" cy="369332"/>
          </a:xfrm>
          <a:prstGeom prst="rect">
            <a:avLst/>
          </a:prstGeom>
          <a:noFill/>
        </p:spPr>
        <p:txBody>
          <a:bodyPr wrap="none" rtlCol="0">
            <a:spAutoFit/>
          </a:bodyPr>
          <a:lstStyle/>
          <a:p>
            <a:r>
              <a:rPr lang="en-US" altLang="ko-KR" dirty="0"/>
              <a:t>KDE</a:t>
            </a:r>
            <a:r>
              <a:rPr lang="ko-KR" altLang="en-US" dirty="0"/>
              <a:t> </a:t>
            </a:r>
          </a:p>
        </p:txBody>
      </p:sp>
    </p:spTree>
    <p:extLst>
      <p:ext uri="{BB962C8B-B14F-4D97-AF65-F5344CB8AC3E}">
        <p14:creationId xmlns:p14="http://schemas.microsoft.com/office/powerpoint/2010/main" val="3179856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A65DD-2F78-EA74-F238-200B02BC970A}"/>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77A5F0AD-6C5B-1E39-3401-59A112788221}"/>
              </a:ext>
            </a:extLst>
          </p:cNvPr>
          <p:cNvSpPr>
            <a:spLocks noGrp="1"/>
          </p:cNvSpPr>
          <p:nvPr>
            <p:ph type="title"/>
          </p:nvPr>
        </p:nvSpPr>
        <p:spPr/>
        <p:txBody>
          <a:bodyPr>
            <a:noAutofit/>
          </a:bodyPr>
          <a:lstStyle/>
          <a:p>
            <a:br>
              <a:rPr lang="en-US" altLang="ko-KR" sz="3800" dirty="0">
                <a:solidFill>
                  <a:prstClr val="black"/>
                </a:solidFill>
                <a:latin typeface="Arial"/>
              </a:rPr>
            </a:br>
            <a:r>
              <a:rPr lang="ko-KR" altLang="en-US" sz="3800" dirty="0">
                <a:solidFill>
                  <a:prstClr val="black"/>
                </a:solidFill>
                <a:latin typeface="Arial"/>
              </a:rPr>
              <a:t>해결 </a:t>
            </a:r>
            <a:r>
              <a:rPr lang="en-US" altLang="ko-KR" sz="3800" dirty="0">
                <a:solidFill>
                  <a:prstClr val="black"/>
                </a:solidFill>
                <a:latin typeface="Arial"/>
              </a:rPr>
              <a:t>1 – Bimodal Integration(BIG)</a:t>
            </a:r>
            <a:br>
              <a:rPr lang="en-US" altLang="ko-KR" sz="3800" dirty="0">
                <a:solidFill>
                  <a:prstClr val="black"/>
                </a:solidFill>
                <a:latin typeface="Arial"/>
              </a:rPr>
            </a:br>
            <a:endParaRPr lang="ko-KR" altLang="en-US" sz="3800" dirty="0"/>
          </a:p>
        </p:txBody>
      </p:sp>
      <p:sp>
        <p:nvSpPr>
          <p:cNvPr id="4" name="슬라이드 번호 개체 틀 3">
            <a:extLst>
              <a:ext uri="{FF2B5EF4-FFF2-40B4-BE49-F238E27FC236}">
                <a16:creationId xmlns:a16="http://schemas.microsoft.com/office/drawing/2014/main" id="{DD036D6E-DFA5-4074-9925-D0C3C283F4FB}"/>
              </a:ext>
            </a:extLst>
          </p:cNvPr>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8736E57-F90E-408A-B1D8-FC5493EAAE16}" type="slidenum">
              <a:rPr kumimoji="0" lang="ko-KR" altLang="en-US" sz="1200" b="0" i="0" u="none" strike="noStrike" kern="1200" cap="none" spc="0" normalizeH="0" baseline="0" noProof="0" smtClean="0">
                <a:ln>
                  <a:noFill/>
                </a:ln>
                <a:solidFill>
                  <a:prstClr val="black">
                    <a:tint val="75000"/>
                  </a:prstClr>
                </a:solidFill>
                <a:effectLst/>
                <a:uLnTx/>
                <a:uFillTx/>
                <a:latin typeface="Arial"/>
                <a:cs typeface="+mn-cs"/>
              </a:rPr>
              <a:pPr marL="0" marR="0" lvl="0" indent="0" algn="r" defTabSz="914400" rtl="0" eaLnBrk="1" fontAlgn="auto" latinLnBrk="1" hangingPunct="1">
                <a:lnSpc>
                  <a:spcPct val="100000"/>
                </a:lnSpc>
                <a:spcBef>
                  <a:spcPts val="0"/>
                </a:spcBef>
                <a:spcAft>
                  <a:spcPts val="0"/>
                </a:spcAft>
                <a:buClrTx/>
                <a:buSzTx/>
                <a:buFontTx/>
                <a:buNone/>
                <a:tabLst/>
                <a:defRPr/>
              </a:pPr>
              <a:t>8</a:t>
            </a:fld>
            <a:endParaRPr kumimoji="0" lang="ko-KR" altLang="en-US" sz="1200" b="0" i="0" u="none" strike="noStrike" kern="1200" cap="none" spc="0" normalizeH="0" baseline="0" noProof="0">
              <a:ln>
                <a:noFill/>
              </a:ln>
              <a:solidFill>
                <a:prstClr val="black">
                  <a:tint val="75000"/>
                </a:prstClr>
              </a:solidFill>
              <a:effectLst/>
              <a:uLnTx/>
              <a:uFillTx/>
              <a:latin typeface="Arial"/>
              <a:cs typeface="+mn-cs"/>
            </a:endParaRPr>
          </a:p>
        </p:txBody>
      </p:sp>
      <p:sp>
        <p:nvSpPr>
          <p:cNvPr id="5" name="TextBox 4">
            <a:extLst>
              <a:ext uri="{FF2B5EF4-FFF2-40B4-BE49-F238E27FC236}">
                <a16:creationId xmlns:a16="http://schemas.microsoft.com/office/drawing/2014/main" id="{E045ADFF-181C-AE3E-8EFC-37F5519F5052}"/>
              </a:ext>
            </a:extLst>
          </p:cNvPr>
          <p:cNvSpPr txBox="1"/>
          <p:nvPr/>
        </p:nvSpPr>
        <p:spPr>
          <a:xfrm>
            <a:off x="838200" y="1211358"/>
            <a:ext cx="11125834" cy="3365024"/>
          </a:xfrm>
          <a:prstGeom prst="rect">
            <a:avLst/>
          </a:prstGeom>
        </p:spPr>
        <p:txBody>
          <a:bodyPr wrap="square">
            <a:spAutoFit/>
          </a:bodyPr>
          <a:lstStyle/>
          <a:p>
            <a:pPr>
              <a:lnSpc>
                <a:spcPct val="150000"/>
              </a:lnSpc>
              <a:defRPr/>
            </a:pPr>
            <a:endParaRPr lang="en-US" altLang="ko-KR" dirty="0">
              <a:solidFill>
                <a:prstClr val="black"/>
              </a:solidFill>
              <a:latin typeface="Arial"/>
            </a:endParaRPr>
          </a:p>
          <a:p>
            <a:pPr>
              <a:lnSpc>
                <a:spcPct val="150000"/>
              </a:lnSpc>
              <a:defRPr/>
            </a:pPr>
            <a:r>
              <a:rPr lang="ko-KR" altLang="en-US" dirty="0">
                <a:solidFill>
                  <a:prstClr val="black"/>
                </a:solidFill>
                <a:latin typeface="Arial"/>
              </a:rPr>
              <a:t>결과적으로 </a:t>
            </a:r>
            <a:r>
              <a:rPr lang="en-US" altLang="ko-KR" dirty="0">
                <a:solidFill>
                  <a:prstClr val="black"/>
                </a:solidFill>
                <a:latin typeface="Arial"/>
              </a:rPr>
              <a:t>3 step</a:t>
            </a:r>
          </a:p>
          <a:p>
            <a:pPr marL="342900" indent="-342900">
              <a:lnSpc>
                <a:spcPct val="150000"/>
              </a:lnSpc>
              <a:buAutoNum type="arabicPeriod"/>
              <a:defRPr/>
            </a:pPr>
            <a:r>
              <a:rPr lang="ko-KR" altLang="en-US" dirty="0">
                <a:solidFill>
                  <a:prstClr val="black"/>
                </a:solidFill>
                <a:latin typeface="Arial"/>
              </a:rPr>
              <a:t>쌍봉분포 발견 </a:t>
            </a:r>
            <a:r>
              <a:rPr lang="en-US" altLang="ko-KR" dirty="0">
                <a:solidFill>
                  <a:prstClr val="black"/>
                </a:solidFill>
                <a:latin typeface="Arial"/>
              </a:rPr>
              <a:t>(Fig. S6)</a:t>
            </a:r>
          </a:p>
          <a:p>
            <a:pPr marL="342900" indent="-342900">
              <a:lnSpc>
                <a:spcPct val="150000"/>
              </a:lnSpc>
              <a:buAutoNum type="arabicPeriod"/>
              <a:defRPr/>
            </a:pPr>
            <a:r>
              <a:rPr lang="en-US" altLang="ko-KR" dirty="0">
                <a:solidFill>
                  <a:prstClr val="black"/>
                </a:solidFill>
                <a:latin typeface="Arial"/>
              </a:rPr>
              <a:t>Sign factor </a:t>
            </a:r>
            <a:r>
              <a:rPr lang="el-GR" altLang="ko-KR" dirty="0">
                <a:solidFill>
                  <a:prstClr val="black"/>
                </a:solidFill>
                <a:latin typeface="Arial"/>
              </a:rPr>
              <a:t>γ</a:t>
            </a:r>
            <a:r>
              <a:rPr lang="en-US" altLang="ko-KR" dirty="0">
                <a:solidFill>
                  <a:prstClr val="black"/>
                </a:solidFill>
                <a:latin typeface="Arial"/>
              </a:rPr>
              <a:t> </a:t>
            </a:r>
            <a:r>
              <a:rPr lang="ko-KR" altLang="en-US" dirty="0">
                <a:solidFill>
                  <a:prstClr val="black"/>
                </a:solidFill>
                <a:latin typeface="Arial"/>
              </a:rPr>
              <a:t>연산</a:t>
            </a:r>
            <a:endParaRPr lang="en-US" altLang="ko-KR" dirty="0">
              <a:solidFill>
                <a:prstClr val="black"/>
              </a:solidFill>
              <a:latin typeface="Arial"/>
            </a:endParaRPr>
          </a:p>
          <a:p>
            <a:pPr marL="342900" indent="-342900">
              <a:lnSpc>
                <a:spcPct val="150000"/>
              </a:lnSpc>
              <a:buAutoNum type="arabicPeriod"/>
              <a:defRPr/>
            </a:pPr>
            <a:r>
              <a:rPr lang="ko-KR" altLang="en-US" dirty="0">
                <a:solidFill>
                  <a:prstClr val="black"/>
                </a:solidFill>
                <a:latin typeface="Arial"/>
              </a:rPr>
              <a:t>등가 변환</a:t>
            </a:r>
            <a:endParaRPr lang="en-US" altLang="ko-KR" dirty="0">
              <a:solidFill>
                <a:prstClr val="black"/>
              </a:solidFill>
              <a:latin typeface="Arial"/>
            </a:endParaRPr>
          </a:p>
          <a:p>
            <a:pPr marL="342900" indent="-342900">
              <a:lnSpc>
                <a:spcPct val="150000"/>
              </a:lnSpc>
              <a:buAutoNum type="arabicPeriod"/>
              <a:defRPr/>
            </a:pPr>
            <a:endParaRPr lang="en-US" altLang="ko-KR" dirty="0">
              <a:solidFill>
                <a:prstClr val="black"/>
              </a:solidFill>
              <a:latin typeface="Arial"/>
            </a:endParaRPr>
          </a:p>
          <a:p>
            <a:pPr>
              <a:lnSpc>
                <a:spcPct val="150000"/>
              </a:lnSpc>
              <a:defRPr/>
            </a:pPr>
            <a:endParaRPr lang="en-US" altLang="ko-KR" dirty="0">
              <a:solidFill>
                <a:prstClr val="black"/>
              </a:solidFill>
              <a:latin typeface="Arial"/>
            </a:endParaRPr>
          </a:p>
          <a:p>
            <a:pPr>
              <a:lnSpc>
                <a:spcPct val="150000"/>
              </a:lnSpc>
              <a:defRPr/>
            </a:pPr>
            <a:endParaRPr lang="en-US" altLang="ko-KR" dirty="0">
              <a:solidFill>
                <a:prstClr val="black"/>
              </a:solidFill>
              <a:latin typeface="Arial"/>
            </a:endParaRPr>
          </a:p>
        </p:txBody>
      </p:sp>
      <p:pic>
        <p:nvPicPr>
          <p:cNvPr id="8" name="그림 7">
            <a:extLst>
              <a:ext uri="{FF2B5EF4-FFF2-40B4-BE49-F238E27FC236}">
                <a16:creationId xmlns:a16="http://schemas.microsoft.com/office/drawing/2014/main" id="{77869DE9-465F-4631-3CBD-7595EC3B4FD6}"/>
              </a:ext>
            </a:extLst>
          </p:cNvPr>
          <p:cNvPicPr>
            <a:picLocks noChangeAspect="1"/>
          </p:cNvPicPr>
          <p:nvPr/>
        </p:nvPicPr>
        <p:blipFill>
          <a:blip r:embed="rId3"/>
          <a:stretch>
            <a:fillRect/>
          </a:stretch>
        </p:blipFill>
        <p:spPr>
          <a:xfrm>
            <a:off x="820941" y="3814513"/>
            <a:ext cx="4936392" cy="2273850"/>
          </a:xfrm>
          <a:prstGeom prst="rect">
            <a:avLst/>
          </a:prstGeom>
        </p:spPr>
      </p:pic>
      <p:pic>
        <p:nvPicPr>
          <p:cNvPr id="10" name="그림 9">
            <a:extLst>
              <a:ext uri="{FF2B5EF4-FFF2-40B4-BE49-F238E27FC236}">
                <a16:creationId xmlns:a16="http://schemas.microsoft.com/office/drawing/2014/main" id="{076EBD39-E22E-6479-67E5-7FFE8E00E535}"/>
              </a:ext>
            </a:extLst>
          </p:cNvPr>
          <p:cNvPicPr>
            <a:picLocks noChangeAspect="1"/>
          </p:cNvPicPr>
          <p:nvPr/>
        </p:nvPicPr>
        <p:blipFill>
          <a:blip r:embed="rId4"/>
          <a:srcRect t="3704" r="13775"/>
          <a:stretch>
            <a:fillRect/>
          </a:stretch>
        </p:blipFill>
        <p:spPr>
          <a:xfrm>
            <a:off x="6693238" y="1784790"/>
            <a:ext cx="4677821" cy="4356745"/>
          </a:xfrm>
          <a:prstGeom prst="rect">
            <a:avLst/>
          </a:prstGeom>
        </p:spPr>
      </p:pic>
      <p:pic>
        <p:nvPicPr>
          <p:cNvPr id="12" name="그래픽 11" descr="확인 표시 단색으로 채워진">
            <a:extLst>
              <a:ext uri="{FF2B5EF4-FFF2-40B4-BE49-F238E27FC236}">
                <a16:creationId xmlns:a16="http://schemas.microsoft.com/office/drawing/2014/main" id="{66EF4824-BAF9-2B03-7BB6-70C37EAE6F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32350" y="3662488"/>
            <a:ext cx="360000" cy="360000"/>
          </a:xfrm>
          <a:prstGeom prst="rect">
            <a:avLst/>
          </a:prstGeom>
        </p:spPr>
      </p:pic>
      <p:pic>
        <p:nvPicPr>
          <p:cNvPr id="14" name="그래픽 13" descr="닫기 단색으로 채워진">
            <a:extLst>
              <a:ext uri="{FF2B5EF4-FFF2-40B4-BE49-F238E27FC236}">
                <a16:creationId xmlns:a16="http://schemas.microsoft.com/office/drawing/2014/main" id="{C0C321AD-A0AF-1E5F-56A7-709802F5845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70026" y="3662488"/>
            <a:ext cx="360000" cy="360000"/>
          </a:xfrm>
          <a:prstGeom prst="rect">
            <a:avLst/>
          </a:prstGeom>
        </p:spPr>
      </p:pic>
      <p:pic>
        <p:nvPicPr>
          <p:cNvPr id="15" name="그래픽 14" descr="닫기 단색으로 채워진">
            <a:extLst>
              <a:ext uri="{FF2B5EF4-FFF2-40B4-BE49-F238E27FC236}">
                <a16:creationId xmlns:a16="http://schemas.microsoft.com/office/drawing/2014/main" id="{04184E69-C7D2-97BA-5763-2350664CE7E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74149" y="3662488"/>
            <a:ext cx="360000" cy="360000"/>
          </a:xfrm>
          <a:prstGeom prst="rect">
            <a:avLst/>
          </a:prstGeom>
        </p:spPr>
      </p:pic>
    </p:spTree>
    <p:extLst>
      <p:ext uri="{BB962C8B-B14F-4D97-AF65-F5344CB8AC3E}">
        <p14:creationId xmlns:p14="http://schemas.microsoft.com/office/powerpoint/2010/main" val="1529565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0BF20-8903-538D-DFF9-3FD14669ADB9}"/>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F5850D3-D154-58F6-BB92-CD71C0D9F42F}"/>
              </a:ext>
            </a:extLst>
          </p:cNvPr>
          <p:cNvSpPr>
            <a:spLocks noGrp="1"/>
          </p:cNvSpPr>
          <p:nvPr>
            <p:ph type="title"/>
          </p:nvPr>
        </p:nvSpPr>
        <p:spPr/>
        <p:txBody>
          <a:bodyPr>
            <a:noAutofit/>
          </a:bodyPr>
          <a:lstStyle/>
          <a:p>
            <a:pPr>
              <a:lnSpc>
                <a:spcPct val="150000"/>
              </a:lnSpc>
              <a:defRPr/>
            </a:pPr>
            <a:r>
              <a:rPr lang="ko-KR" altLang="en-US" sz="3800" dirty="0">
                <a:solidFill>
                  <a:prstClr val="black"/>
                </a:solidFill>
                <a:latin typeface="Arial"/>
              </a:rPr>
              <a:t>문제 </a:t>
            </a:r>
            <a:r>
              <a:rPr lang="en-US" altLang="ko-KR" sz="3800" dirty="0">
                <a:solidFill>
                  <a:prstClr val="black"/>
                </a:solidFill>
                <a:latin typeface="Arial"/>
              </a:rPr>
              <a:t>2. </a:t>
            </a:r>
            <a:r>
              <a:rPr lang="ko-KR" altLang="en-US" sz="3800" dirty="0">
                <a:solidFill>
                  <a:prstClr val="black"/>
                </a:solidFill>
                <a:latin typeface="Arial"/>
              </a:rPr>
              <a:t>분포의 다양성</a:t>
            </a:r>
            <a:endParaRPr lang="en-US" altLang="ko-KR" sz="3800" dirty="0">
              <a:solidFill>
                <a:prstClr val="black"/>
              </a:solidFill>
              <a:latin typeface="Arial"/>
            </a:endParaRPr>
          </a:p>
        </p:txBody>
      </p:sp>
      <p:sp>
        <p:nvSpPr>
          <p:cNvPr id="4" name="슬라이드 번호 개체 틀 3">
            <a:extLst>
              <a:ext uri="{FF2B5EF4-FFF2-40B4-BE49-F238E27FC236}">
                <a16:creationId xmlns:a16="http://schemas.microsoft.com/office/drawing/2014/main" id="{A876F1CF-A5EA-3048-DA4D-D0D71E7D0506}"/>
              </a:ext>
            </a:extLst>
          </p:cNvPr>
          <p:cNvSpPr>
            <a:spLocks noGrp="1"/>
          </p:cNvSpPr>
          <p:nvPr>
            <p:ph type="sldNum" sz="quarter" idx="12"/>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8736E57-F90E-408A-B1D8-FC5493EAAE16}" type="slidenum">
              <a:rPr kumimoji="0" lang="ko-KR" altLang="en-US" sz="1200" b="0" i="0" u="none" strike="noStrike" kern="1200" cap="none" spc="0" normalizeH="0" baseline="0" noProof="0" smtClean="0">
                <a:ln>
                  <a:noFill/>
                </a:ln>
                <a:solidFill>
                  <a:prstClr val="black">
                    <a:tint val="75000"/>
                  </a:prstClr>
                </a:solidFill>
                <a:effectLst/>
                <a:uLnTx/>
                <a:uFillTx/>
                <a:latin typeface="Arial"/>
                <a:cs typeface="+mn-cs"/>
              </a:rPr>
              <a:pPr marL="0" marR="0" lvl="0" indent="0" algn="r" defTabSz="914400" rtl="0" eaLnBrk="1" fontAlgn="auto" latinLnBrk="1" hangingPunct="1">
                <a:lnSpc>
                  <a:spcPct val="100000"/>
                </a:lnSpc>
                <a:spcBef>
                  <a:spcPts val="0"/>
                </a:spcBef>
                <a:spcAft>
                  <a:spcPts val="0"/>
                </a:spcAft>
                <a:buClrTx/>
                <a:buSzTx/>
                <a:buFontTx/>
                <a:buNone/>
                <a:tabLst/>
                <a:defRPr/>
              </a:pPr>
              <a:t>9</a:t>
            </a:fld>
            <a:endParaRPr kumimoji="0" lang="ko-KR" altLang="en-US" sz="1200" b="0" i="0" u="none" strike="noStrike" kern="1200" cap="none" spc="0" normalizeH="0" baseline="0" noProof="0">
              <a:ln>
                <a:noFill/>
              </a:ln>
              <a:solidFill>
                <a:prstClr val="black">
                  <a:tint val="75000"/>
                </a:prstClr>
              </a:solidFill>
              <a:effectLst/>
              <a:uLnTx/>
              <a:uFillTx/>
              <a:latin typeface="Arial"/>
              <a:cs typeface="+mn-cs"/>
            </a:endParaRPr>
          </a:p>
        </p:txBody>
      </p:sp>
      <p:sp>
        <p:nvSpPr>
          <p:cNvPr id="5" name="TextBox 4">
            <a:extLst>
              <a:ext uri="{FF2B5EF4-FFF2-40B4-BE49-F238E27FC236}">
                <a16:creationId xmlns:a16="http://schemas.microsoft.com/office/drawing/2014/main" id="{51F7E5A0-9CF9-AD49-DB1C-7E7D88CDAF84}"/>
              </a:ext>
            </a:extLst>
          </p:cNvPr>
          <p:cNvSpPr txBox="1"/>
          <p:nvPr/>
        </p:nvSpPr>
        <p:spPr>
          <a:xfrm>
            <a:off x="838200" y="1211358"/>
            <a:ext cx="11125834" cy="4196020"/>
          </a:xfrm>
          <a:prstGeom prst="rect">
            <a:avLst/>
          </a:prstGeom>
        </p:spPr>
        <p:txBody>
          <a:bodyPr wrap="square">
            <a:spAutoFit/>
          </a:bodyPr>
          <a:lstStyle/>
          <a:p>
            <a:pPr>
              <a:lnSpc>
                <a:spcPct val="150000"/>
              </a:lnSpc>
              <a:defRPr/>
            </a:pPr>
            <a:endParaRPr lang="en-US" altLang="ko-KR" dirty="0">
              <a:solidFill>
                <a:prstClr val="black"/>
              </a:solidFill>
              <a:latin typeface="Arial"/>
            </a:endParaRPr>
          </a:p>
          <a:p>
            <a:pPr>
              <a:lnSpc>
                <a:spcPct val="150000"/>
              </a:lnSpc>
              <a:defRPr/>
            </a:pPr>
            <a:endParaRPr lang="en-US" altLang="ko-KR" dirty="0">
              <a:solidFill>
                <a:prstClr val="black"/>
              </a:solidFill>
              <a:latin typeface="Arial"/>
            </a:endParaRPr>
          </a:p>
          <a:p>
            <a:pPr>
              <a:lnSpc>
                <a:spcPct val="150000"/>
              </a:lnSpc>
              <a:defRPr/>
            </a:pPr>
            <a:r>
              <a:rPr lang="ko-KR" altLang="en-US" dirty="0">
                <a:solidFill>
                  <a:prstClr val="black"/>
                </a:solidFill>
                <a:latin typeface="Arial"/>
              </a:rPr>
              <a:t>불균형한 </a:t>
            </a:r>
            <a:r>
              <a:rPr lang="en-US" altLang="ko-KR" dirty="0">
                <a:solidFill>
                  <a:prstClr val="black"/>
                </a:solidFill>
                <a:latin typeface="Arial"/>
              </a:rPr>
              <a:t>post-</a:t>
            </a:r>
            <a:r>
              <a:rPr lang="en-US" altLang="ko-KR" dirty="0" err="1">
                <a:solidFill>
                  <a:prstClr val="black"/>
                </a:solidFill>
                <a:latin typeface="Arial"/>
              </a:rPr>
              <a:t>softmax</a:t>
            </a:r>
            <a:r>
              <a:rPr lang="en-US" altLang="ko-KR" dirty="0">
                <a:solidFill>
                  <a:prstClr val="black"/>
                </a:solidFill>
                <a:latin typeface="Arial"/>
              </a:rPr>
              <a:t> </a:t>
            </a:r>
            <a:r>
              <a:rPr lang="ko-KR" altLang="en-US" dirty="0">
                <a:solidFill>
                  <a:prstClr val="black"/>
                </a:solidFill>
                <a:latin typeface="Arial"/>
              </a:rPr>
              <a:t>분포는 양자화에 악영향을 끼침</a:t>
            </a:r>
            <a:r>
              <a:rPr lang="en-US" altLang="ko-KR" dirty="0">
                <a:solidFill>
                  <a:prstClr val="black"/>
                </a:solidFill>
                <a:latin typeface="Arial"/>
              </a:rPr>
              <a:t>.</a:t>
            </a:r>
          </a:p>
          <a:p>
            <a:pPr>
              <a:lnSpc>
                <a:spcPct val="150000"/>
              </a:lnSpc>
              <a:defRPr/>
            </a:pPr>
            <a:r>
              <a:rPr lang="ko-KR" altLang="en-US" dirty="0">
                <a:solidFill>
                  <a:prstClr val="black"/>
                </a:solidFill>
                <a:latin typeface="Arial"/>
              </a:rPr>
              <a:t> </a:t>
            </a:r>
            <a:endParaRPr lang="en-US" altLang="ko-KR" dirty="0">
              <a:solidFill>
                <a:prstClr val="black"/>
              </a:solidFill>
              <a:latin typeface="Arial"/>
            </a:endParaRPr>
          </a:p>
          <a:p>
            <a:pPr>
              <a:lnSpc>
                <a:spcPct val="150000"/>
              </a:lnSpc>
              <a:defRPr/>
            </a:pPr>
            <a:r>
              <a:rPr lang="ko-KR" altLang="en-US" dirty="0">
                <a:solidFill>
                  <a:prstClr val="black"/>
                </a:solidFill>
                <a:latin typeface="Arial"/>
              </a:rPr>
              <a:t>기존 연구들은 </a:t>
            </a:r>
            <a:r>
              <a:rPr lang="en-US" altLang="ko-KR" dirty="0">
                <a:solidFill>
                  <a:prstClr val="black"/>
                </a:solidFill>
                <a:latin typeface="Arial"/>
              </a:rPr>
              <a:t>self-attention </a:t>
            </a:r>
            <a:r>
              <a:rPr lang="en-US" altLang="ko-KR" dirty="0" err="1">
                <a:solidFill>
                  <a:prstClr val="black"/>
                </a:solidFill>
                <a:latin typeface="Arial"/>
              </a:rPr>
              <a:t>softmax</a:t>
            </a:r>
            <a:r>
              <a:rPr lang="ko-KR" altLang="en-US" dirty="0">
                <a:solidFill>
                  <a:prstClr val="black"/>
                </a:solidFill>
                <a:latin typeface="Arial"/>
              </a:rPr>
              <a:t>에 특화된 </a:t>
            </a:r>
            <a:endParaRPr lang="en-US" altLang="ko-KR" dirty="0">
              <a:solidFill>
                <a:prstClr val="black"/>
              </a:solidFill>
              <a:latin typeface="Arial"/>
            </a:endParaRPr>
          </a:p>
          <a:p>
            <a:pPr>
              <a:lnSpc>
                <a:spcPct val="150000"/>
              </a:lnSpc>
              <a:defRPr/>
            </a:pPr>
            <a:r>
              <a:rPr lang="en-US" altLang="ko-KR" dirty="0">
                <a:solidFill>
                  <a:prstClr val="black"/>
                </a:solidFill>
                <a:latin typeface="Arial"/>
              </a:rPr>
              <a:t>quantizer</a:t>
            </a:r>
            <a:r>
              <a:rPr lang="ko-KR" altLang="en-US" dirty="0">
                <a:solidFill>
                  <a:prstClr val="black"/>
                </a:solidFill>
                <a:latin typeface="Arial"/>
              </a:rPr>
              <a:t>를 사용</a:t>
            </a:r>
            <a:r>
              <a:rPr lang="en-US" altLang="ko-KR" dirty="0">
                <a:solidFill>
                  <a:prstClr val="black"/>
                </a:solidFill>
                <a:latin typeface="Arial"/>
              </a:rPr>
              <a:t>. </a:t>
            </a:r>
          </a:p>
          <a:p>
            <a:pPr>
              <a:lnSpc>
                <a:spcPct val="150000"/>
              </a:lnSpc>
              <a:defRPr/>
            </a:pPr>
            <a:endParaRPr lang="en-US" altLang="ko-KR" dirty="0">
              <a:solidFill>
                <a:prstClr val="black"/>
              </a:solidFill>
              <a:latin typeface="Arial"/>
            </a:endParaRPr>
          </a:p>
          <a:p>
            <a:pPr>
              <a:lnSpc>
                <a:spcPct val="150000"/>
              </a:lnSpc>
              <a:defRPr/>
            </a:pPr>
            <a:r>
              <a:rPr lang="en-US" altLang="ko-KR" dirty="0">
                <a:solidFill>
                  <a:prstClr val="black"/>
                </a:solidFill>
                <a:latin typeface="Arial"/>
              </a:rPr>
              <a:t>→ cross-attention</a:t>
            </a:r>
            <a:r>
              <a:rPr lang="ko-KR" altLang="en-US" dirty="0">
                <a:solidFill>
                  <a:prstClr val="black"/>
                </a:solidFill>
                <a:latin typeface="Arial"/>
              </a:rPr>
              <a:t>이 포함된 </a:t>
            </a:r>
            <a:r>
              <a:rPr lang="en-US" altLang="ko-KR" dirty="0">
                <a:solidFill>
                  <a:prstClr val="black"/>
                </a:solidFill>
                <a:latin typeface="Arial"/>
              </a:rPr>
              <a:t>SAM</a:t>
            </a:r>
            <a:r>
              <a:rPr lang="ko-KR" altLang="en-US" dirty="0">
                <a:solidFill>
                  <a:prstClr val="black"/>
                </a:solidFill>
                <a:latin typeface="Arial"/>
              </a:rPr>
              <a:t>은 여전히 </a:t>
            </a:r>
            <a:endParaRPr lang="en-US" altLang="ko-KR" dirty="0">
              <a:solidFill>
                <a:prstClr val="black"/>
              </a:solidFill>
              <a:latin typeface="Arial"/>
            </a:endParaRPr>
          </a:p>
          <a:p>
            <a:pPr>
              <a:lnSpc>
                <a:spcPct val="150000"/>
              </a:lnSpc>
              <a:defRPr/>
            </a:pPr>
            <a:r>
              <a:rPr lang="ko-KR" altLang="en-US" dirty="0">
                <a:solidFill>
                  <a:prstClr val="black"/>
                </a:solidFill>
                <a:latin typeface="Arial"/>
              </a:rPr>
              <a:t>현저히 다른 분포들의 양상을 보임</a:t>
            </a:r>
            <a:r>
              <a:rPr lang="en-US" altLang="ko-KR" dirty="0">
                <a:solidFill>
                  <a:prstClr val="black"/>
                </a:solidFill>
                <a:latin typeface="Arial"/>
              </a:rPr>
              <a:t>.</a:t>
            </a:r>
          </a:p>
          <a:p>
            <a:pPr>
              <a:lnSpc>
                <a:spcPct val="150000"/>
              </a:lnSpc>
              <a:defRPr/>
            </a:pPr>
            <a:endParaRPr lang="en-US" altLang="ko-KR" dirty="0">
              <a:solidFill>
                <a:prstClr val="black"/>
              </a:solidFill>
              <a:latin typeface="Arial"/>
            </a:endParaRPr>
          </a:p>
        </p:txBody>
      </p:sp>
      <p:pic>
        <p:nvPicPr>
          <p:cNvPr id="6" name="그림 5">
            <a:extLst>
              <a:ext uri="{FF2B5EF4-FFF2-40B4-BE49-F238E27FC236}">
                <a16:creationId xmlns:a16="http://schemas.microsoft.com/office/drawing/2014/main" id="{58B73EB0-5D09-5CB7-B280-BC81B9216282}"/>
              </a:ext>
            </a:extLst>
          </p:cNvPr>
          <p:cNvPicPr>
            <a:picLocks noChangeAspect="1"/>
          </p:cNvPicPr>
          <p:nvPr/>
        </p:nvPicPr>
        <p:blipFill>
          <a:blip r:embed="rId3"/>
          <a:srcRect l="49772" r="2618" b="31939"/>
          <a:stretch>
            <a:fillRect/>
          </a:stretch>
        </p:blipFill>
        <p:spPr>
          <a:xfrm>
            <a:off x="7008034" y="2016296"/>
            <a:ext cx="3888239" cy="3377115"/>
          </a:xfrm>
          <a:prstGeom prst="rect">
            <a:avLst/>
          </a:prstGeom>
        </p:spPr>
      </p:pic>
    </p:spTree>
    <p:extLst>
      <p:ext uri="{BB962C8B-B14F-4D97-AF65-F5344CB8AC3E}">
        <p14:creationId xmlns:p14="http://schemas.microsoft.com/office/powerpoint/2010/main" val="67029316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372</Words>
  <Application>Microsoft Office PowerPoint</Application>
  <PresentationFormat>와이드스크린</PresentationFormat>
  <Paragraphs>126</Paragraphs>
  <Slides>14</Slides>
  <Notes>14</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14</vt:i4>
      </vt:variant>
    </vt:vector>
  </HeadingPairs>
  <TitlesOfParts>
    <vt:vector size="19" baseType="lpstr">
      <vt:lpstr>system-ui</vt:lpstr>
      <vt:lpstr>맑은 고딕</vt:lpstr>
      <vt:lpstr>Arial</vt:lpstr>
      <vt:lpstr>Cambria Math</vt:lpstr>
      <vt:lpstr>Office 테마</vt:lpstr>
      <vt:lpstr>PTQ4SAM </vt:lpstr>
      <vt:lpstr>Content</vt:lpstr>
      <vt:lpstr>진행상황</vt:lpstr>
      <vt:lpstr>PTQ4SAM</vt:lpstr>
      <vt:lpstr>문제 1. Bimodal Distribution</vt:lpstr>
      <vt:lpstr> 해결 1 – Bimodal Integration(BIG) </vt:lpstr>
      <vt:lpstr> 해결 1 – Bimodal Integration(BIG) </vt:lpstr>
      <vt:lpstr> 해결 1 – Bimodal Integration(BIG) </vt:lpstr>
      <vt:lpstr>문제 2. 분포의 다양성</vt:lpstr>
      <vt:lpstr>해결 2. Adaptive Gradularity Quantization</vt:lpstr>
      <vt:lpstr>해결 2. Adaptive Gradularity Quantization</vt:lpstr>
      <vt:lpstr>해결 2. Adaptive Gradularity Quantization</vt:lpstr>
      <vt:lpstr>Experiments</vt:lpstr>
      <vt:lpstr>TO-DO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Suhyeon</dc:creator>
  <cp:lastModifiedBy>Suhyeon</cp:lastModifiedBy>
  <cp:revision>8</cp:revision>
  <dcterms:created xsi:type="dcterms:W3CDTF">2025-05-26T08:15:21Z</dcterms:created>
  <dcterms:modified xsi:type="dcterms:W3CDTF">2025-05-30T00:34:40Z</dcterms:modified>
</cp:coreProperties>
</file>