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9" r:id="rId6"/>
    <p:sldId id="270" r:id="rId7"/>
    <p:sldId id="268" r:id="rId8"/>
    <p:sldId id="271" r:id="rId9"/>
    <p:sldId id="265" r:id="rId10"/>
    <p:sldId id="260" r:id="rId11"/>
    <p:sldId id="261" r:id="rId12"/>
    <p:sldId id="262" r:id="rId13"/>
    <p:sldId id="263" r:id="rId14"/>
    <p:sldId id="264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9" autoAdjust="0"/>
    <p:restoredTop sz="84240" autoAdjust="0"/>
  </p:normalViewPr>
  <p:slideViewPr>
    <p:cSldViewPr snapToGrid="0">
      <p:cViewPr varScale="1">
        <p:scale>
          <a:sx n="104" d="100"/>
          <a:sy n="104" d="100"/>
        </p:scale>
        <p:origin x="1288" y="20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7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8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524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34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메모리 </a:t>
            </a:r>
            <a:r>
              <a:rPr lang="ko-KR" altLang="en-US" dirty="0" err="1"/>
              <a:t>엑세스</a:t>
            </a:r>
            <a:r>
              <a:rPr lang="ko-KR" altLang="en-US" dirty="0"/>
              <a:t> 비용 및 동기화 비용을 보여주기 위해서 우리는 </a:t>
            </a:r>
            <a:r>
              <a:rPr lang="ko-KR" altLang="en-US" dirty="0" err="1"/>
              <a:t>스킵</a:t>
            </a:r>
            <a:r>
              <a:rPr lang="ko-KR" altLang="en-US" dirty="0"/>
              <a:t> 연결</a:t>
            </a:r>
            <a:r>
              <a:rPr lang="en-US" altLang="ko-KR" dirty="0"/>
              <a:t>(</a:t>
            </a:r>
            <a:r>
              <a:rPr lang="ko-KR" altLang="en-US" dirty="0"/>
              <a:t>메모리 </a:t>
            </a:r>
            <a:r>
              <a:rPr lang="ko-KR" altLang="en-US" dirty="0" err="1"/>
              <a:t>엑세스</a:t>
            </a:r>
            <a:r>
              <a:rPr lang="ko-KR" altLang="en-US" dirty="0"/>
              <a:t> 비용과 연관 </a:t>
            </a:r>
            <a:r>
              <a:rPr lang="en-US" altLang="ko-KR" dirty="0"/>
              <a:t>—&gt; </a:t>
            </a:r>
            <a:r>
              <a:rPr lang="ko-KR" altLang="en-US" dirty="0"/>
              <a:t>잦은 분기는 메모리 </a:t>
            </a:r>
            <a:r>
              <a:rPr lang="ko-KR" altLang="en-US" dirty="0" err="1"/>
              <a:t>엑세스</a:t>
            </a:r>
            <a:r>
              <a:rPr lang="ko-KR" altLang="en-US" dirty="0"/>
              <a:t> 비용을 증가시킴</a:t>
            </a:r>
            <a:r>
              <a:rPr lang="en-US" altLang="ko-KR" dirty="0"/>
              <a:t>)</a:t>
            </a:r>
            <a:r>
              <a:rPr lang="ko-KR" altLang="en-US" dirty="0"/>
              <a:t>을 없애고</a:t>
            </a:r>
            <a:r>
              <a:rPr lang="en-US" altLang="ko-KR" dirty="0"/>
              <a:t>, </a:t>
            </a:r>
            <a:r>
              <a:rPr lang="en" altLang="ko-KR" dirty="0"/>
              <a:t>squeeze-Excite </a:t>
            </a:r>
            <a:r>
              <a:rPr lang="ko-KR" altLang="en-US" dirty="0"/>
              <a:t>블록</a:t>
            </a:r>
            <a:r>
              <a:rPr lang="en-US" altLang="ko-KR" dirty="0"/>
              <a:t>(</a:t>
            </a:r>
            <a:r>
              <a:rPr lang="ko-KR" altLang="en-US" dirty="0"/>
              <a:t>동기화 비용 관련</a:t>
            </a:r>
            <a:r>
              <a:rPr lang="en-US" altLang="ko-KR" dirty="0"/>
              <a:t>)</a:t>
            </a:r>
            <a:r>
              <a:rPr lang="ko-KR" altLang="en-US" dirty="0"/>
              <a:t>의 사용도 가장 큰 변형에만 제한</a:t>
            </a:r>
            <a:r>
              <a:rPr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70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2024. 1. 31.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B811076 </a:t>
            </a:r>
            <a:r>
              <a:rPr lang="ko-KR" altLang="en-US" b="1" dirty="0" err="1">
                <a:solidFill>
                  <a:srgbClr val="002C62"/>
                </a:solidFill>
              </a:rPr>
              <a:t>박형동</a:t>
            </a:r>
            <a:r>
              <a:rPr lang="ko-KR" altLang="en-US" b="1" dirty="0">
                <a:solidFill>
                  <a:srgbClr val="002C62"/>
                </a:solidFill>
              </a:rPr>
              <a:t> 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B811108</a:t>
            </a:r>
            <a:r>
              <a:rPr lang="ko-KR" altLang="en-US" b="1" dirty="0">
                <a:solidFill>
                  <a:srgbClr val="002C62"/>
                </a:solidFill>
              </a:rPr>
              <a:t> 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1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31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98166"/>
            <a:ext cx="967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</a:rPr>
              <a:t>RepLKNet</a:t>
            </a:r>
            <a:r>
              <a:rPr lang="en-US" altLang="ko-KR" sz="3600" dirty="0">
                <a:solidFill>
                  <a:schemeClr val="bg1"/>
                </a:solidFill>
              </a:rPr>
              <a:t> &amp; </a:t>
            </a:r>
            <a:r>
              <a:rPr lang="en-US" altLang="ko-KR" sz="3600" dirty="0" err="1">
                <a:solidFill>
                  <a:schemeClr val="bg1"/>
                </a:solidFill>
              </a:rPr>
              <a:t>MobileOne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192E9-DC99-DF4F-54E0-58C4125CF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78" y="2839530"/>
            <a:ext cx="5671508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도표, 라인, 스케치이(가) 표시된 사진&#10;&#10;자동 생성된 설명">
            <a:extLst>
              <a:ext uri="{FF2B5EF4-FFF2-40B4-BE49-F238E27FC236}">
                <a16:creationId xmlns:a16="http://schemas.microsoft.com/office/drawing/2014/main" id="{2DDB840F-BBFE-95D3-2542-6CF7EAFD8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868" y="2839530"/>
            <a:ext cx="3152332" cy="36000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E33984A-F6C7-76AD-0014-E9F82DFE6C2A}"/>
              </a:ext>
            </a:extLst>
          </p:cNvPr>
          <p:cNvSpPr txBox="1">
            <a:spLocks/>
          </p:cNvSpPr>
          <p:nvPr/>
        </p:nvSpPr>
        <p:spPr>
          <a:xfrm>
            <a:off x="0" y="604157"/>
            <a:ext cx="12192000" cy="60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/>
              <a:t>	- MobileNet-V1</a:t>
            </a:r>
            <a:endParaRPr lang="ko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75AF1-F7C2-6D23-32D2-74E26351D890}"/>
              </a:ext>
            </a:extLst>
          </p:cNvPr>
          <p:cNvSpPr txBox="1"/>
          <p:nvPr/>
        </p:nvSpPr>
        <p:spPr>
          <a:xfrm>
            <a:off x="1403178" y="1208314"/>
            <a:ext cx="86144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MobileNet-V1 </a:t>
            </a:r>
            <a:r>
              <a:rPr lang="ko-KR" altLang="en-US" sz="2000" b="1" dirty="0"/>
              <a:t>큰 특징</a:t>
            </a:r>
            <a:endParaRPr lang="en-US" altLang="ko-KR" sz="2000" b="1" dirty="0"/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</a:t>
            </a:r>
            <a:r>
              <a:rPr lang="en-US" altLang="ko-KR" sz="2000" b="1" dirty="0" err="1"/>
              <a:t>Depthwise</a:t>
            </a:r>
            <a:r>
              <a:rPr lang="en-US" altLang="ko-KR" sz="2000" b="1" dirty="0"/>
              <a:t> Conv 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Pointwise Conv</a:t>
            </a:r>
            <a:r>
              <a:rPr lang="ko-KR" altLang="en-US" sz="2000" b="1" dirty="0"/>
              <a:t>로 나뉘어진 구조를 가짐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Pointwise Conv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채널의 차원 변경에 사용</a:t>
            </a:r>
            <a:endParaRPr lang="en-US" altLang="ko-KR" sz="2000" b="1" dirty="0"/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채널의 특성을 합쳐주는 역할을 수행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69930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  <p:pic>
        <p:nvPicPr>
          <p:cNvPr id="6" name="그림 5" descr="텍스트, 도표, 라인, 번호이(가) 표시된 사진&#10;&#10;자동 생성된 설명">
            <a:extLst>
              <a:ext uri="{FF2B5EF4-FFF2-40B4-BE49-F238E27FC236}">
                <a16:creationId xmlns:a16="http://schemas.microsoft.com/office/drawing/2014/main" id="{5AF6DA5E-E902-B1DE-F3C0-DEA01ED8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01" y="604157"/>
            <a:ext cx="5418000" cy="62536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E71EFC-6276-50B8-514D-D054536EEC80}"/>
              </a:ext>
            </a:extLst>
          </p:cNvPr>
          <p:cNvSpPr txBox="1"/>
          <p:nvPr/>
        </p:nvSpPr>
        <p:spPr>
          <a:xfrm>
            <a:off x="6096000" y="3711195"/>
            <a:ext cx="557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모바일 장치</a:t>
            </a:r>
            <a:endParaRPr lang="en-US" altLang="ko-KR" sz="2000" b="1" dirty="0"/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FLOPs</a:t>
            </a:r>
            <a:r>
              <a:rPr lang="ko-KR" altLang="en-US" sz="2000" b="1" dirty="0"/>
              <a:t>와 중간 정도로 상관이 있음</a:t>
            </a:r>
            <a:endParaRPr lang="en-US" altLang="ko-KR" sz="2000" b="1" dirty="0"/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매개변수 수와는 약한 상관이 있음</a:t>
            </a:r>
            <a:endParaRPr lang="en-US" altLang="ko-KR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08134-A5F8-C80D-4FF8-57DE83DBA632}"/>
              </a:ext>
            </a:extLst>
          </p:cNvPr>
          <p:cNvSpPr txBox="1"/>
          <p:nvPr/>
        </p:nvSpPr>
        <p:spPr>
          <a:xfrm>
            <a:off x="6096000" y="2644738"/>
            <a:ext cx="557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FLOPs</a:t>
            </a:r>
            <a:r>
              <a:rPr lang="ko-KR" altLang="en-US" sz="2000" b="1" dirty="0"/>
              <a:t> 및 매개변수 수</a:t>
            </a:r>
            <a:endParaRPr lang="en-US" altLang="ko-KR" sz="2000" b="1" dirty="0"/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합성곱</a:t>
            </a:r>
            <a:r>
              <a:rPr lang="ko-KR" altLang="en-US" sz="2000" b="1" dirty="0"/>
              <a:t> 모델 </a:t>
            </a:r>
            <a:r>
              <a:rPr lang="en-US" altLang="ko-KR" sz="2000" b="1" dirty="0"/>
              <a:t>&lt;</a:t>
            </a:r>
            <a:r>
              <a:rPr lang="ko-KR" altLang="en-US" sz="2000" b="1" dirty="0"/>
              <a:t> 트랜스포머 모델</a:t>
            </a:r>
            <a:endParaRPr lang="en-US" altLang="ko-KR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5711C3-2E22-57BB-DF38-A6ABD5EFCAB6}"/>
              </a:ext>
            </a:extLst>
          </p:cNvPr>
          <p:cNvSpPr txBox="1"/>
          <p:nvPr/>
        </p:nvSpPr>
        <p:spPr>
          <a:xfrm>
            <a:off x="6096000" y="961200"/>
            <a:ext cx="5575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Spearman rank</a:t>
            </a:r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두 지표 간의 크기 </a:t>
            </a:r>
            <a:r>
              <a:rPr lang="ko-KR" altLang="en-US" sz="2000" b="1" dirty="0" err="1"/>
              <a:t>차가큰지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관측된 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지표들이 얼마나 많은지에 의해서 결정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되는 관계 지표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51716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  <p:pic>
        <p:nvPicPr>
          <p:cNvPr id="4" name="그림 3" descr="도표, 텍스트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13EADA2A-A3B1-8DC8-60D9-D460DA00E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0" y="701005"/>
            <a:ext cx="5418000" cy="5455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1380A-AF36-1D5B-DC9C-F58C6676C367}"/>
              </a:ext>
            </a:extLst>
          </p:cNvPr>
          <p:cNvSpPr txBox="1"/>
          <p:nvPr/>
        </p:nvSpPr>
        <p:spPr>
          <a:xfrm>
            <a:off x="6096000" y="961200"/>
            <a:ext cx="5575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기본 블록</a:t>
            </a:r>
            <a:endParaRPr lang="en-US" altLang="ko-KR" sz="2000" b="1" dirty="0"/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MobileNet-V1</a:t>
            </a:r>
            <a:r>
              <a:rPr lang="ko-KR" altLang="en-US" sz="2000" b="1" dirty="0"/>
              <a:t>을 기반</a:t>
            </a:r>
            <a:endParaRPr lang="en-US" altLang="ko-KR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6ABA0F-3003-6004-3E59-5B419A760496}"/>
                  </a:ext>
                </a:extLst>
              </p:cNvPr>
              <p:cNvSpPr txBox="1"/>
              <p:nvPr/>
            </p:nvSpPr>
            <p:spPr>
              <a:xfrm>
                <a:off x="6096000" y="1985142"/>
                <a:ext cx="5575300" cy="1443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000" b="1" dirty="0"/>
                  <a:t>Re-parameterization</a:t>
                </a:r>
                <a:r>
                  <a:rPr lang="ko-KR" altLang="en-US" sz="2000" b="1" dirty="0"/>
                  <a:t> 적용 후 가중치와 편향</a:t>
                </a:r>
                <a:endParaRPr lang="en-US" altLang="ko-KR" sz="2000" b="1" dirty="0"/>
              </a:p>
              <a:p>
                <a:r>
                  <a:rPr lang="en-US" altLang="ko-KR" sz="2000" b="1" dirty="0"/>
                  <a:t>	-</a:t>
                </a:r>
                <a:r>
                  <a:rPr lang="ko-KR" alt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b="1" dirty="0"/>
              </a:p>
              <a:p>
                <a:r>
                  <a:rPr lang="en-US" altLang="ko-KR" sz="2000" b="1" dirty="0"/>
                  <a:t>	-</a:t>
                </a:r>
                <a:r>
                  <a:rPr lang="ko-KR" alt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  <m:e>
                        <m:sSub>
                          <m:sSub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000" b="1" dirty="0"/>
              </a:p>
              <a:p>
                <a:r>
                  <a:rPr lang="en-US" altLang="ko-KR" sz="2000" b="1" dirty="0"/>
                  <a:t>			</a:t>
                </a:r>
                <a:r>
                  <a:rPr lang="ko-KR" altLang="en-US" sz="2000" b="1" dirty="0"/>
                  <a:t>*</a:t>
                </a:r>
                <a:r>
                  <a:rPr lang="en-US" altLang="ko-KR" sz="2000" b="1" dirty="0"/>
                  <a:t> M = </a:t>
                </a:r>
                <a:r>
                  <a:rPr lang="ko-KR" altLang="en-US" sz="2000" b="1" dirty="0"/>
                  <a:t>분기 횟수</a:t>
                </a:r>
                <a:endParaRPr lang="en-US" altLang="ko-KR" sz="2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6ABA0F-3003-6004-3E59-5B419A760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85142"/>
                <a:ext cx="5575300" cy="1443857"/>
              </a:xfrm>
              <a:prstGeom prst="rect">
                <a:avLst/>
              </a:prstGeom>
              <a:blipFill>
                <a:blip r:embed="rId3"/>
                <a:stretch>
                  <a:fillRect l="-909" t="-10526" r="-909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892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9C225266-5339-33A7-808D-44EC90576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0" y="604157"/>
            <a:ext cx="5418000" cy="5747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9BBD6E-0316-5CD2-4E1F-B72D36B4EDAF}"/>
              </a:ext>
            </a:extLst>
          </p:cNvPr>
          <p:cNvSpPr txBox="1"/>
          <p:nvPr/>
        </p:nvSpPr>
        <p:spPr>
          <a:xfrm>
            <a:off x="6094800" y="961200"/>
            <a:ext cx="5575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변수에 따른 관찰 결과</a:t>
            </a:r>
            <a:r>
              <a:rPr lang="en-US" altLang="ko-KR" sz="2000" b="1" dirty="0"/>
              <a:t>…1</a:t>
            </a:r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Re-parameterization</a:t>
            </a:r>
            <a:r>
              <a:rPr lang="ko-KR" altLang="en-US" sz="2000" b="1" dirty="0"/>
              <a:t>을 적용한 모델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의 </a:t>
            </a:r>
            <a:r>
              <a:rPr lang="en" altLang="ko-KR" sz="2000" b="1" dirty="0"/>
              <a:t>parameter</a:t>
            </a:r>
            <a:r>
              <a:rPr lang="ko-KR" altLang="en-US" sz="2000" b="1" dirty="0"/>
              <a:t>의 수가 커질수록 최적화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의 정도가 감소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469550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dirty="0" err="1"/>
              <a:t>MobileOne</a:t>
            </a:r>
            <a:endParaRPr lang="ko-KR" altLang="en-US" sz="2800" dirty="0"/>
          </a:p>
        </p:txBody>
      </p:sp>
      <p:pic>
        <p:nvPicPr>
          <p:cNvPr id="4" name="그림 3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02806845-79B1-4961-EDC3-458F3AE3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00" y="2397459"/>
            <a:ext cx="5418000" cy="2063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2A4DE1-59DC-19B8-BF89-490D2EF55B4C}"/>
              </a:ext>
            </a:extLst>
          </p:cNvPr>
          <p:cNvSpPr txBox="1"/>
          <p:nvPr/>
        </p:nvSpPr>
        <p:spPr>
          <a:xfrm>
            <a:off x="6096000" y="1997839"/>
            <a:ext cx="5575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변수에 따른 관찰 결과</a:t>
            </a:r>
            <a:r>
              <a:rPr lang="en-US" altLang="ko-KR" sz="2000" b="1" dirty="0"/>
              <a:t>…2</a:t>
            </a:r>
            <a:endParaRPr lang="en-US" altLang="ko-KR" sz="2000" dirty="0"/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</a:t>
            </a:r>
            <a:r>
              <a:rPr lang="en" altLang="ko-KR" sz="2000" b="1" dirty="0"/>
              <a:t>hyperparameter </a:t>
            </a:r>
            <a:r>
              <a:rPr lang="ko-KR" altLang="en-US" sz="2000" b="1" dirty="0"/>
              <a:t>변수인 </a:t>
            </a:r>
            <a:r>
              <a:rPr lang="en" altLang="ko-KR" sz="2000" b="1" dirty="0"/>
              <a:t>k</a:t>
            </a:r>
            <a:r>
              <a:rPr lang="ko-KR" altLang="en-US" sz="2000" b="1" dirty="0"/>
              <a:t>의 크기가 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커질수록 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분기가 자주 일어날수록 </a:t>
            </a:r>
            <a:r>
              <a:rPr lang="en-US" altLang="ko-KR" sz="2000" b="1" dirty="0"/>
              <a:t>	</a:t>
            </a:r>
            <a:r>
              <a:rPr lang="en" altLang="ko-KR" sz="2000" b="1" dirty="0"/>
              <a:t>Top-1 Accuracy</a:t>
            </a:r>
            <a:r>
              <a:rPr lang="ko-KR" altLang="en-US" sz="2000" b="1" dirty="0"/>
              <a:t> 증가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결론</a:t>
            </a:r>
            <a:endParaRPr lang="en-US" altLang="ko-KR" sz="2000" dirty="0"/>
          </a:p>
          <a:p>
            <a:r>
              <a:rPr lang="en-US" altLang="ko-KR" sz="2000" b="1" dirty="0"/>
              <a:t>	-</a:t>
            </a:r>
            <a:r>
              <a:rPr lang="ko-KR" altLang="en-US" sz="2000" b="1" dirty="0"/>
              <a:t> 다중 분기 아키텍처보다 뛰어나고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	Re-parameterization</a:t>
            </a:r>
            <a:r>
              <a:rPr lang="ko-KR" altLang="en-US" sz="2000" b="1" dirty="0"/>
              <a:t> 중에서도 모바일</a:t>
            </a:r>
            <a:r>
              <a:rPr lang="en-US" altLang="ko-KR" sz="2000" b="1" dirty="0"/>
              <a:t>	</a:t>
            </a:r>
            <a:r>
              <a:rPr lang="ko-KR" altLang="en-US" sz="2000" b="1" dirty="0"/>
              <a:t>기기와 같은 작은 디바이스에서는 다른</a:t>
            </a:r>
            <a:endParaRPr lang="en-US" altLang="ko-KR" sz="2000" b="1" dirty="0"/>
          </a:p>
          <a:p>
            <a:r>
              <a:rPr lang="en-US" altLang="ko-KR" sz="2000" b="1" dirty="0"/>
              <a:t>	</a:t>
            </a:r>
            <a:r>
              <a:rPr lang="ko-KR" altLang="en-US" sz="2000" b="1" dirty="0"/>
              <a:t>신경망보다 좋은 성능을 가진다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1841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13DCE-EE4B-33A2-CED8-E465E9BD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ko-KR" altLang="en-US" dirty="0"/>
              <a:t>감사합니다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6A344C-C8AC-60C2-6966-8682B9761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94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altLang="ko-KR" sz="2800" dirty="0" err="1"/>
              <a:t>RepLKNet</a:t>
            </a:r>
            <a:endParaRPr lang="en-US" altLang="ko-KR" sz="2000" dirty="0"/>
          </a:p>
          <a:p>
            <a:pPr>
              <a:lnSpc>
                <a:spcPct val="300000"/>
              </a:lnSpc>
            </a:pPr>
            <a:r>
              <a:rPr lang="en-US" altLang="ko-KR" dirty="0" err="1"/>
              <a:t>MobileOne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6921"/>
            <a:ext cx="12192000" cy="604157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 err="1"/>
              <a:t>RepLKNet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2108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C3FF572-4008-C862-AFA1-5DEBDCC829CF}"/>
              </a:ext>
            </a:extLst>
          </p:cNvPr>
          <p:cNvGrpSpPr/>
          <p:nvPr/>
        </p:nvGrpSpPr>
        <p:grpSpPr>
          <a:xfrm>
            <a:off x="1233280" y="949206"/>
            <a:ext cx="9725440" cy="4070056"/>
            <a:chOff x="551621" y="1078414"/>
            <a:chExt cx="11088757" cy="47011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4CB4957-47FA-7CEF-AB19-00DB846BF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621" y="1078414"/>
              <a:ext cx="11088757" cy="4701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EB7896-9A8C-9220-FA78-2C3BAF23FC7E}"/>
                </a:ext>
              </a:extLst>
            </p:cNvPr>
            <p:cNvSpPr/>
            <p:nvPr/>
          </p:nvSpPr>
          <p:spPr>
            <a:xfrm>
              <a:off x="2663693" y="2534481"/>
              <a:ext cx="874644" cy="238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911EF95-5FE9-8320-6347-252D34F0237D}"/>
                </a:ext>
              </a:extLst>
            </p:cNvPr>
            <p:cNvSpPr/>
            <p:nvPr/>
          </p:nvSpPr>
          <p:spPr>
            <a:xfrm>
              <a:off x="5700104" y="2932042"/>
              <a:ext cx="874644" cy="238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54C8AAD-1246-965E-41DC-12A341BB02FF}"/>
                </a:ext>
              </a:extLst>
            </p:cNvPr>
            <p:cNvSpPr/>
            <p:nvPr/>
          </p:nvSpPr>
          <p:spPr>
            <a:xfrm>
              <a:off x="10754139" y="2842589"/>
              <a:ext cx="407504" cy="2385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606287" y="5019262"/>
            <a:ext cx="110821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ConvNext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7x7 conv</a:t>
            </a:r>
            <a:r>
              <a:rPr lang="ko-KR" altLang="en-US" sz="2000" b="1" dirty="0"/>
              <a:t> 을 이용했지만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그보다 큰 커널</a:t>
            </a:r>
            <a:r>
              <a:rPr lang="en-US" altLang="ko-KR" sz="2000" b="1" dirty="0"/>
              <a:t>(31x31) </a:t>
            </a:r>
            <a:r>
              <a:rPr lang="ko-KR" altLang="en-US" sz="2000" b="1" dirty="0"/>
              <a:t>에서 이점을 보여주지 못했음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몇 개의 매우 큰 커널</a:t>
            </a:r>
            <a:r>
              <a:rPr lang="en-US" altLang="ko-KR" sz="2000" b="1" dirty="0"/>
              <a:t>(31x31) </a:t>
            </a:r>
            <a:r>
              <a:rPr lang="ko-KR" altLang="en-US" sz="2000" b="1" dirty="0"/>
              <a:t>을 사용하여 </a:t>
            </a:r>
            <a:r>
              <a:rPr lang="en-US" altLang="ko-KR" sz="2000" b="1" dirty="0" err="1"/>
              <a:t>Swin</a:t>
            </a:r>
            <a:r>
              <a:rPr lang="en-US" altLang="ko-KR" sz="2000" b="1" dirty="0"/>
              <a:t> Transformer </a:t>
            </a:r>
            <a:r>
              <a:rPr lang="ko-KR" altLang="en-US" sz="2000" b="1" dirty="0"/>
              <a:t>와 유사한 성능을 낼 수 있는 </a:t>
            </a:r>
            <a:r>
              <a:rPr lang="en-US" altLang="ko-KR" sz="2000" b="1" dirty="0" err="1"/>
              <a:t>RepLKNet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을 만들었음 </a:t>
            </a:r>
            <a:r>
              <a:rPr lang="en-US" altLang="ko-KR" sz="2000" b="1" dirty="0"/>
              <a:t>– 5</a:t>
            </a:r>
            <a:r>
              <a:rPr lang="ko-KR" altLang="en-US" sz="2000" b="1" dirty="0"/>
              <a:t>개의 </a:t>
            </a:r>
            <a:r>
              <a:rPr lang="en-US" altLang="ko-KR" sz="2000" b="1" dirty="0"/>
              <a:t>Guideline </a:t>
            </a:r>
            <a:r>
              <a:rPr lang="ko-KR" altLang="en-US" sz="2000" b="1" dirty="0"/>
              <a:t>제안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88843" y="1585162"/>
            <a:ext cx="12003157" cy="3687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1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en-US" altLang="ko-KR" sz="2000" b="1" dirty="0">
                <a:solidFill>
                  <a:srgbClr val="FF0000"/>
                </a:solidFill>
              </a:rPr>
              <a:t>Large depth-wise convolutions</a:t>
            </a:r>
            <a:r>
              <a:rPr lang="en-US" altLang="ko-KR" sz="2000" b="1" dirty="0"/>
              <a:t> can be efficient in practice.</a:t>
            </a:r>
          </a:p>
          <a:p>
            <a:pPr lvl="1">
              <a:lnSpc>
                <a:spcPct val="200000"/>
              </a:lnSpc>
            </a:pPr>
            <a:r>
              <a:rPr lang="en-US" altLang="ko-KR" sz="2000" b="1" dirty="0"/>
              <a:t>- DW </a:t>
            </a:r>
            <a:r>
              <a:rPr lang="ko-KR" altLang="en-US" sz="2000" b="1" dirty="0"/>
              <a:t>연산은 계산 대 메모리 </a:t>
            </a:r>
            <a:r>
              <a:rPr lang="ko-KR" altLang="en-US" sz="2000" b="1" dirty="0" err="1"/>
              <a:t>엑세스</a:t>
            </a:r>
            <a:r>
              <a:rPr lang="ko-KR" altLang="en-US" sz="2000" b="1" dirty="0"/>
              <a:t> 비용이 낮았지만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커널 크기가 크면 밀도가 증가함</a:t>
            </a:r>
            <a:endParaRPr lang="en-US" altLang="ko-KR" sz="2000" b="1" dirty="0"/>
          </a:p>
          <a:p>
            <a:pPr lvl="1">
              <a:lnSpc>
                <a:spcPct val="200000"/>
              </a:lnSpc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2 : </a:t>
            </a:r>
            <a:r>
              <a:rPr lang="en-US" altLang="ko-KR" sz="2000" b="1" dirty="0">
                <a:solidFill>
                  <a:srgbClr val="FF0000"/>
                </a:solidFill>
              </a:rPr>
              <a:t>Identity shortcut</a:t>
            </a:r>
            <a:r>
              <a:rPr lang="en-US" altLang="ko-KR" sz="2000" b="1" dirty="0"/>
              <a:t> is vital especially for networks with very large kernels.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    - MobileNetV2 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DW </a:t>
            </a:r>
            <a:r>
              <a:rPr lang="ko-KR" altLang="en-US" sz="2000" b="1" dirty="0"/>
              <a:t>연산의 커널 사이즈를 늘려서 정확도를 올려도</a:t>
            </a:r>
            <a:r>
              <a:rPr lang="en-US" altLang="ko-KR" sz="2000" b="1" dirty="0"/>
              <a:t>, identity shortcut </a:t>
            </a:r>
            <a:r>
              <a:rPr lang="ko-KR" altLang="en-US" sz="2000" b="1" dirty="0"/>
              <a:t>이 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       </a:t>
            </a:r>
            <a:r>
              <a:rPr lang="ko-KR" altLang="en-US" sz="2000" b="1" dirty="0"/>
              <a:t>없으면 정확도가 크게 </a:t>
            </a:r>
            <a:r>
              <a:rPr lang="ko-KR" altLang="en-US" sz="2000" b="1" dirty="0" err="1"/>
              <a:t>내려감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4326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88843" y="3538331"/>
            <a:ext cx="12003157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3 : </a:t>
            </a:r>
            <a:r>
              <a:rPr lang="en-US" altLang="ko-KR" sz="2000" b="1" dirty="0">
                <a:solidFill>
                  <a:srgbClr val="FF0000"/>
                </a:solidFill>
              </a:rPr>
              <a:t>Re-parameterizing</a:t>
            </a:r>
            <a:r>
              <a:rPr lang="en-US" altLang="ko-KR" sz="2000" b="1" dirty="0"/>
              <a:t> with small kernels helps to make up the optimization issue.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</a:t>
            </a:r>
            <a:r>
              <a:rPr lang="ko-KR" altLang="en-US" sz="2000" b="1" dirty="0"/>
              <a:t>훈련 </a:t>
            </a:r>
            <a:r>
              <a:rPr lang="ko-KR" altLang="en-US" sz="2000" b="1" dirty="0" err="1"/>
              <a:t>할때</a:t>
            </a:r>
            <a:r>
              <a:rPr lang="ko-KR" altLang="en-US" sz="2000" b="1" dirty="0"/>
              <a:t> 큰 커널과 </a:t>
            </a:r>
            <a:r>
              <a:rPr lang="en-US" altLang="ko-KR" sz="2000" b="1" dirty="0"/>
              <a:t>3x3 </a:t>
            </a:r>
            <a:r>
              <a:rPr lang="ko-KR" altLang="en-US" sz="2000" b="1" dirty="0"/>
              <a:t>커널을 병렬로 배치하고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레이어 이후 </a:t>
            </a:r>
            <a:r>
              <a:rPr lang="en-US" altLang="ko-KR" sz="2000" b="1" dirty="0"/>
              <a:t>BN </a:t>
            </a:r>
            <a:r>
              <a:rPr lang="ko-KR" altLang="en-US" sz="2000" b="1" dirty="0"/>
              <a:t>을 적용함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-BN</a:t>
            </a:r>
            <a:r>
              <a:rPr lang="ko-KR" altLang="en-US" sz="2000" b="1" dirty="0"/>
              <a:t> 끼리 </a:t>
            </a:r>
            <a:r>
              <a:rPr lang="en-US" altLang="ko-KR" sz="2000" b="1" dirty="0"/>
              <a:t>fusion </a:t>
            </a:r>
            <a:r>
              <a:rPr lang="ko-KR" altLang="en-US" sz="2000" b="1" dirty="0"/>
              <a:t>하고</a:t>
            </a:r>
            <a:r>
              <a:rPr lang="en-US" altLang="ko-KR" sz="2000" b="1" dirty="0"/>
              <a:t>, 3x3 </a:t>
            </a:r>
            <a:r>
              <a:rPr lang="ko-KR" altLang="en-US" sz="2000" b="1" dirty="0"/>
              <a:t>커널을 큰 커널로 확대 후 </a:t>
            </a:r>
            <a:r>
              <a:rPr lang="en-US" altLang="ko-KR" sz="2000" b="1" dirty="0"/>
              <a:t>fusion </a:t>
            </a:r>
            <a:r>
              <a:rPr lang="ko-KR" altLang="en-US" sz="2000" b="1" dirty="0"/>
              <a:t>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4 : Large conv boost downstream tasks much more than ImageNet classification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-ImageNet </a:t>
            </a:r>
            <a:r>
              <a:rPr lang="ko-KR" altLang="en-US" sz="2000" b="1" dirty="0"/>
              <a:t>분류보다 다른 작업에서 더 좋은 성능을 보여줌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AD6DF86-D0ED-1613-E8FC-5F2DBAE7A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76" y="1447270"/>
            <a:ext cx="1090764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88843" y="3776870"/>
            <a:ext cx="12003157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5 : Large kernel (e.g., 13×13) is useful even on small feature maps(e.g., 7x7).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작은 </a:t>
            </a:r>
            <a:r>
              <a:rPr lang="ko-KR" altLang="en-US" sz="2000" b="1" dirty="0" err="1"/>
              <a:t>피처맵</a:t>
            </a:r>
            <a:r>
              <a:rPr lang="ko-KR" altLang="en-US" sz="2000" b="1" dirty="0"/>
              <a:t> 에서도 큰 커널은 유용함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- </a:t>
            </a:r>
            <a:r>
              <a:rPr lang="ko-KR" altLang="en-US" sz="2000" b="1" dirty="0"/>
              <a:t>대신 커널 크기가 커지면 두개의 출력이 가중치의 일부분만 공유하여 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	  translation equivariance </a:t>
            </a:r>
            <a:r>
              <a:rPr lang="ko-KR" altLang="en-US" sz="2000" b="1" dirty="0"/>
              <a:t>가 엄격하게 유지되지는 않음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86982F-925E-F715-200C-93461A6ED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730" y="1510747"/>
            <a:ext cx="6796139" cy="2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2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RepLKNet</a:t>
            </a:r>
            <a:r>
              <a:rPr lang="en-US" altLang="ko-KR" sz="2800" b="1" dirty="0"/>
              <a:t> : Scaling Up Your Kernels to 31x31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FE0ACA-A0B1-54B4-B892-8C591D2FD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75" y="1118865"/>
            <a:ext cx="5820587" cy="46202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6261652" y="1591525"/>
            <a:ext cx="6009861" cy="4147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1 : </a:t>
            </a:r>
            <a:r>
              <a:rPr lang="ko-KR" altLang="en-US" sz="2000" b="1" dirty="0"/>
              <a:t>큰 </a:t>
            </a:r>
            <a:r>
              <a:rPr lang="en-US" altLang="ko-KR" sz="2000" b="1" dirty="0"/>
              <a:t>DW </a:t>
            </a:r>
            <a:r>
              <a:rPr lang="ko-KR" altLang="en-US" sz="2000" b="1" dirty="0"/>
              <a:t>커널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2 : identity shortcut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endParaRPr lang="en-US" altLang="ko-KR" sz="20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Guideline 3 : Reparameterization </a:t>
            </a:r>
            <a:r>
              <a:rPr lang="ko-KR" altLang="en-US" sz="2000" b="1" dirty="0"/>
              <a:t>을 위해 </a:t>
            </a:r>
            <a:endParaRPr lang="en-US" altLang="ko-KR" sz="2000" b="1" dirty="0"/>
          </a:p>
          <a:p>
            <a:pPr>
              <a:lnSpc>
                <a:spcPct val="200000"/>
              </a:lnSpc>
            </a:pPr>
            <a:r>
              <a:rPr lang="en-US" altLang="ko-KR" sz="2000" b="1" dirty="0"/>
              <a:t>	     5x5 </a:t>
            </a:r>
            <a:r>
              <a:rPr lang="ko-KR" altLang="en-US" sz="2000" b="1" dirty="0"/>
              <a:t>커널 병렬 배치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그림에선 생략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B1D1F6-34ED-30B3-3039-5CCD4FC7DB2B}"/>
              </a:ext>
            </a:extLst>
          </p:cNvPr>
          <p:cNvSpPr/>
          <p:nvPr/>
        </p:nvSpPr>
        <p:spPr>
          <a:xfrm>
            <a:off x="4373217" y="2971801"/>
            <a:ext cx="129209" cy="1023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372E8E-59DC-2B06-C6A1-6480A5A00F5C}"/>
              </a:ext>
            </a:extLst>
          </p:cNvPr>
          <p:cNvSpPr/>
          <p:nvPr/>
        </p:nvSpPr>
        <p:spPr>
          <a:xfrm>
            <a:off x="4674703" y="3528391"/>
            <a:ext cx="1335159" cy="2186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45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26921"/>
            <a:ext cx="12192000" cy="604157"/>
          </a:xfrm>
        </p:spPr>
        <p:txBody>
          <a:bodyPr>
            <a:noAutofit/>
          </a:bodyPr>
          <a:lstStyle/>
          <a:p>
            <a:pPr algn="ctr"/>
            <a:r>
              <a:rPr lang="en-US" altLang="ko-KR" sz="4000" dirty="0" err="1"/>
              <a:t>MobileOne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26270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551</Words>
  <Application>Microsoft Macintosh PowerPoint</Application>
  <PresentationFormat>와이드스크린</PresentationFormat>
  <Paragraphs>79</Paragraphs>
  <Slides>15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Cambria Math</vt:lpstr>
      <vt:lpstr>Office 테마</vt:lpstr>
      <vt:lpstr>PowerPoint 프레젠테이션</vt:lpstr>
      <vt:lpstr>Contents</vt:lpstr>
      <vt:lpstr>RepLKNet</vt:lpstr>
      <vt:lpstr>RepLKNet : Scaling Up Your Kernels to 31x31</vt:lpstr>
      <vt:lpstr>RepLKNet : Scaling Up Your Kernels to 31x31</vt:lpstr>
      <vt:lpstr>RepLKNet : Scaling Up Your Kernels to 31x31</vt:lpstr>
      <vt:lpstr>RepLKNet : Scaling Up Your Kernels to 31x31</vt:lpstr>
      <vt:lpstr>RepLKNet : Scaling Up Your Kernels to 31x31</vt:lpstr>
      <vt:lpstr>MobileOne</vt:lpstr>
      <vt:lpstr>MobileOne</vt:lpstr>
      <vt:lpstr>MobileOne</vt:lpstr>
      <vt:lpstr>MobileOne</vt:lpstr>
      <vt:lpstr>MobileOne</vt:lpstr>
      <vt:lpstr>MobileOne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여인국</cp:lastModifiedBy>
  <cp:revision>74</cp:revision>
  <dcterms:created xsi:type="dcterms:W3CDTF">2024-01-20T13:16:05Z</dcterms:created>
  <dcterms:modified xsi:type="dcterms:W3CDTF">2024-01-31T04:05:13Z</dcterms:modified>
</cp:coreProperties>
</file>