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2"/>
  </p:notesMasterIdLst>
  <p:sldIdLst>
    <p:sldId id="256" r:id="rId2"/>
    <p:sldId id="719" r:id="rId3"/>
    <p:sldId id="767" r:id="rId4"/>
    <p:sldId id="720" r:id="rId5"/>
    <p:sldId id="768" r:id="rId6"/>
    <p:sldId id="769" r:id="rId7"/>
    <p:sldId id="724" r:id="rId8"/>
    <p:sldId id="770" r:id="rId9"/>
    <p:sldId id="771" r:id="rId10"/>
    <p:sldId id="728" r:id="rId11"/>
    <p:sldId id="750" r:id="rId12"/>
    <p:sldId id="751" r:id="rId13"/>
    <p:sldId id="752" r:id="rId14"/>
    <p:sldId id="753" r:id="rId15"/>
    <p:sldId id="754" r:id="rId16"/>
    <p:sldId id="755" r:id="rId17"/>
    <p:sldId id="772" r:id="rId18"/>
    <p:sldId id="773" r:id="rId19"/>
    <p:sldId id="777" r:id="rId20"/>
    <p:sldId id="774" r:id="rId21"/>
    <p:sldId id="775" r:id="rId22"/>
    <p:sldId id="756" r:id="rId23"/>
    <p:sldId id="735" r:id="rId24"/>
    <p:sldId id="776" r:id="rId25"/>
    <p:sldId id="733" r:id="rId26"/>
    <p:sldId id="739" r:id="rId27"/>
    <p:sldId id="747" r:id="rId28"/>
    <p:sldId id="742" r:id="rId29"/>
    <p:sldId id="743" r:id="rId30"/>
    <p:sldId id="745" r:id="rId31"/>
    <p:sldId id="757" r:id="rId32"/>
    <p:sldId id="758" r:id="rId33"/>
    <p:sldId id="759" r:id="rId34"/>
    <p:sldId id="760" r:id="rId35"/>
    <p:sldId id="761" r:id="rId36"/>
    <p:sldId id="762" r:id="rId37"/>
    <p:sldId id="763" r:id="rId38"/>
    <p:sldId id="764" r:id="rId39"/>
    <p:sldId id="765" r:id="rId40"/>
    <p:sldId id="76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58495" autoAdjust="0"/>
  </p:normalViewPr>
  <p:slideViewPr>
    <p:cSldViewPr snapToGrid="0">
      <p:cViewPr varScale="1">
        <p:scale>
          <a:sx n="79" d="100"/>
          <a:sy n="79" d="100"/>
        </p:scale>
        <p:origin x="100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F0DB-04E3-0EC1-57B7-0C7E228D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2C463F-8612-9D8D-3AD3-AFD6DFC92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631E77-AF86-1CD8-3CB6-C669CBC2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7B9915-D778-C73A-34E2-4D5F71BC4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7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9770-2032-D13E-DBD4-D53C3250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A7A8B-2A6D-6F3E-5720-4B58AF7FE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940CAF-A330-6773-7E07-4D409B75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45510-5AEA-BA65-DFCF-553C810DD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6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ADA22-BA64-AA4D-7D78-58E0A045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13C51-C911-EB35-64DA-1F25AAB6B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5528FF-75FD-211F-1AB0-C27088C4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CB939-CD5B-9AE7-EBFA-2AA1DA50D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295E-7777-BBFA-7EFA-11D8F7962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E93E8-8C38-2871-F45E-3B6A67F57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5C1514-CB2F-12B3-4507-A19674D3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663AC-84AC-9AAC-0C20-FDA0E04CE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E1E8-0B36-5D87-D63A-70D76E01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5FDCB3-B7C5-71B8-74A7-2B84F28E5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F33812-FB9E-EDFE-A015-814B0BCCC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F10FD-FD60-41CD-A6F3-B349D574A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4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1CD5-5377-873A-6717-53755096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6EFB09-8402-2554-1735-95CFA1D10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7922B6-6102-A5EA-D0D0-5404BC25C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93CEF-D850-1A7E-C2E9-E0475EE6E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2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FE57-E684-C247-D240-C2151BC73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B6BB7C-71EB-16F1-9D81-750B91B68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767EF8-6F0D-71FE-48B6-F21722B6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8A76D-570A-2847-8B1B-FEA21852E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0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813FC-380D-FD88-0E95-0B365710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4C0D74-B9B2-42D7-6AB5-7478282B5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48A4F9-107D-5922-EE34-A0AD3BCA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CE115-1423-D4E0-6DCA-770181F85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7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3D88-772A-2041-B3A4-12BFA0DA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290DB8-5AEB-BD25-63D9-0E7955216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2D05A5-9512-AA0E-E354-256529CF2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80DC3-3E00-6346-9922-9A380E0AD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8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3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6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E49E-A51E-6519-2708-54E979EE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4FEAC-188C-170D-8FFB-895C20DF3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796A5C-576D-B3C7-731E-5B634C90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77212-9937-4AA6-A6E0-7A7C770E7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9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1F64-FD77-DDE8-87C0-AC666B278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9E9851-7FFA-AB18-29B9-614A8B72C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EFBF5F-8F94-6509-39A2-A50AF4851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84066-EF7F-751C-FA42-3651AAEC9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1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B03BB-2314-3AEA-9451-44DDB8585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36C52E-A183-182A-C129-9A7A64FF6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DA792-8B2A-2F9D-1120-E7E560967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13E86-F5E8-92FF-178E-F0BC149F8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5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C12B-6750-C623-82C7-A8BCD5C24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0F08AD-72C3-F483-31DA-373F9F727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B8FC44-8156-78C5-B1FA-BDB703B2A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7F082-6548-DB60-8545-608E41857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7D16-EA8E-898E-18B3-3FBE7F40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1D9440-0D2B-E428-CD61-9F4E7A2A9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EAA9E3-6D50-994B-0740-E370EEC68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4E9F-83DB-5F22-17E3-F97B739FE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5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0D023-A80E-F57F-30BC-2101AB774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59D7D0-D10D-FBF2-DE19-E37BA40C2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16E791-FFDC-0082-FAD3-EC5A94210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3DB37-BA1A-291E-F19B-C70B0708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LDPC-ECC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of LDPC-based Error Correcting Cipher(2008)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03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A6E-45D0-F522-2362-663B2545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MixColumns</a:t>
            </a:r>
            <a:r>
              <a:rPr lang="en-US" altLang="ko-KR" dirty="0"/>
              <a:t>(MC)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F5EF7-E5F1-F82E-7AAA-2A4DEE46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51" y="1312285"/>
            <a:ext cx="12021437" cy="131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1bit </a:t>
            </a:r>
            <a:r>
              <a:rPr lang="ko-KR" altLang="en-US" sz="2400" b="1" dirty="0"/>
              <a:t>차이가 있는 두 </a:t>
            </a:r>
            <a:r>
              <a:rPr lang="en-US" altLang="ko-KR" sz="2400" b="1" dirty="0"/>
              <a:t>State</a:t>
            </a:r>
            <a:r>
              <a:rPr lang="ko-KR" altLang="en-US" sz="2400" b="1" dirty="0"/>
              <a:t>에 대해 한 번의 </a:t>
            </a:r>
            <a:r>
              <a:rPr lang="en-US" altLang="ko-KR" sz="2400" b="1" dirty="0"/>
              <a:t>MC </a:t>
            </a:r>
            <a:r>
              <a:rPr lang="ko-KR" altLang="en-US" sz="2400" b="1" dirty="0"/>
              <a:t>연산 후</a:t>
            </a:r>
            <a:endParaRPr lang="en-US" altLang="ko-KR" sz="2400" b="1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400" b="1" dirty="0"/>
              <a:t>4 bytes(</a:t>
            </a:r>
            <a:r>
              <a:rPr lang="ko-KR" altLang="en-US" sz="2400" b="1" dirty="0"/>
              <a:t>하나의 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차이가 생김</a:t>
            </a:r>
          </a:p>
        </p:txBody>
      </p:sp>
      <p:pic>
        <p:nvPicPr>
          <p:cNvPr id="6" name="그림 5" descr="스케치, 도표, 직사각형, 기술 도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015D91-0EF5-BC07-B2E2-A68062043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2" y="3695713"/>
            <a:ext cx="5188662" cy="2013711"/>
          </a:xfrm>
          <a:prstGeom prst="rect">
            <a:avLst/>
          </a:prstGeom>
        </p:spPr>
      </p:pic>
      <p:pic>
        <p:nvPicPr>
          <p:cNvPr id="8" name="그림 7" descr="텍스트, 폰트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A040C44-ED01-94AE-5F0A-AED914FB1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26" y="4030599"/>
            <a:ext cx="6159536" cy="1749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003C3-B83F-9AEF-ACFF-89FDBB4C5971}"/>
              </a:ext>
            </a:extLst>
          </p:cNvPr>
          <p:cNvSpPr txBox="1"/>
          <p:nvPr/>
        </p:nvSpPr>
        <p:spPr>
          <a:xfrm>
            <a:off x="568711" y="5653669"/>
            <a:ext cx="4884235" cy="10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 err="1">
                <a:latin typeface="+mj-lt"/>
              </a:rPr>
              <a:t>MixColumns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과정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행렬의 열이 </a:t>
            </a:r>
            <a:r>
              <a:rPr lang="en-US" altLang="ko-KR" sz="1600" b="1" dirty="0">
                <a:latin typeface="+mj-lt"/>
              </a:rPr>
              <a:t>Constant Matrix</a:t>
            </a:r>
            <a:r>
              <a:rPr lang="ko-KR" altLang="en-US" sz="1600" b="1" dirty="0">
                <a:latin typeface="+mj-lt"/>
              </a:rPr>
              <a:t>와 곱해져 새로운 </a:t>
            </a:r>
            <a:r>
              <a:rPr lang="en-US" altLang="ko-KR" sz="1600" b="1" dirty="0">
                <a:latin typeface="+mj-lt"/>
              </a:rPr>
              <a:t>State</a:t>
            </a:r>
            <a:r>
              <a:rPr lang="ko-KR" altLang="en-US" sz="1600" b="1" dirty="0">
                <a:latin typeface="+mj-lt"/>
              </a:rPr>
              <a:t>의 열의 값이 됨</a:t>
            </a:r>
            <a:r>
              <a:rPr lang="en-US" altLang="ko-KR" sz="1600" b="1" dirty="0"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71FF3-E9B6-B661-CE9D-31F1850AE7CB}"/>
              </a:ext>
            </a:extLst>
          </p:cNvPr>
          <p:cNvSpPr txBox="1"/>
          <p:nvPr/>
        </p:nvSpPr>
        <p:spPr>
          <a:xfrm>
            <a:off x="7262705" y="5642672"/>
            <a:ext cx="3423435" cy="10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 err="1">
                <a:latin typeface="+mj-lt"/>
              </a:rPr>
              <a:t>MixColumns</a:t>
            </a:r>
            <a:r>
              <a:rPr lang="en-US" altLang="ko-KR" sz="1600" b="1" dirty="0">
                <a:latin typeface="+mj-lt"/>
              </a:rPr>
              <a:t> – 1</a:t>
            </a:r>
            <a:r>
              <a:rPr lang="ko-KR" altLang="en-US" sz="1600" b="1" dirty="0">
                <a:latin typeface="+mj-lt"/>
              </a:rPr>
              <a:t>개의 열 연산 예시</a:t>
            </a:r>
            <a:endParaRPr lang="en-US" altLang="ko-KR" sz="1600" b="1" dirty="0">
              <a:latin typeface="+mj-lt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(a ~ z : byte </a:t>
            </a:r>
            <a:r>
              <a:rPr lang="ko-KR" altLang="en-US" sz="1600" b="1" dirty="0">
                <a:latin typeface="+mj-lt"/>
              </a:rPr>
              <a:t>단위의 값</a:t>
            </a:r>
            <a:r>
              <a:rPr lang="en-US" altLang="ko-KR" sz="16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5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8987-CA8E-84AC-19A6-10D7C44A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AddRoundKey</a:t>
            </a:r>
            <a:r>
              <a:rPr lang="en-US" altLang="ko-KR" dirty="0"/>
              <a:t>(AK)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7EDD2-9B1D-2E90-92A2-7F190B1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51" y="1312285"/>
            <a:ext cx="12021437" cy="145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 err="1"/>
              <a:t>AddRoundKey</a:t>
            </a:r>
            <a:r>
              <a:rPr lang="en-US" altLang="ko-KR" sz="2400" b="1" dirty="0"/>
              <a:t> : </a:t>
            </a:r>
            <a:r>
              <a:rPr lang="ko-KR" altLang="en-US" sz="2400" b="1" dirty="0"/>
              <a:t>각 라운드별 </a:t>
            </a:r>
            <a:r>
              <a:rPr lang="en-US" altLang="ko-KR" sz="2400" b="1" dirty="0"/>
              <a:t>128-bit Round Key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State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bit-wise XOR </a:t>
            </a:r>
            <a:r>
              <a:rPr lang="ko-KR" altLang="en-US" sz="2400" b="1" dirty="0"/>
              <a:t>연산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400" b="1" dirty="0"/>
              <a:t>각 라운드에서 사용하는 </a:t>
            </a:r>
            <a:r>
              <a:rPr lang="en-US" altLang="ko-KR" sz="2400" b="1" dirty="0"/>
              <a:t>Round Key</a:t>
            </a:r>
            <a:r>
              <a:rPr lang="ko-KR" altLang="en-US" sz="2400" b="1" dirty="0"/>
              <a:t>는 비밀 키 기반 </a:t>
            </a:r>
            <a:r>
              <a:rPr lang="en-US" altLang="ko-KR" sz="2400" b="1" dirty="0"/>
              <a:t>Key Scheduling</a:t>
            </a:r>
            <a:r>
              <a:rPr lang="ko-KR" altLang="en-US" sz="2400" b="1" dirty="0"/>
              <a:t>을 통해 생성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2F0D56-C26E-9BC9-98DC-F945B9A005EE}"/>
              </a:ext>
            </a:extLst>
          </p:cNvPr>
          <p:cNvGrpSpPr/>
          <p:nvPr/>
        </p:nvGrpSpPr>
        <p:grpSpPr>
          <a:xfrm>
            <a:off x="2414587" y="3122632"/>
            <a:ext cx="7362825" cy="3416280"/>
            <a:chOff x="2610942" y="2383415"/>
            <a:chExt cx="7362825" cy="3416280"/>
          </a:xfrm>
        </p:grpSpPr>
        <p:pic>
          <p:nvPicPr>
            <p:cNvPr id="6" name="그림 5" descr="도표, 평면도, 직사각형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8ECFF-B151-2C14-97E8-95EE8BF83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942" y="2383415"/>
              <a:ext cx="7362825" cy="3162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F58464-957E-CF76-F2F8-51B47537C536}"/>
                </a:ext>
              </a:extLst>
            </p:cNvPr>
            <p:cNvSpPr txBox="1"/>
            <p:nvPr/>
          </p:nvSpPr>
          <p:spPr>
            <a:xfrm>
              <a:off x="5587227" y="5291735"/>
              <a:ext cx="1568299" cy="507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ko-KR" sz="1600" b="1" dirty="0">
                  <a:latin typeface="+mj-lt"/>
                </a:rPr>
                <a:t>A</a:t>
              </a:r>
              <a:r>
                <a:rPr lang="en-US" altLang="ko-KR" sz="1600" b="1" dirty="0"/>
                <a:t>K</a:t>
              </a:r>
              <a:r>
                <a:rPr lang="en-US" altLang="ko-KR" sz="1600" b="1" dirty="0">
                  <a:latin typeface="+mj-lt"/>
                </a:rPr>
                <a:t> </a:t>
              </a:r>
              <a:r>
                <a:rPr lang="ko-KR" altLang="en-US" sz="1600" b="1" dirty="0">
                  <a:latin typeface="+mj-lt"/>
                </a:rPr>
                <a:t>진행 방식</a:t>
              </a:r>
              <a:endParaRPr lang="en-US" altLang="ko-KR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D948A-F5A3-0BAE-163F-9C9DB865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AES-128 </a:t>
            </a:r>
            <a:r>
              <a:rPr lang="ko-KR" altLang="en-US"/>
              <a:t>전체 구조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C9C29-3E82-ADCF-2252-4B9F68D4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552" y="1584660"/>
            <a:ext cx="5538873" cy="353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Pre-Round + 10 Rounds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Pre-Round :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Round Key(0) 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AK </a:t>
            </a:r>
            <a:r>
              <a:rPr lang="ko-KR" altLang="en-US" sz="2000" b="1" dirty="0"/>
              <a:t>연산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1~9 Round : SB, SR, MC, AK </a:t>
            </a:r>
            <a:r>
              <a:rPr lang="ko-KR" altLang="en-US" sz="2000" b="1" dirty="0"/>
              <a:t>연산을</a:t>
            </a:r>
            <a:endParaRPr lang="en-US" altLang="ko-KR" sz="2000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b="1" dirty="0"/>
              <a:t>순차적으로 진행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10 Round : SB, SR, AK </a:t>
            </a:r>
            <a:r>
              <a:rPr lang="ko-KR" altLang="en-US" sz="2000" b="1" dirty="0"/>
              <a:t>순차적으로 진행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10 Round</a:t>
            </a:r>
            <a:r>
              <a:rPr lang="ko-KR" altLang="en-US" sz="2000" b="1" dirty="0"/>
              <a:t>에서는 </a:t>
            </a:r>
            <a:r>
              <a:rPr lang="en-US" altLang="ko-KR" sz="2000" b="1" dirty="0"/>
              <a:t>MC </a:t>
            </a:r>
            <a:r>
              <a:rPr lang="ko-KR" altLang="en-US" sz="2000" b="1" dirty="0"/>
              <a:t>연산 생략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보안성 충분</a:t>
            </a:r>
            <a:r>
              <a:rPr lang="en-US" altLang="ko-KR" sz="2000" b="1" dirty="0"/>
              <a:t>)</a:t>
            </a:r>
          </a:p>
        </p:txBody>
      </p:sp>
      <p:pic>
        <p:nvPicPr>
          <p:cNvPr id="6" name="그림 5" descr="텍스트, 도표, 번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286614-2004-0E7F-854C-6781B606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75" y="1460808"/>
            <a:ext cx="6080098" cy="42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F6C64-2440-63F9-58A3-5997C3B6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4BE1-50B5-8CCA-97FE-1316B98E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4B5F7-0C93-7CC7-48C6-E1507469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44FF-3280-32B6-0078-634760579895}"/>
              </a:ext>
            </a:extLst>
          </p:cNvPr>
          <p:cNvSpPr txBox="1"/>
          <p:nvPr/>
        </p:nvSpPr>
        <p:spPr>
          <a:xfrm>
            <a:off x="170551" y="1312285"/>
            <a:ext cx="12021437" cy="3670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= AES-128 + LDPC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1 Pre-Round + 5 Rounds + 128-bit </a:t>
            </a:r>
            <a:r>
              <a:rPr lang="ko-KR" altLang="en-US" sz="2400" b="1" dirty="0"/>
              <a:t>블록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 </a:t>
            </a:r>
            <a:r>
              <a:rPr lang="en-US" altLang="ko-KR" sz="2400" b="1" dirty="0"/>
              <a:t>concatenation </a:t>
            </a:r>
            <a:br>
              <a:rPr lang="en-US" altLang="ko-KR" sz="2400" b="1" dirty="0"/>
            </a:br>
            <a:r>
              <a:rPr lang="en-US" altLang="ko-KR" sz="2400" b="1" dirty="0"/>
              <a:t>+ 1</a:t>
            </a:r>
            <a:r>
              <a:rPr lang="ko-KR" altLang="en-US" sz="2400" b="1" dirty="0"/>
              <a:t>번의 </a:t>
            </a:r>
            <a:r>
              <a:rPr lang="en-US" altLang="ko-KR" sz="2400" b="1" dirty="0"/>
              <a:t>SB </a:t>
            </a:r>
            <a:r>
              <a:rPr lang="ko-KR" altLang="en-US" sz="2400" b="1" dirty="0"/>
              <a:t>연산</a:t>
            </a:r>
            <a:r>
              <a:rPr lang="en-US" altLang="ko-KR" sz="2400" b="1" dirty="0"/>
              <a:t> + LDPC Encoding (</a:t>
            </a:r>
            <a:r>
              <a:rPr lang="ko-KR" altLang="en-US" sz="2400" b="1" dirty="0"/>
              <a:t>생성행렬 </a:t>
            </a:r>
            <a:r>
              <a:rPr lang="en-US" altLang="ko-KR" sz="2400" b="1" dirty="0"/>
              <a:t>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256x512 </a:t>
            </a:r>
            <a:r>
              <a:rPr lang="ko-KR" altLang="en-US" sz="2400" b="1" dirty="0"/>
              <a:t>행렬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Round </a:t>
            </a:r>
            <a:r>
              <a:rPr lang="ko-KR" altLang="en-US" sz="2400" b="1" dirty="0"/>
              <a:t>함수들은 </a:t>
            </a:r>
            <a:r>
              <a:rPr lang="en-US" altLang="ko-KR" sz="2400" b="1" dirty="0"/>
              <a:t>AES</a:t>
            </a:r>
            <a:r>
              <a:rPr lang="ko-KR" altLang="en-US" sz="2400" b="1" dirty="0"/>
              <a:t>와 동일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Concatenation</a:t>
            </a:r>
            <a:r>
              <a:rPr lang="ko-KR" altLang="en-US" sz="2400" b="1" dirty="0"/>
              <a:t> 이후 </a:t>
            </a:r>
            <a:r>
              <a:rPr lang="en-US" altLang="ko-KR" sz="2400" b="1" dirty="0"/>
              <a:t>SB </a:t>
            </a:r>
            <a:r>
              <a:rPr lang="ko-KR" altLang="en-US" sz="2400" b="1" dirty="0"/>
              <a:t>연산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보안성 향상을 위해 수행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7450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0BEA-BC55-279B-47B7-37A45119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50C0-7FCA-D0A1-1CEA-A79CDE30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6362A0-943C-BD32-B315-7067CF9D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C2CEF7-5B64-E48A-6823-252F606A0BF1}"/>
              </a:ext>
            </a:extLst>
          </p:cNvPr>
          <p:cNvGrpSpPr/>
          <p:nvPr/>
        </p:nvGrpSpPr>
        <p:grpSpPr>
          <a:xfrm>
            <a:off x="179005" y="1765028"/>
            <a:ext cx="6826591" cy="3672352"/>
            <a:chOff x="2671554" y="1090447"/>
            <a:chExt cx="6826591" cy="3672352"/>
          </a:xfrm>
        </p:grpSpPr>
        <p:pic>
          <p:nvPicPr>
            <p:cNvPr id="6" name="그림 5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86B66F1-7021-6A8E-29E8-33239C477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157" y="1224262"/>
              <a:ext cx="6759686" cy="35385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6DB415-E4C8-FD86-577E-CB7B4579FC40}"/>
                </a:ext>
              </a:extLst>
            </p:cNvPr>
            <p:cNvSpPr/>
            <p:nvPr/>
          </p:nvSpPr>
          <p:spPr>
            <a:xfrm>
              <a:off x="5985512" y="1224262"/>
              <a:ext cx="3445727" cy="13046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9B4C28-97A5-C4D1-972C-DD7D3758A57B}"/>
                </a:ext>
              </a:extLst>
            </p:cNvPr>
            <p:cNvSpPr/>
            <p:nvPr/>
          </p:nvSpPr>
          <p:spPr>
            <a:xfrm>
              <a:off x="2671554" y="1224262"/>
              <a:ext cx="6759686" cy="31669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136A0B-01E6-65EF-F30B-37F14BCD947F}"/>
                </a:ext>
              </a:extLst>
            </p:cNvPr>
            <p:cNvCxnSpPr>
              <a:cxnSpLocks/>
            </p:cNvCxnSpPr>
            <p:nvPr/>
          </p:nvCxnSpPr>
          <p:spPr>
            <a:xfrm>
              <a:off x="6007814" y="1224260"/>
              <a:ext cx="349033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9BA6C9F-E770-33C6-90E3-CFA75B0EDEDA}"/>
                </a:ext>
              </a:extLst>
            </p:cNvPr>
            <p:cNvCxnSpPr>
              <a:cxnSpLocks/>
            </p:cNvCxnSpPr>
            <p:nvPr/>
          </p:nvCxnSpPr>
          <p:spPr>
            <a:xfrm>
              <a:off x="9431239" y="1090447"/>
              <a:ext cx="0" cy="141062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93AB0E-E7CB-D091-D1AB-DAE88EB9A893}"/>
              </a:ext>
            </a:extLst>
          </p:cNvPr>
          <p:cNvSpPr txBox="1"/>
          <p:nvPr/>
        </p:nvSpPr>
        <p:spPr>
          <a:xfrm>
            <a:off x="7027897" y="1650690"/>
            <a:ext cx="5557465" cy="391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/>
              <a:t>128</a:t>
            </a:r>
            <a:r>
              <a:rPr lang="en-US" altLang="ko-KR" sz="1800" b="1" dirty="0"/>
              <a:t>-</a:t>
            </a:r>
            <a:r>
              <a:rPr lang="en-US" altLang="ko-KR" b="1" dirty="0"/>
              <a:t>bit plaintext block</a:t>
            </a:r>
            <a:r>
              <a:rPr lang="ko-KR" altLang="en-US" b="1" dirty="0"/>
              <a:t>을 병렬로 처리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각 라운드의 </a:t>
            </a:r>
            <a:r>
              <a:rPr lang="en-US" altLang="ko-KR" b="1" dirty="0"/>
              <a:t>Round Key(Sub-key)</a:t>
            </a:r>
            <a:r>
              <a:rPr lang="ko-KR" altLang="en-US" b="1" dirty="0"/>
              <a:t>는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두 </a:t>
            </a:r>
            <a:r>
              <a:rPr lang="en-US" altLang="ko-KR" b="1" dirty="0"/>
              <a:t>block</a:t>
            </a:r>
            <a:r>
              <a:rPr lang="ko-KR" altLang="en-US" b="1" dirty="0"/>
              <a:t>에 동일하게 사용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/>
              <a:t>비밀 키 </a:t>
            </a:r>
            <a:r>
              <a:rPr lang="en-US" altLang="ko-KR" b="1" dirty="0"/>
              <a:t>: 128-bit AES </a:t>
            </a:r>
            <a:r>
              <a:rPr lang="ko-KR" altLang="en-US" b="1" dirty="0"/>
              <a:t>비밀 키</a:t>
            </a:r>
            <a:r>
              <a:rPr lang="en-US" altLang="ko-KR" b="1" dirty="0"/>
              <a:t>,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/>
              <a:t>256x512 LDPC </a:t>
            </a:r>
            <a:r>
              <a:rPr lang="ko-KR" altLang="en-US" b="1" dirty="0"/>
              <a:t>생성행렬 </a:t>
            </a:r>
            <a:r>
              <a:rPr lang="en-US" altLang="ko-KR" b="1" dirty="0"/>
              <a:t>G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&lt;</a:t>
            </a:r>
            <a:r>
              <a:rPr lang="ko-KR" altLang="en-US" b="1" dirty="0"/>
              <a:t>기존 </a:t>
            </a:r>
            <a:r>
              <a:rPr lang="en-US" altLang="ko-KR" b="1" dirty="0"/>
              <a:t>AES-128</a:t>
            </a:r>
            <a:r>
              <a:rPr lang="ko-KR" altLang="en-US" b="1" dirty="0"/>
              <a:t>과 동일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1 Pre-Round : AK </a:t>
            </a:r>
            <a:r>
              <a:rPr lang="ko-KR" altLang="en-US" b="1" dirty="0"/>
              <a:t>연산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1~5 Round : SB, SR, MC, AK </a:t>
            </a:r>
            <a:r>
              <a:rPr lang="ko-KR" altLang="en-US" b="1" dirty="0"/>
              <a:t>순서대로 진행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F795C-7C93-27E9-4F42-2CF012B76794}"/>
              </a:ext>
            </a:extLst>
          </p:cNvPr>
          <p:cNvSpPr txBox="1"/>
          <p:nvPr/>
        </p:nvSpPr>
        <p:spPr>
          <a:xfrm>
            <a:off x="170551" y="1023047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3982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82B9-9936-3DF8-2868-1107E33C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FA3DF-8ABC-B391-065B-6A1F0E6C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E78F4-3BD0-E0D4-4613-56B1F0BD106A}"/>
              </a:ext>
            </a:extLst>
          </p:cNvPr>
          <p:cNvSpPr txBox="1"/>
          <p:nvPr/>
        </p:nvSpPr>
        <p:spPr>
          <a:xfrm>
            <a:off x="170551" y="1312285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3D5DDF-9748-7E67-0DFB-3C3DDDF2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2274849"/>
            <a:ext cx="6759686" cy="353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3859" y="1896725"/>
            <a:ext cx="5218129" cy="350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     &lt;</a:t>
            </a:r>
            <a:r>
              <a:rPr lang="ko-KR" altLang="en-US" b="1" dirty="0"/>
              <a:t>다른 부분</a:t>
            </a:r>
            <a:r>
              <a:rPr lang="en-US" altLang="ko-KR" b="1" dirty="0"/>
              <a:t>&gt;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/>
              <a:t>5</a:t>
            </a:r>
            <a:r>
              <a:rPr lang="ko-KR" altLang="en-US" b="1" dirty="0"/>
              <a:t> </a:t>
            </a:r>
            <a:r>
              <a:rPr lang="en-US" altLang="ko-KR" b="1" dirty="0"/>
              <a:t>Round</a:t>
            </a:r>
            <a:r>
              <a:rPr lang="ko-KR" altLang="en-US" b="1" dirty="0"/>
              <a:t>까지만 진행 후 </a:t>
            </a:r>
            <a:r>
              <a:rPr lang="en-US" altLang="ko-KR" b="1" dirty="0"/>
              <a:t>128</a:t>
            </a:r>
            <a:r>
              <a:rPr lang="en-US" altLang="ko-KR" sz="1800" b="1" dirty="0"/>
              <a:t>-</a:t>
            </a:r>
            <a:r>
              <a:rPr lang="en-US" altLang="ko-KR" b="1" dirty="0"/>
              <a:t>bit </a:t>
            </a:r>
            <a:r>
              <a:rPr lang="ko-KR" altLang="en-US" b="1" dirty="0"/>
              <a:t>블록 </a:t>
            </a:r>
            <a:r>
              <a:rPr lang="en-US" altLang="ko-KR" b="1" dirty="0"/>
              <a:t>2</a:t>
            </a:r>
            <a:r>
              <a:rPr lang="ko-KR" altLang="en-US" b="1" dirty="0"/>
              <a:t>개를 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/>
              <a:t>Concatenation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/>
              <a:t>256</a:t>
            </a:r>
            <a:r>
              <a:rPr lang="en-US" altLang="ko-KR" sz="1800" b="1" dirty="0"/>
              <a:t>-</a:t>
            </a:r>
            <a:r>
              <a:rPr lang="en-US" altLang="ko-KR" b="1" dirty="0"/>
              <a:t>bit Block</a:t>
            </a:r>
            <a:r>
              <a:rPr lang="ko-KR" altLang="en-US" b="1" dirty="0"/>
              <a:t>을 </a:t>
            </a:r>
            <a:r>
              <a:rPr lang="en-US" altLang="ko-KR" b="1" dirty="0"/>
              <a:t>SB </a:t>
            </a:r>
            <a:r>
              <a:rPr lang="ko-KR" altLang="en-US" b="1" dirty="0"/>
              <a:t>연산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/>
              <a:t>256x512 </a:t>
            </a:r>
            <a:r>
              <a:rPr lang="ko-KR" altLang="en-US" b="1" dirty="0"/>
              <a:t>생성행렬 </a:t>
            </a:r>
            <a:r>
              <a:rPr lang="en-US" altLang="ko-KR" b="1" dirty="0"/>
              <a:t>G</a:t>
            </a:r>
            <a:r>
              <a:rPr lang="ko-KR" altLang="en-US" b="1" dirty="0"/>
              <a:t>와의 </a:t>
            </a:r>
            <a:r>
              <a:rPr lang="en-US" altLang="ko-KR" b="1" dirty="0"/>
              <a:t>matrix </a:t>
            </a:r>
            <a:r>
              <a:rPr lang="ko-KR" altLang="en-US" b="1" dirty="0"/>
              <a:t>곱 연산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(256-bit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r>
              <a:rPr lang="ko-KR" altLang="en-US" b="1" dirty="0"/>
              <a:t>을 </a:t>
            </a:r>
            <a:r>
              <a:rPr lang="en-US" altLang="ko-KR" b="1" dirty="0"/>
              <a:t>LDPC Encoding </a:t>
            </a:r>
            <a:r>
              <a:rPr lang="ko-KR" altLang="en-US" b="1" dirty="0"/>
              <a:t>과정을 통해 </a:t>
            </a:r>
            <a:r>
              <a:rPr lang="en-US" altLang="ko-KR" b="1" dirty="0"/>
              <a:t>512-bit </a:t>
            </a:r>
            <a:r>
              <a:rPr lang="ko-KR" altLang="en-US" b="1" dirty="0"/>
              <a:t>암호문 생성</a:t>
            </a:r>
            <a:r>
              <a:rPr lang="en-US" altLang="ko-KR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81505D-8122-F97E-0498-ED1514999FA0}"/>
              </a:ext>
            </a:extLst>
          </p:cNvPr>
          <p:cNvSpPr/>
          <p:nvPr/>
        </p:nvSpPr>
        <p:spPr>
          <a:xfrm>
            <a:off x="3483540" y="2274849"/>
            <a:ext cx="3445727" cy="13046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B94D4-1F8B-9EC2-8B85-24D5F634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5FF99-D2C9-5DED-004A-AD3019CB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1DCF6-9C48-3D9E-0DF3-6F1CA8E8D80A}"/>
              </a:ext>
            </a:extLst>
          </p:cNvPr>
          <p:cNvSpPr txBox="1"/>
          <p:nvPr/>
        </p:nvSpPr>
        <p:spPr>
          <a:xfrm>
            <a:off x="170551" y="1312285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71027FB-4B6A-3DB1-EDFE-4FD1C05B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2274849"/>
            <a:ext cx="6759686" cy="353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9267" y="2028635"/>
            <a:ext cx="5376222" cy="30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b="1" dirty="0"/>
              <a:t>생성행렬 </a:t>
            </a:r>
            <a:r>
              <a:rPr lang="en-US" altLang="ko-KR" b="1" dirty="0"/>
              <a:t>G</a:t>
            </a:r>
            <a:r>
              <a:rPr lang="ko-KR" altLang="en-US" b="1" dirty="0"/>
              <a:t>는 비밀 키로 </a:t>
            </a:r>
            <a:r>
              <a:rPr lang="ko-KR" altLang="en-US" b="1" dirty="0" err="1"/>
              <a:t>송•수신자간에만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공유</a:t>
            </a:r>
            <a:r>
              <a:rPr lang="en-US" altLang="ko-KR" b="1" dirty="0"/>
              <a:t>(</a:t>
            </a:r>
            <a:r>
              <a:rPr lang="ko-KR" altLang="en-US" b="1" dirty="0"/>
              <a:t>비밀 키 작용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b="1" dirty="0"/>
              <a:t>생성행렬 </a:t>
            </a:r>
            <a:r>
              <a:rPr lang="en-US" altLang="ko-KR" b="1" dirty="0"/>
              <a:t>G</a:t>
            </a:r>
            <a:r>
              <a:rPr lang="ko-KR" altLang="en-US" b="1" dirty="0"/>
              <a:t>가 기존 </a:t>
            </a:r>
            <a:r>
              <a:rPr lang="en-US" altLang="ko-KR" b="1" dirty="0"/>
              <a:t>AES-128</a:t>
            </a:r>
            <a:r>
              <a:rPr lang="ko-KR" altLang="en-US" b="1" dirty="0"/>
              <a:t>의 </a:t>
            </a:r>
            <a:r>
              <a:rPr lang="en-US" altLang="ko-KR" b="1" dirty="0"/>
              <a:t>6~10 Round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에서 제공하는 만큼의 보안성을 제공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b="1" dirty="0"/>
              <a:t>Output : </a:t>
            </a:r>
            <a:r>
              <a:rPr lang="ko-KR" altLang="en-US" b="1" dirty="0"/>
              <a:t>오류 정정 능력을 갖춘 </a:t>
            </a:r>
            <a:r>
              <a:rPr lang="en-US" altLang="ko-KR" b="1" dirty="0"/>
              <a:t>512</a:t>
            </a:r>
            <a:r>
              <a:rPr lang="en-US" altLang="ko-KR" sz="1800" b="1" dirty="0"/>
              <a:t>-</a:t>
            </a:r>
            <a:r>
              <a:rPr lang="en-US" altLang="ko-KR" b="1" dirty="0"/>
              <a:t>bit </a:t>
            </a:r>
            <a:r>
              <a:rPr lang="ko-KR" altLang="en-US" b="1" dirty="0"/>
              <a:t>암호문 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b="1" dirty="0"/>
              <a:t>생성</a:t>
            </a:r>
            <a:r>
              <a:rPr lang="en-US" altLang="ko-KR" b="1" dirty="0"/>
              <a:t>(Code Rate = 256 / 512 = 0.5)</a:t>
            </a:r>
          </a:p>
        </p:txBody>
      </p:sp>
    </p:spTree>
    <p:extLst>
      <p:ext uri="{BB962C8B-B14F-4D97-AF65-F5344CB8AC3E}">
        <p14:creationId xmlns:p14="http://schemas.microsoft.com/office/powerpoint/2010/main" val="40324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108D-7B37-4B6D-2B42-AB2C5059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41184-C57B-6232-FF80-CCADFBDC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LDPC-ECC – Diffusion Property(SR, MC, G Matrix)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50007-6697-C829-D342-CAFA711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9566-88F1-81E3-485D-576E30FD5794}"/>
              </a:ext>
            </a:extLst>
          </p:cNvPr>
          <p:cNvSpPr txBox="1"/>
          <p:nvPr/>
        </p:nvSpPr>
        <p:spPr>
          <a:xfrm>
            <a:off x="170551" y="1312285"/>
            <a:ext cx="3163664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400" b="1" dirty="0"/>
              <a:t>생성행렬 </a:t>
            </a:r>
            <a:r>
              <a:rPr lang="en-US" altLang="ko-KR" sz="2400" b="1" dirty="0"/>
              <a:t>G Matrix : </a:t>
            </a:r>
            <a:r>
              <a:rPr lang="ko-KR" altLang="en-US" sz="2400" b="1" dirty="0"/>
              <a:t>  </a:t>
            </a:r>
            <a:endParaRPr lang="en-US" altLang="ko-K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F6ABB7-3437-845F-2C23-EBE7637DDAEF}"/>
                  </a:ext>
                </a:extLst>
              </p:cNvPr>
              <p:cNvSpPr txBox="1"/>
              <p:nvPr/>
            </p:nvSpPr>
            <p:spPr>
              <a:xfrm>
                <a:off x="3405963" y="1591300"/>
                <a:ext cx="400577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𝟐𝟓𝟔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𝟐𝟓𝟔</m:t>
                                  </m:r>
                                </m:sub>
                              </m:sSub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</a:rPr>
                                    <m:t>𝟐𝟓𝟔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𝟐𝟓𝟔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2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  <m:r>
                            <a:rPr lang="en-US" altLang="ko-K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𝟓𝟏𝟐</m:t>
                          </m:r>
                        </m:sub>
                      </m:sSub>
                    </m:oMath>
                  </m:oMathPara>
                </a14:m>
                <a:endParaRPr lang="ko-KR" altLang="en-US" sz="2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F6ABB7-3437-845F-2C23-EBE7637DD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63" y="1591300"/>
                <a:ext cx="4005777" cy="338554"/>
              </a:xfrm>
              <a:prstGeom prst="rect">
                <a:avLst/>
              </a:prstGeom>
              <a:blipFill>
                <a:blip r:embed="rId2"/>
                <a:stretch>
                  <a:fillRect l="-913" r="-152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같음 기호 14">
            <a:extLst>
              <a:ext uri="{FF2B5EF4-FFF2-40B4-BE49-F238E27FC236}">
                <a16:creationId xmlns:a16="http://schemas.microsoft.com/office/drawing/2014/main" id="{F70FA5EA-C11E-6537-CE0F-A384696E8950}"/>
              </a:ext>
            </a:extLst>
          </p:cNvPr>
          <p:cNvSpPr/>
          <p:nvPr/>
        </p:nvSpPr>
        <p:spPr>
          <a:xfrm rot="5400000">
            <a:off x="8337871" y="3583790"/>
            <a:ext cx="504241" cy="41734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5A3679-C365-F957-BAF2-CA6024A561DE}"/>
              </a:ext>
            </a:extLst>
          </p:cNvPr>
          <p:cNvSpPr/>
          <p:nvPr/>
        </p:nvSpPr>
        <p:spPr>
          <a:xfrm>
            <a:off x="6311589" y="4102204"/>
            <a:ext cx="4185633" cy="12905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AD1EC-6BA5-B731-CEA1-95CD18AE3961}"/>
                  </a:ext>
                </a:extLst>
              </p:cNvPr>
              <p:cNvSpPr txBox="1"/>
              <p:nvPr/>
            </p:nvSpPr>
            <p:spPr>
              <a:xfrm>
                <a:off x="1287106" y="4208947"/>
                <a:ext cx="9719147" cy="1032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AD1EC-6BA5-B731-CEA1-95CD18AE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06" y="4208947"/>
                <a:ext cx="9719147" cy="1032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E7DBB8D-D336-D7A3-5972-2EC54484C30A}"/>
              </a:ext>
            </a:extLst>
          </p:cNvPr>
          <p:cNvSpPr txBox="1"/>
          <p:nvPr/>
        </p:nvSpPr>
        <p:spPr>
          <a:xfrm>
            <a:off x="7272446" y="2903277"/>
            <a:ext cx="2635089" cy="55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b="1" dirty="0"/>
              <a:t>생성행렬 </a:t>
            </a:r>
            <a:r>
              <a:rPr lang="en-US" altLang="ko-KR" b="1" dirty="0"/>
              <a:t>G(256x512) 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F330CAC5-ECEF-ECD1-6F17-812FCCEFDC0F}"/>
              </a:ext>
            </a:extLst>
          </p:cNvPr>
          <p:cNvSpPr/>
          <p:nvPr/>
        </p:nvSpPr>
        <p:spPr>
          <a:xfrm rot="5400000">
            <a:off x="4944061" y="3546366"/>
            <a:ext cx="504241" cy="41734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920E3-5867-F2AA-2E39-E6D0660A6CE9}"/>
              </a:ext>
            </a:extLst>
          </p:cNvPr>
          <p:cNvSpPr/>
          <p:nvPr/>
        </p:nvSpPr>
        <p:spPr>
          <a:xfrm>
            <a:off x="4181707" y="4102204"/>
            <a:ext cx="2028950" cy="1290596"/>
          </a:xfrm>
          <a:prstGeom prst="rect">
            <a:avLst/>
          </a:prstGeom>
          <a:noFill/>
          <a:ln w="57150">
            <a:solidFill>
              <a:srgbClr val="00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43135-0F78-00BD-454B-7DB4C4CD5BC8}"/>
              </a:ext>
            </a:extLst>
          </p:cNvPr>
          <p:cNvSpPr txBox="1"/>
          <p:nvPr/>
        </p:nvSpPr>
        <p:spPr>
          <a:xfrm>
            <a:off x="4181707" y="2530911"/>
            <a:ext cx="2923246" cy="101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256-bit text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(6 Round SB </a:t>
            </a:r>
            <a:r>
              <a:rPr lang="ko-KR" altLang="en-US" b="1" dirty="0"/>
              <a:t>연산 후</a:t>
            </a:r>
            <a:r>
              <a:rPr lang="en-US" altLang="ko-KR" b="1" dirty="0"/>
              <a:t>)</a:t>
            </a:r>
          </a:p>
        </p:txBody>
      </p:sp>
      <p:sp>
        <p:nvSpPr>
          <p:cNvPr id="31" name="같음 기호 30">
            <a:extLst>
              <a:ext uri="{FF2B5EF4-FFF2-40B4-BE49-F238E27FC236}">
                <a16:creationId xmlns:a16="http://schemas.microsoft.com/office/drawing/2014/main" id="{BE448410-F4C1-4272-E72F-89C028695DC4}"/>
              </a:ext>
            </a:extLst>
          </p:cNvPr>
          <p:cNvSpPr/>
          <p:nvPr/>
        </p:nvSpPr>
        <p:spPr>
          <a:xfrm rot="5400000">
            <a:off x="2541867" y="3546366"/>
            <a:ext cx="504241" cy="41734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FC4F7C-FF6B-01F1-636B-E8B6B4286BC1}"/>
              </a:ext>
            </a:extLst>
          </p:cNvPr>
          <p:cNvSpPr/>
          <p:nvPr/>
        </p:nvSpPr>
        <p:spPr>
          <a:xfrm>
            <a:off x="1779513" y="4102204"/>
            <a:ext cx="2028950" cy="129059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1B5C-614A-F96C-0BD3-B2D610B83164}"/>
              </a:ext>
            </a:extLst>
          </p:cNvPr>
          <p:cNvSpPr txBox="1"/>
          <p:nvPr/>
        </p:nvSpPr>
        <p:spPr>
          <a:xfrm>
            <a:off x="1178144" y="2957175"/>
            <a:ext cx="2814344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512-bit </a:t>
            </a:r>
            <a:r>
              <a:rPr lang="ko-KR" altLang="en-US" b="1" dirty="0"/>
              <a:t>최종 </a:t>
            </a:r>
            <a:r>
              <a:rPr lang="en-US" altLang="ko-KR" b="1" dirty="0"/>
              <a:t>cipher text</a:t>
            </a:r>
          </a:p>
        </p:txBody>
      </p:sp>
    </p:spTree>
    <p:extLst>
      <p:ext uri="{BB962C8B-B14F-4D97-AF65-F5344CB8AC3E}">
        <p14:creationId xmlns:p14="http://schemas.microsoft.com/office/powerpoint/2010/main" val="33129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52E1A-28E5-15EC-2667-9795F140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F1ADC-3905-3C21-0A0C-AD755E60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LDPC-ECC – Diffusion Property(SR, MC, G Matrix)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64CCC-BA0F-EFCE-E3A3-74BD3B88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38EC6D-B8C9-D8A4-CEB7-FE83A443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2" y="2520176"/>
            <a:ext cx="6343805" cy="2854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18ACE-B278-1EC7-8335-74694D8D6374}"/>
                  </a:ext>
                </a:extLst>
              </p:cNvPr>
              <p:cNvSpPr txBox="1"/>
              <p:nvPr/>
            </p:nvSpPr>
            <p:spPr>
              <a:xfrm>
                <a:off x="6514357" y="1818655"/>
                <a:ext cx="5543383" cy="3220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en-US" altLang="ko-KR" sz="2400" b="1" dirty="0">
                    <a:latin typeface="+mj-lt"/>
                  </a:rPr>
                  <a:t>1. </a:t>
                </a:r>
                <a:r>
                  <a:rPr lang="ko-KR" altLang="en-US" sz="2400" b="1" dirty="0">
                    <a:latin typeface="+mj-lt"/>
                  </a:rPr>
                  <a:t>생성행렬 </a:t>
                </a:r>
                <a:r>
                  <a:rPr lang="en-US" altLang="ko-KR" sz="2400" b="1" dirty="0">
                    <a:latin typeface="+mj-lt"/>
                  </a:rPr>
                  <a:t>G</a:t>
                </a:r>
                <a:r>
                  <a:rPr lang="ko-KR" altLang="en-US" sz="2400" b="1" dirty="0">
                    <a:latin typeface="+mj-lt"/>
                  </a:rPr>
                  <a:t>의 </a:t>
                </a:r>
                <a:r>
                  <a:rPr lang="en-US" altLang="ko-KR" sz="2400" b="1" dirty="0">
                    <a:latin typeface="+mj-lt"/>
                  </a:rPr>
                  <a:t>Propagation Ratio</a:t>
                </a:r>
              </a:p>
              <a:p>
                <a:pPr>
                  <a:lnSpc>
                    <a:spcPct val="200000"/>
                  </a:lnSpc>
                  <a:defRPr/>
                </a:pPr>
                <a:r>
                  <a:rPr lang="en-US" altLang="ko-KR" sz="2000" b="1" dirty="0">
                    <a:latin typeface="+mj-lt"/>
                  </a:rPr>
                  <a:t>If)</a:t>
                </a:r>
                <a:r>
                  <a:rPr lang="ko-KR" altLang="en-US" sz="2000" b="1" dirty="0">
                    <a:latin typeface="+mj-lt"/>
                  </a:rPr>
                  <a:t> </a:t>
                </a:r>
                <a:r>
                  <a:rPr lang="en-US" altLang="ko-KR" sz="2000" b="1" dirty="0">
                    <a:latin typeface="+mj-lt"/>
                  </a:rPr>
                  <a:t>1</a:t>
                </a:r>
                <a:r>
                  <a:rPr lang="ko-KR" altLang="en-US" sz="2000" b="1" dirty="0">
                    <a:latin typeface="+mj-lt"/>
                  </a:rPr>
                  <a:t>번째 </a:t>
                </a:r>
                <a:r>
                  <a:rPr lang="en-US" altLang="ko-KR" sz="2000" b="1" dirty="0">
                    <a:latin typeface="+mj-lt"/>
                  </a:rPr>
                  <a:t>bit</a:t>
                </a:r>
                <a:r>
                  <a:rPr lang="ko-KR" altLang="en-US" sz="2000" b="1" dirty="0">
                    <a:latin typeface="+mj-lt"/>
                  </a:rPr>
                  <a:t>의 값을 </a:t>
                </a:r>
                <a:r>
                  <a:rPr lang="en-US" altLang="ko-KR" sz="2000" b="1" dirty="0">
                    <a:latin typeface="+mj-lt"/>
                  </a:rPr>
                  <a:t>flip</a:t>
                </a:r>
                <a:r>
                  <a:rPr lang="ko-KR" altLang="en-US" sz="2000" b="1" dirty="0">
                    <a:latin typeface="+mj-lt"/>
                  </a:rPr>
                  <a:t>하여 변경</a:t>
                </a:r>
                <a:endParaRPr lang="en-US" altLang="ko-KR" sz="2000" b="1" dirty="0"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000" b="1" dirty="0">
                    <a:effectLst/>
                    <a:latin typeface="+mj-lt"/>
                  </a:rPr>
                  <a:t>→ </a:t>
                </a:r>
                <a:r>
                  <a:rPr lang="en-US" altLang="ko-KR" sz="2000" b="1" dirty="0">
                    <a:effectLst/>
                    <a:latin typeface="+mj-lt"/>
                  </a:rPr>
                  <a:t>1</a:t>
                </a:r>
                <a:r>
                  <a:rPr lang="ko-KR" altLang="en-US" sz="2000" b="1" dirty="0">
                    <a:effectLst/>
                    <a:latin typeface="+mj-lt"/>
                  </a:rPr>
                  <a:t>번째</a:t>
                </a:r>
                <a:r>
                  <a:rPr lang="en-US" altLang="ko-KR" sz="2000" b="1" dirty="0">
                    <a:effectLst/>
                    <a:latin typeface="+mj-lt"/>
                  </a:rPr>
                  <a:t>~256</a:t>
                </a:r>
                <a:r>
                  <a:rPr lang="ko-KR" altLang="en-US" sz="2000" b="1" dirty="0">
                    <a:effectLst/>
                    <a:latin typeface="+mj-lt"/>
                  </a:rPr>
                  <a:t>번째 </a:t>
                </a:r>
                <a:r>
                  <a:rPr lang="en-US" altLang="ko-KR" sz="2000" b="1" dirty="0">
                    <a:effectLst/>
                    <a:latin typeface="+mj-lt"/>
                  </a:rPr>
                  <a:t>bit</a:t>
                </a:r>
                <a:r>
                  <a:rPr lang="ko-KR" altLang="en-US" sz="2000" b="1" dirty="0">
                    <a:effectLst/>
                    <a:latin typeface="+mj-lt"/>
                  </a:rPr>
                  <a:t>의 값이 변화할 수 있음</a:t>
                </a:r>
                <a:endParaRPr lang="en-US" altLang="ko-KR" sz="2000" b="1" dirty="0"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000" dirty="0"/>
                  <a:t>⇒ </a:t>
                </a:r>
                <a:r>
                  <a:rPr lang="ko-KR" altLang="en-US" sz="2000" b="1" dirty="0">
                    <a:latin typeface="+mj-lt"/>
                  </a:rPr>
                  <a:t>생성행렬 </a:t>
                </a:r>
                <a:r>
                  <a:rPr lang="en-US" altLang="ko-KR" sz="2000" b="1" dirty="0">
                    <a:latin typeface="+mj-lt"/>
                  </a:rPr>
                  <a:t>G</a:t>
                </a:r>
                <a:r>
                  <a:rPr lang="ko-KR" altLang="en-US" sz="2000" b="1" dirty="0">
                    <a:latin typeface="+mj-lt"/>
                  </a:rPr>
                  <a:t>의 </a:t>
                </a:r>
                <a:r>
                  <a:rPr lang="en-US" altLang="ko-KR" sz="2000" b="1" dirty="0">
                    <a:latin typeface="+mj-lt"/>
                  </a:rPr>
                  <a:t>Propagation Rate= 256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altLang="ko-KR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18ACE-B278-1EC7-8335-74694D8D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57" y="1818655"/>
                <a:ext cx="5543383" cy="3220690"/>
              </a:xfrm>
              <a:prstGeom prst="rect">
                <a:avLst/>
              </a:prstGeom>
              <a:blipFill>
                <a:blip r:embed="rId3"/>
                <a:stretch>
                  <a:fillRect l="-1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19DD1-5EFF-EC12-F929-B06F735BE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CAEE8-7B8E-CCD0-1196-B11AA114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LDPC-ECC – Diffusion Property(SR, MC, G Matrix)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EDB14-A0C5-7373-DF75-249911F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6" name="그림 5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3E098B-E139-88ED-32B4-0A47622C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2" y="2520176"/>
            <a:ext cx="6343805" cy="2854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3FC13D-7C1B-9EBD-6B6B-2DC7923FB38A}"/>
              </a:ext>
            </a:extLst>
          </p:cNvPr>
          <p:cNvSpPr txBox="1"/>
          <p:nvPr/>
        </p:nvSpPr>
        <p:spPr>
          <a:xfrm>
            <a:off x="6514357" y="1802642"/>
            <a:ext cx="5543383" cy="419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번째 </a:t>
            </a:r>
            <a:r>
              <a:rPr lang="en-US" altLang="ko-KR" b="1" dirty="0">
                <a:latin typeface="+mj-lt"/>
              </a:rPr>
              <a:t>bit</a:t>
            </a:r>
            <a:r>
              <a:rPr lang="ko-KR" altLang="en-US" b="1" dirty="0">
                <a:latin typeface="+mj-lt"/>
              </a:rPr>
              <a:t>의 값을 </a:t>
            </a:r>
            <a:r>
              <a:rPr lang="en-US" altLang="ko-KR" b="1" dirty="0">
                <a:latin typeface="+mj-lt"/>
              </a:rPr>
              <a:t>flip</a:t>
            </a:r>
            <a:r>
              <a:rPr lang="ko-KR" altLang="en-US" b="1" dirty="0">
                <a:latin typeface="+mj-lt"/>
              </a:rPr>
              <a:t>했다면 </a:t>
            </a:r>
            <a:r>
              <a:rPr lang="en-US" altLang="ko-KR" b="1" dirty="0">
                <a:latin typeface="+mj-lt"/>
              </a:rPr>
              <a:t>257</a:t>
            </a:r>
            <a:r>
              <a:rPr lang="ko-KR" altLang="en-US" b="1" dirty="0">
                <a:latin typeface="+mj-lt"/>
              </a:rPr>
              <a:t>번째 </a:t>
            </a:r>
            <a:r>
              <a:rPr lang="en-US" altLang="ko-KR" b="1" dirty="0">
                <a:latin typeface="+mj-lt"/>
              </a:rPr>
              <a:t>bit</a:t>
            </a:r>
            <a:r>
              <a:rPr lang="ko-KR" altLang="en-US" b="1" dirty="0">
                <a:latin typeface="+mj-lt"/>
              </a:rPr>
              <a:t>의 값도 변경되어 결국 </a:t>
            </a:r>
            <a:r>
              <a:rPr lang="en-US" altLang="ko-KR" b="1" dirty="0">
                <a:latin typeface="+mj-lt"/>
              </a:rPr>
              <a:t>G</a:t>
            </a:r>
            <a:r>
              <a:rPr lang="ko-KR" altLang="en-US" b="1" dirty="0">
                <a:latin typeface="+mj-lt"/>
              </a:rPr>
              <a:t>의 </a:t>
            </a:r>
            <a:r>
              <a:rPr lang="en-US" altLang="ko-KR" b="1" dirty="0">
                <a:latin typeface="+mj-lt"/>
              </a:rPr>
              <a:t>propagation ratio</a:t>
            </a:r>
            <a:r>
              <a:rPr lang="ko-KR" altLang="en-US" b="1" dirty="0">
                <a:latin typeface="+mj-lt"/>
              </a:rPr>
              <a:t>는 </a:t>
            </a:r>
            <a:r>
              <a:rPr lang="en-US" altLang="ko-KR" b="1" dirty="0">
                <a:latin typeface="+mj-lt"/>
              </a:rPr>
              <a:t>257</a:t>
            </a:r>
            <a:r>
              <a:rPr lang="ko-KR" altLang="en-US" b="1" dirty="0">
                <a:latin typeface="+mj-lt"/>
              </a:rPr>
              <a:t>이 아닌가</a:t>
            </a:r>
            <a:r>
              <a:rPr lang="en-US" altLang="ko-KR" b="1" dirty="0">
                <a:latin typeface="+mj-lt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j-lt"/>
              </a:rPr>
              <a:t>최대 </a:t>
            </a:r>
            <a:r>
              <a:rPr lang="en-US" altLang="ko-KR" b="1" dirty="0">
                <a:latin typeface="+mj-lt"/>
              </a:rPr>
              <a:t>256-bit </a:t>
            </a:r>
            <a:r>
              <a:rPr lang="ko-KR" altLang="en-US" b="1" dirty="0">
                <a:latin typeface="+mj-lt"/>
              </a:rPr>
              <a:t>모두가 변경될 수 있지만 항상 그렇다고 장담 불가</a:t>
            </a:r>
            <a:r>
              <a:rPr lang="en-US" altLang="ko-KR" b="1" dirty="0">
                <a:latin typeface="+mj-lt"/>
              </a:rPr>
              <a:t>. </a:t>
            </a:r>
            <a:r>
              <a:rPr lang="ko-KR" altLang="en-US" b="1" dirty="0">
                <a:latin typeface="+mj-lt"/>
              </a:rPr>
              <a:t>최대로 변경되는 하나의 경우만 고려하는 것이 맞는가</a:t>
            </a:r>
            <a:r>
              <a:rPr lang="en-US" altLang="ko-KR" b="1" dirty="0">
                <a:latin typeface="+mj-lt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j-lt"/>
              </a:rPr>
              <a:t>Fig 1</a:t>
            </a:r>
            <a:r>
              <a:rPr lang="ko-KR" altLang="en-US" b="1" dirty="0">
                <a:latin typeface="+mj-lt"/>
              </a:rPr>
              <a:t>에서 </a:t>
            </a:r>
            <a:r>
              <a:rPr lang="en-US" altLang="ko-KR" b="1" dirty="0">
                <a:latin typeface="+mj-lt"/>
              </a:rPr>
              <a:t>1 ... 512</a:t>
            </a:r>
            <a:r>
              <a:rPr lang="ko-KR" altLang="en-US" b="1" dirty="0">
                <a:latin typeface="+mj-lt"/>
              </a:rPr>
              <a:t>는 </a:t>
            </a:r>
            <a:r>
              <a:rPr lang="en-US" altLang="ko-KR" b="1" dirty="0">
                <a:latin typeface="+mj-lt"/>
              </a:rPr>
              <a:t>bit </a:t>
            </a:r>
            <a:r>
              <a:rPr lang="ko-KR" altLang="en-US" b="1" dirty="0">
                <a:latin typeface="+mj-lt"/>
              </a:rPr>
              <a:t>단위의 표현이나 위의 </a:t>
            </a:r>
            <a:r>
              <a:rPr lang="en-US" altLang="ko-KR" b="1" dirty="0">
                <a:latin typeface="+mj-lt"/>
              </a:rPr>
              <a:t>S-box</a:t>
            </a:r>
            <a:r>
              <a:rPr lang="ko-KR" altLang="en-US" b="1" dirty="0">
                <a:latin typeface="+mj-lt"/>
              </a:rPr>
              <a:t>는 </a:t>
            </a:r>
            <a:r>
              <a:rPr lang="en-US" altLang="ko-KR" b="1" dirty="0">
                <a:latin typeface="+mj-lt"/>
              </a:rPr>
              <a:t>byte </a:t>
            </a:r>
            <a:r>
              <a:rPr lang="ko-KR" altLang="en-US" b="1" dirty="0">
                <a:latin typeface="+mj-lt"/>
              </a:rPr>
              <a:t>단위 연산임</a:t>
            </a:r>
            <a:r>
              <a:rPr lang="en-US" altLang="ko-KR" b="1" dirty="0">
                <a:latin typeface="+mj-lt"/>
              </a:rPr>
              <a:t>. </a:t>
            </a:r>
            <a:r>
              <a:rPr lang="ko-KR" altLang="en-US" b="1" dirty="0">
                <a:latin typeface="+mj-lt"/>
              </a:rPr>
              <a:t>해당 그림에서 </a:t>
            </a:r>
            <a:r>
              <a:rPr lang="en-US" altLang="ko-KR" b="1" dirty="0">
                <a:latin typeface="+mj-lt"/>
              </a:rPr>
              <a:t>S</a:t>
            </a:r>
            <a:r>
              <a:rPr lang="ko-KR" altLang="en-US" b="1" dirty="0">
                <a:latin typeface="+mj-lt"/>
              </a:rPr>
              <a:t>가 단순히 </a:t>
            </a:r>
            <a:r>
              <a:rPr lang="en-US" altLang="ko-KR" b="1" dirty="0">
                <a:latin typeface="+mj-lt"/>
              </a:rPr>
              <a:t>SB </a:t>
            </a:r>
            <a:r>
              <a:rPr lang="ko-KR" altLang="en-US" b="1" dirty="0">
                <a:latin typeface="+mj-lt"/>
              </a:rPr>
              <a:t>연산을 진행함을 표현하는 건지 다른 의미인지 모호함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731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963086"/>
            <a:ext cx="12021437" cy="2931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Su, Q., &amp; Xiao, Y. (2008, October). Design of LDPC-based error correcting cipher. In </a:t>
            </a:r>
            <a:r>
              <a:rPr lang="en-US" altLang="ko-KR" sz="2400" b="1" i="1" dirty="0">
                <a:solidFill>
                  <a:srgbClr val="222222"/>
                </a:solidFill>
                <a:effectLst/>
              </a:rPr>
              <a:t>IET 2nd International Conference on Wireless, Mobile and Multimedia Networks (ICWMMN 2008)</a:t>
            </a:r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 (pp. 470-474). IET.</a:t>
            </a:r>
          </a:p>
          <a:p>
            <a:pPr>
              <a:lnSpc>
                <a:spcPct val="150000"/>
              </a:lnSpc>
              <a:defRPr/>
            </a:pPr>
            <a:endParaRPr lang="en-US" altLang="ko-KR" sz="2400" b="1" dirty="0">
              <a:solidFill>
                <a:srgbClr val="222222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222222"/>
                </a:solidFill>
              </a:rPr>
              <a:t>AES</a:t>
            </a:r>
            <a:r>
              <a:rPr lang="ko-KR" altLang="en-US" sz="2400" b="1" dirty="0">
                <a:solidFill>
                  <a:srgbClr val="222222"/>
                </a:solidFill>
              </a:rPr>
              <a:t>와 </a:t>
            </a:r>
            <a:r>
              <a:rPr lang="en-US" altLang="ko-KR" sz="2400" b="1" dirty="0">
                <a:solidFill>
                  <a:srgbClr val="222222"/>
                </a:solidFill>
              </a:rPr>
              <a:t>LDPC </a:t>
            </a:r>
            <a:r>
              <a:rPr lang="ko-KR" altLang="en-US" sz="2400" b="1" dirty="0">
                <a:solidFill>
                  <a:srgbClr val="222222"/>
                </a:solidFill>
              </a:rPr>
              <a:t>코드를 결합한 오류 정정 암호 시스템 제안</a:t>
            </a:r>
            <a:endParaRPr lang="en-US" altLang="ko-KR" sz="2400" b="1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C75E-D62C-8370-C616-39CA093AD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64EE-64E8-5D87-48F3-01D8AE1E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LDPC-ECC – Diffusion Property(SR, MC, G Matrix)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B38A3-3B04-AF15-7EC2-43B6046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98EA7-FAF6-1846-CF0A-1028A3743691}"/>
                  </a:ext>
                </a:extLst>
              </p:cNvPr>
              <p:cNvSpPr txBox="1"/>
              <p:nvPr/>
            </p:nvSpPr>
            <p:spPr>
              <a:xfrm>
                <a:off x="5605963" y="1540647"/>
                <a:ext cx="6292559" cy="4451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en-US" altLang="ko-KR" sz="2400" b="1" dirty="0">
                    <a:latin typeface="+mj-lt"/>
                  </a:rPr>
                  <a:t>2. AES 5 Rounds </a:t>
                </a:r>
                <a:r>
                  <a:rPr lang="ko-KR" altLang="en-US" sz="2400" b="1" dirty="0">
                    <a:latin typeface="+mj-lt"/>
                  </a:rPr>
                  <a:t>과정</a:t>
                </a:r>
                <a:endParaRPr lang="en-US" altLang="ko-KR" sz="2400" b="1" dirty="0"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en-US" altLang="ko-KR" sz="2000" b="1" dirty="0">
                    <a:latin typeface="+mj-lt"/>
                  </a:rPr>
                  <a:t>If)</a:t>
                </a:r>
                <a:r>
                  <a:rPr lang="ko-KR" altLang="en-US" sz="2000" b="1" dirty="0">
                    <a:latin typeface="+mj-lt"/>
                  </a:rPr>
                  <a:t> </a:t>
                </a:r>
                <a:r>
                  <a:rPr lang="en-US" altLang="ko-KR" sz="2000" b="1" dirty="0">
                    <a:latin typeface="+mj-lt"/>
                  </a:rPr>
                  <a:t>1</a:t>
                </a:r>
                <a:r>
                  <a:rPr lang="ko-KR" altLang="en-US" sz="2000" b="1" dirty="0">
                    <a:latin typeface="+mj-lt"/>
                  </a:rPr>
                  <a:t>번째 </a:t>
                </a:r>
                <a:r>
                  <a:rPr lang="en-US" altLang="ko-KR" sz="2000" b="1" dirty="0">
                    <a:latin typeface="+mj-lt"/>
                  </a:rPr>
                  <a:t>bit</a:t>
                </a:r>
                <a:r>
                  <a:rPr lang="ko-KR" altLang="en-US" sz="2000" b="1" dirty="0">
                    <a:latin typeface="+mj-lt"/>
                  </a:rPr>
                  <a:t>의 값을 </a:t>
                </a:r>
                <a:r>
                  <a:rPr lang="en-US" altLang="ko-KR" sz="2000" b="1" dirty="0">
                    <a:latin typeface="+mj-lt"/>
                  </a:rPr>
                  <a:t>flip</a:t>
                </a:r>
                <a:r>
                  <a:rPr lang="ko-KR" altLang="en-US" sz="2000" b="1" dirty="0">
                    <a:latin typeface="+mj-lt"/>
                  </a:rPr>
                  <a:t>하여 변경</a:t>
                </a:r>
                <a:endParaRPr lang="en-US" altLang="ko-KR" sz="2000" b="1" dirty="0"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000" b="1" dirty="0">
                    <a:effectLst/>
                    <a:latin typeface="+mj-lt"/>
                  </a:rPr>
                  <a:t>→ </a:t>
                </a:r>
                <a:r>
                  <a:rPr lang="en-US" altLang="ko-KR" sz="2000" b="1" dirty="0">
                    <a:effectLst/>
                    <a:latin typeface="+mj-lt"/>
                  </a:rPr>
                  <a:t>Byte </a:t>
                </a:r>
                <a:r>
                  <a:rPr lang="ko-KR" altLang="en-US" sz="2000" b="1" dirty="0">
                    <a:effectLst/>
                    <a:latin typeface="+mj-lt"/>
                  </a:rPr>
                  <a:t>단위의 </a:t>
                </a:r>
                <a:r>
                  <a:rPr lang="en-US" altLang="ko-KR" sz="2000" b="1" dirty="0">
                    <a:effectLst/>
                    <a:latin typeface="+mj-lt"/>
                  </a:rPr>
                  <a:t>SB </a:t>
                </a:r>
                <a:r>
                  <a:rPr lang="ko-KR" altLang="en-US" sz="2000" b="1" dirty="0">
                    <a:effectLst/>
                    <a:latin typeface="+mj-lt"/>
                  </a:rPr>
                  <a:t>연산을 통해 </a:t>
                </a:r>
                <a:r>
                  <a:rPr lang="en-US" altLang="ko-KR" sz="2000" b="1" dirty="0">
                    <a:effectLst/>
                    <a:latin typeface="+mj-lt"/>
                  </a:rPr>
                  <a:t>Byte </a:t>
                </a:r>
                <a:r>
                  <a:rPr lang="ko-KR" altLang="en-US" sz="2000" b="1" dirty="0">
                    <a:effectLst/>
                    <a:latin typeface="+mj-lt"/>
                  </a:rPr>
                  <a:t>값 전체가 변화 → </a:t>
                </a:r>
                <a:r>
                  <a:rPr lang="en-US" altLang="ko-KR" sz="2000" b="1" dirty="0">
                    <a:latin typeface="+mj-lt"/>
                  </a:rPr>
                  <a:t>SR </a:t>
                </a:r>
                <a:r>
                  <a:rPr lang="ko-KR" altLang="en-US" sz="2000" b="1" dirty="0">
                    <a:effectLst/>
                    <a:latin typeface="+mj-lt"/>
                  </a:rPr>
                  <a:t>→ </a:t>
                </a:r>
                <a:r>
                  <a:rPr lang="en-US" altLang="ko-KR" sz="2000" b="1" dirty="0">
                    <a:effectLst/>
                    <a:latin typeface="+mj-lt"/>
                  </a:rPr>
                  <a:t>MC </a:t>
                </a:r>
                <a:r>
                  <a:rPr lang="ko-KR" altLang="en-US" sz="2000" b="1" dirty="0">
                    <a:effectLst/>
                    <a:latin typeface="+mj-lt"/>
                  </a:rPr>
                  <a:t>연산을 통해서 </a:t>
                </a:r>
                <a:r>
                  <a:rPr lang="en-US" altLang="ko-KR" sz="2000" b="1" dirty="0">
                    <a:effectLst/>
                    <a:latin typeface="+mj-lt"/>
                  </a:rPr>
                  <a:t>4</a:t>
                </a:r>
                <a:r>
                  <a:rPr lang="ko-KR" altLang="en-US" sz="2000" b="1" dirty="0">
                    <a:effectLst/>
                    <a:latin typeface="+mj-lt"/>
                  </a:rPr>
                  <a:t>개의 </a:t>
                </a:r>
                <a:r>
                  <a:rPr lang="en-US" altLang="ko-KR" sz="2000" b="1" dirty="0">
                    <a:effectLst/>
                    <a:latin typeface="+mj-lt"/>
                  </a:rPr>
                  <a:t>Byte </a:t>
                </a:r>
                <a:r>
                  <a:rPr lang="ko-KR" altLang="en-US" sz="2000" b="1" dirty="0">
                    <a:effectLst/>
                    <a:latin typeface="+mj-lt"/>
                  </a:rPr>
                  <a:t>값을 변화 → </a:t>
                </a:r>
                <a:r>
                  <a:rPr lang="en-US" altLang="ko-KR" sz="2000" b="1" dirty="0">
                    <a:effectLst/>
                    <a:latin typeface="+mj-lt"/>
                  </a:rPr>
                  <a:t>… </a:t>
                </a:r>
                <a:r>
                  <a:rPr lang="ko-KR" altLang="en-US" sz="2000" b="1" dirty="0">
                    <a:effectLst/>
                    <a:latin typeface="+mj-lt"/>
                  </a:rPr>
                  <a:t>→ 반복적으로 수행</a:t>
                </a:r>
                <a:endParaRPr lang="en-US" altLang="ko-KR" sz="2000" b="1" dirty="0">
                  <a:effectLst/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000" dirty="0"/>
                  <a:t>⇒ </a:t>
                </a:r>
                <a:r>
                  <a:rPr lang="en-US" altLang="ko-KR" sz="2000" b="1" dirty="0">
                    <a:latin typeface="+mj-lt"/>
                  </a:rPr>
                  <a:t>5 Rounds AES</a:t>
                </a:r>
                <a:r>
                  <a:rPr lang="ko-KR" altLang="en-US" sz="2000" b="1" dirty="0">
                    <a:latin typeface="+mj-lt"/>
                  </a:rPr>
                  <a:t>의 </a:t>
                </a:r>
                <a:r>
                  <a:rPr lang="en-US" altLang="ko-KR" sz="2000" b="1" dirty="0">
                    <a:latin typeface="+mj-lt"/>
                  </a:rPr>
                  <a:t>Propagation R</a:t>
                </a:r>
                <a:r>
                  <a:rPr lang="en-US" altLang="ko-KR" sz="2000" b="1" dirty="0"/>
                  <a:t>atio</a:t>
                </a:r>
                <a:r>
                  <a:rPr lang="en-US" altLang="ko-KR" sz="2000" b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ko-KR" sz="2000" b="1" dirty="0">
                  <a:latin typeface="+mj-lt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000" b="1" dirty="0">
                    <a:latin typeface="+mj-lt"/>
                  </a:rPr>
                  <a:t>총 </a:t>
                </a:r>
                <a:r>
                  <a:rPr lang="en-US" altLang="ko-KR" sz="2000" b="1" dirty="0">
                    <a:latin typeface="+mj-lt"/>
                  </a:rPr>
                  <a:t>Propagation R</a:t>
                </a:r>
                <a:r>
                  <a:rPr lang="en-US" altLang="ko-KR" sz="2000" b="1" dirty="0"/>
                  <a:t>atio</a:t>
                </a:r>
                <a:r>
                  <a:rPr lang="en-US" altLang="ko-KR" sz="2000" b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en-US" altLang="ko-KR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98EA7-FAF6-1846-CF0A-1028A374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63" y="1540647"/>
                <a:ext cx="6292559" cy="4451924"/>
              </a:xfrm>
              <a:prstGeom prst="rect">
                <a:avLst/>
              </a:prstGeom>
              <a:blipFill>
                <a:blip r:embed="rId2"/>
                <a:stretch>
                  <a:fillRect l="-1550" b="-2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204C2B6-820B-5B3C-0C49-F3979964F2D1}"/>
              </a:ext>
            </a:extLst>
          </p:cNvPr>
          <p:cNvSpPr/>
          <p:nvPr/>
        </p:nvSpPr>
        <p:spPr>
          <a:xfrm>
            <a:off x="170552" y="3144644"/>
            <a:ext cx="1814365" cy="359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폰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082A51-2AEE-F8E9-72B2-53D9F6B07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5" y="1842842"/>
            <a:ext cx="5125265" cy="40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25237-7751-5909-1B22-71822F7BF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A86-C1D3-3A08-8BE0-489E79CE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LDPC-ECC – Diffusion Property(SR, MC, G Matrix)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9240C-4699-21A7-4B8E-A2F5E75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818C-CECE-C143-EDB1-77C82B2D9802}"/>
              </a:ext>
            </a:extLst>
          </p:cNvPr>
          <p:cNvSpPr txBox="1"/>
          <p:nvPr/>
        </p:nvSpPr>
        <p:spPr>
          <a:xfrm>
            <a:off x="5554785" y="1268562"/>
            <a:ext cx="6292559" cy="245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000" b="1" dirty="0">
              <a:effectLst/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b="1" dirty="0">
                <a:latin typeface="+mj-lt"/>
              </a:rPr>
              <a:t>AES</a:t>
            </a:r>
            <a:r>
              <a:rPr lang="ko-KR" altLang="en-US" sz="2000" b="1" dirty="0">
                <a:latin typeface="+mj-lt"/>
              </a:rPr>
              <a:t>는 </a:t>
            </a:r>
            <a:r>
              <a:rPr lang="en-US" altLang="ko-KR" sz="2000" b="1" dirty="0">
                <a:latin typeface="+mj-lt"/>
              </a:rPr>
              <a:t>Byte </a:t>
            </a:r>
            <a:r>
              <a:rPr lang="ko-KR" altLang="en-US" sz="2000" b="1" dirty="0">
                <a:latin typeface="+mj-lt"/>
              </a:rPr>
              <a:t>관점에서의</a:t>
            </a:r>
            <a:r>
              <a:rPr lang="en-US" altLang="ko-KR" sz="2000" b="1" dirty="0">
                <a:latin typeface="+mj-lt"/>
              </a:rPr>
              <a:t> Propagation Ratio</a:t>
            </a:r>
            <a:r>
              <a:rPr lang="ko-KR" altLang="en-US" sz="2000" b="1" dirty="0">
                <a:latin typeface="+mj-lt"/>
              </a:rPr>
              <a:t>이지만</a:t>
            </a:r>
            <a:r>
              <a:rPr lang="en-US" altLang="ko-KR" sz="2000" b="1" dirty="0">
                <a:latin typeface="+mj-lt"/>
              </a:rPr>
              <a:t>, LDPC</a:t>
            </a:r>
            <a:r>
              <a:rPr lang="ko-KR" altLang="en-US" sz="2000" b="1" dirty="0">
                <a:latin typeface="+mj-lt"/>
              </a:rPr>
              <a:t>는 </a:t>
            </a:r>
            <a:r>
              <a:rPr lang="en-US" altLang="ko-KR" sz="2000" b="1" dirty="0">
                <a:latin typeface="+mj-lt"/>
              </a:rPr>
              <a:t>Bit </a:t>
            </a:r>
            <a:r>
              <a:rPr lang="ko-KR" altLang="en-US" sz="2000" b="1" dirty="0">
                <a:latin typeface="+mj-lt"/>
              </a:rPr>
              <a:t>관점에서의  </a:t>
            </a:r>
            <a:r>
              <a:rPr lang="en-US" altLang="ko-KR" sz="2000" b="1" dirty="0">
                <a:latin typeface="+mj-lt"/>
              </a:rPr>
              <a:t>Propagation Ratio</a:t>
            </a:r>
            <a:r>
              <a:rPr lang="ko-KR" altLang="en-US" sz="2000" b="1" dirty="0">
                <a:latin typeface="+mj-lt"/>
              </a:rPr>
              <a:t>를 측정하는데 통일하지 않은 점</a:t>
            </a:r>
            <a:endParaRPr lang="en-US" altLang="ko-KR" sz="2000" b="1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4CC020-3B66-5F53-26AB-2B7A36474C09}"/>
              </a:ext>
            </a:extLst>
          </p:cNvPr>
          <p:cNvSpPr/>
          <p:nvPr/>
        </p:nvSpPr>
        <p:spPr>
          <a:xfrm>
            <a:off x="170552" y="3144644"/>
            <a:ext cx="1814365" cy="359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폰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E2824A-F645-96D7-1C12-B2C3FDFE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5" y="1842842"/>
            <a:ext cx="5125265" cy="40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6857-F796-A4EF-FB6D-4C8847D0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EF3-020A-A52D-A134-31C6B7C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Propagation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비교 </a:t>
            </a:r>
            <a:r>
              <a:rPr lang="en-US" altLang="ko-KR" dirty="0"/>
              <a:t>– LDPC-ECC vs AES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A6B7A-63C3-7B2D-0842-87CE4AE9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AC26F-FC2F-3375-DD52-B432076630B2}"/>
              </a:ext>
            </a:extLst>
          </p:cNvPr>
          <p:cNvSpPr txBox="1"/>
          <p:nvPr/>
        </p:nvSpPr>
        <p:spPr>
          <a:xfrm>
            <a:off x="170551" y="1312285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Propagation R</a:t>
            </a:r>
            <a:r>
              <a:rPr lang="en-US" altLang="ko-KR" sz="2400" b="1" dirty="0">
                <a:latin typeface="+mj-lt"/>
              </a:rPr>
              <a:t>atio</a:t>
            </a:r>
            <a:r>
              <a:rPr lang="ko-KR" altLang="en-US" sz="2400" b="1" dirty="0"/>
              <a:t>에 가장 핵심적으로 영향을 끼치는 요소는 </a:t>
            </a:r>
            <a:r>
              <a:rPr lang="en-US" altLang="ko-KR" sz="2400" b="1" dirty="0"/>
              <a:t>MC </a:t>
            </a:r>
            <a:r>
              <a:rPr lang="ko-KR" altLang="en-US" sz="2400" b="1" dirty="0"/>
              <a:t>연산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A3FF3-A979-2C17-F7DE-2598BF3463F7}"/>
              </a:ext>
            </a:extLst>
          </p:cNvPr>
          <p:cNvSpPr txBox="1"/>
          <p:nvPr/>
        </p:nvSpPr>
        <p:spPr>
          <a:xfrm>
            <a:off x="170563" y="2014814"/>
            <a:ext cx="12021437" cy="219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AES-128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/>
              <a:t>Propagation R</a:t>
            </a:r>
            <a:r>
              <a:rPr lang="en-US" altLang="ko-KR" sz="2400" b="1" dirty="0">
                <a:latin typeface="+mj-lt"/>
              </a:rPr>
              <a:t>atio</a:t>
            </a:r>
            <a:r>
              <a:rPr lang="ko-KR" altLang="en-US" sz="2400" b="1" dirty="0"/>
              <a:t>의 가장 핵심이 되는 </a:t>
            </a:r>
            <a:r>
              <a:rPr lang="en-US" altLang="ko-KR" sz="2400" b="1" dirty="0"/>
              <a:t>Function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MC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/>
              <a:t>State</a:t>
            </a:r>
            <a:r>
              <a:rPr lang="ko-KR" altLang="en-US" sz="2400" b="1" dirty="0"/>
              <a:t> 내에서 </a:t>
            </a:r>
            <a:r>
              <a:rPr lang="en-US" altLang="ko-KR" sz="2400" b="1" dirty="0"/>
              <a:t>1bit </a:t>
            </a:r>
            <a:r>
              <a:rPr lang="ko-KR" altLang="en-US" sz="2400" b="1" dirty="0"/>
              <a:t>차이가 있을 경우</a:t>
            </a:r>
            <a:r>
              <a:rPr lang="en-US" altLang="ko-KR" sz="2400" b="1" dirty="0"/>
              <a:t>, State</a:t>
            </a:r>
            <a:r>
              <a:rPr lang="ko-KR" altLang="en-US" sz="2400" b="1" dirty="0"/>
              <a:t>의 특정 열에 전체적으로 영향을 끼침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8804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9D0E2-B504-3C7E-7F65-51779126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38E8B-BC6F-6683-6B23-7BA21068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F189E-B085-29AF-6A0A-14D0F051A90C}"/>
              </a:ext>
            </a:extLst>
          </p:cNvPr>
          <p:cNvSpPr txBox="1"/>
          <p:nvPr/>
        </p:nvSpPr>
        <p:spPr>
          <a:xfrm>
            <a:off x="170551" y="1312285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4B06C90-E46E-A51B-CC58-F9D01F74F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2274849"/>
            <a:ext cx="6759686" cy="353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9266" y="2028635"/>
            <a:ext cx="5218130" cy="2775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/>
              <a:t>256x512 </a:t>
            </a:r>
            <a:r>
              <a:rPr lang="ko-KR" altLang="en-US" b="1" dirty="0"/>
              <a:t>생성 행렬 </a:t>
            </a:r>
            <a:r>
              <a:rPr lang="en-US" altLang="ko-KR" b="1" dirty="0"/>
              <a:t>G</a:t>
            </a:r>
            <a:r>
              <a:rPr lang="ko-KR" altLang="en-US" b="1" dirty="0"/>
              <a:t>가 비밀 키로 작용한다면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en-US" altLang="ko-KR" b="1" dirty="0"/>
              <a:t>128-bit</a:t>
            </a:r>
            <a:r>
              <a:rPr lang="ko-KR" altLang="en-US" b="1" dirty="0"/>
              <a:t> 비밀 키 </a:t>
            </a:r>
            <a:r>
              <a:rPr lang="en-US" altLang="ko-KR" b="1" dirty="0"/>
              <a:t>1024</a:t>
            </a:r>
            <a:r>
              <a:rPr lang="ko-KR" altLang="en-US" b="1" dirty="0"/>
              <a:t>개를 사용하는 것과</a:t>
            </a:r>
            <a:br>
              <a:rPr lang="en-US" altLang="ko-KR" b="1" dirty="0"/>
            </a:br>
            <a:r>
              <a:rPr lang="ko-KR" altLang="en-US" b="1" dirty="0"/>
              <a:t>동일한 키 길이를 가지게 됨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ko-KR" altLang="en-US" b="1" dirty="0"/>
              <a:t>이러한 오류 정정 능력</a:t>
            </a:r>
            <a:r>
              <a:rPr lang="en-US" altLang="ko-KR" b="1" dirty="0"/>
              <a:t>, </a:t>
            </a:r>
            <a:r>
              <a:rPr lang="ko-KR" altLang="en-US" b="1" dirty="0"/>
              <a:t>라운드 수 감소와 </a:t>
            </a:r>
            <a:br>
              <a:rPr lang="en-US" altLang="ko-KR" b="1" dirty="0"/>
            </a:br>
            <a:r>
              <a:rPr lang="ko-KR" altLang="en-US" b="1" dirty="0"/>
              <a:t>키 길이 간의 </a:t>
            </a:r>
            <a:r>
              <a:rPr lang="en-US" altLang="ko-KR" b="1" dirty="0"/>
              <a:t>Trade-off</a:t>
            </a:r>
            <a:r>
              <a:rPr lang="ko-KR" altLang="en-US" b="1" dirty="0"/>
              <a:t>가 의미가 있는가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74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AB40-CE41-F1E4-20E0-7BBB6F634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148E2-C798-BED8-4A4E-4BA51EE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B48EB-012A-4743-EEFA-C204A884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05E7-EB70-82FF-A29A-6E3C7705487D}"/>
              </a:ext>
            </a:extLst>
          </p:cNvPr>
          <p:cNvSpPr txBox="1"/>
          <p:nvPr/>
        </p:nvSpPr>
        <p:spPr>
          <a:xfrm>
            <a:off x="170551" y="1312285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LDPC-ECC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34B8FD-689E-EE20-54DC-5AAF761A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2274849"/>
            <a:ext cx="6759686" cy="3538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3495E-E320-1652-6523-1051D65144BA}"/>
              </a:ext>
            </a:extLst>
          </p:cNvPr>
          <p:cNvSpPr txBox="1"/>
          <p:nvPr/>
        </p:nvSpPr>
        <p:spPr>
          <a:xfrm>
            <a:off x="6929266" y="2028635"/>
            <a:ext cx="5218129" cy="2776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/>
              <a:t>5 Round</a:t>
            </a:r>
            <a:r>
              <a:rPr lang="ko-KR" altLang="en-US" b="1" dirty="0"/>
              <a:t>까지 암호화 과정을 거친 </a:t>
            </a:r>
            <a:r>
              <a:rPr lang="en-US" altLang="ko-KR" b="1" dirty="0"/>
              <a:t>128-bit</a:t>
            </a:r>
            <a:r>
              <a:rPr lang="ko-KR" altLang="en-US" b="1" dirty="0"/>
              <a:t>의 </a:t>
            </a:r>
            <a:r>
              <a:rPr lang="en-US" altLang="ko-KR" b="1" dirty="0"/>
              <a:t>text</a:t>
            </a:r>
            <a:r>
              <a:rPr lang="ko-KR" altLang="en-US" b="1" dirty="0"/>
              <a:t>를 </a:t>
            </a:r>
            <a:r>
              <a:rPr lang="en-US" altLang="ko-KR" b="1" dirty="0"/>
              <a:t>concatenation </a:t>
            </a:r>
            <a:r>
              <a:rPr lang="ko-KR" altLang="en-US" b="1" dirty="0"/>
              <a:t>후 </a:t>
            </a:r>
            <a:r>
              <a:rPr lang="en-US" altLang="ko-KR" b="1" dirty="0"/>
              <a:t>SB </a:t>
            </a:r>
            <a:r>
              <a:rPr lang="ko-KR" altLang="en-US" b="1" dirty="0"/>
              <a:t>연산을 진행</a:t>
            </a:r>
            <a:br>
              <a:rPr lang="en-US" altLang="ko-KR" b="1" dirty="0"/>
            </a:br>
            <a:r>
              <a:rPr lang="ko-KR" altLang="en-US" b="1" dirty="0"/>
              <a:t>→ 추가적인 </a:t>
            </a:r>
            <a:r>
              <a:rPr lang="en-US" altLang="ko-KR" b="1" dirty="0"/>
              <a:t>SB </a:t>
            </a:r>
            <a:r>
              <a:rPr lang="ko-KR" altLang="en-US" b="1" dirty="0"/>
              <a:t>연산을 사용하는 이유에 대한 의문</a:t>
            </a:r>
            <a:r>
              <a:rPr lang="en-US" altLang="ko-KR" b="1" dirty="0"/>
              <a:t> </a:t>
            </a:r>
            <a:r>
              <a:rPr lang="ko-KR" altLang="en-US" b="1" dirty="0"/>
              <a:t>및 추측</a:t>
            </a:r>
            <a:r>
              <a:rPr lang="en-US" altLang="ko-KR" b="1" dirty="0"/>
              <a:t>(</a:t>
            </a:r>
            <a:r>
              <a:rPr lang="ko-KR" altLang="en-US" b="1" dirty="0"/>
              <a:t>사용 필요성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  <a:defRPr/>
            </a:pP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122BD7-ADC1-1919-03B0-FD6616F797AA}"/>
              </a:ext>
            </a:extLst>
          </p:cNvPr>
          <p:cNvSpPr/>
          <p:nvPr/>
        </p:nvSpPr>
        <p:spPr>
          <a:xfrm>
            <a:off x="3483541" y="3178098"/>
            <a:ext cx="3445726" cy="401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421F-EC45-1788-FA9F-C431D263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482F-423A-1DD5-FCC5-933874E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66ED9-C8EB-A907-08E0-1C1D85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5A71A3-561D-CA62-C755-D7AB2E9D8537}"/>
                  </a:ext>
                </a:extLst>
              </p:cNvPr>
              <p:cNvSpPr txBox="1"/>
              <p:nvPr/>
            </p:nvSpPr>
            <p:spPr>
              <a:xfrm>
                <a:off x="170552" y="1245193"/>
                <a:ext cx="11568047" cy="3347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400" b="1" dirty="0"/>
                  <a:t>Chosen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plaintext-ciphertext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attack(</a:t>
                </a:r>
                <a:r>
                  <a:rPr lang="ko-KR" altLang="en-US" sz="2400" b="1" dirty="0"/>
                  <a:t>선택된 </a:t>
                </a:r>
                <a:r>
                  <a:rPr lang="ko-KR" altLang="en-US" sz="2400" b="1" dirty="0" err="1"/>
                  <a:t>평문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암호문 공격</a:t>
                </a:r>
                <a:r>
                  <a:rPr lang="en-US" altLang="ko-KR" sz="2400" b="1" dirty="0"/>
                  <a:t>)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400" b="1" dirty="0"/>
                  <a:t>암호의 차분 전파 특성을 이용해 </a:t>
                </a:r>
                <a:r>
                  <a:rPr lang="en-US" altLang="ko-KR" sz="2400" b="1" dirty="0"/>
                  <a:t>key bits </a:t>
                </a:r>
                <a:r>
                  <a:rPr lang="ko-KR" altLang="en-US" sz="2400" b="1" dirty="0"/>
                  <a:t>유추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b="1" dirty="0"/>
                  <a:t>S-box</a:t>
                </a:r>
                <a:r>
                  <a:rPr lang="ko-KR" altLang="en-US" sz="2400" b="1" dirty="0"/>
                  <a:t>의 차분 전파 속성</a:t>
                </a:r>
                <a:r>
                  <a:rPr lang="en-US" altLang="ko-KR" sz="2400" b="1" dirty="0"/>
                  <a:t>(difference propagation property)</a:t>
                </a:r>
              </a:p>
              <a:p>
                <a:pPr lvl="2">
                  <a:lnSpc>
                    <a:spcPct val="150000"/>
                  </a:lnSpc>
                  <a:defRPr/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특정 입력 차분</a:t>
                </a:r>
                <a:r>
                  <a:rPr lang="en-US" altLang="ko-KR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에 대해 특정 출력 차분</a:t>
                </a:r>
                <a:r>
                  <a:rPr lang="en-US" altLang="ko-KR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ko-KR" sz="2400" b="1" dirty="0"/>
                  <a:t>) </a:t>
                </a:r>
                <a:r>
                  <a:rPr lang="ko-KR" altLang="en-US" sz="2400" b="1" dirty="0"/>
                  <a:t>을 생성하는 모든 입력 쌍의</a:t>
                </a:r>
                <a:br>
                  <a:rPr lang="en-US" altLang="ko-KR" sz="2400" b="1" dirty="0"/>
                </a:br>
                <a:r>
                  <a:rPr lang="ko-KR" altLang="en-US" sz="2400" b="1" dirty="0"/>
                  <a:t>상대적인 개수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5A71A3-561D-CA62-C755-D7AB2E9D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2" y="1245193"/>
                <a:ext cx="11568047" cy="3347327"/>
              </a:xfrm>
              <a:prstGeom prst="rect">
                <a:avLst/>
              </a:prstGeom>
              <a:blipFill>
                <a:blip r:embed="rId3"/>
                <a:stretch>
                  <a:fillRect l="-73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722656F-26B6-284E-5468-0065100572B3}"/>
              </a:ext>
            </a:extLst>
          </p:cNvPr>
          <p:cNvSpPr txBox="1"/>
          <p:nvPr/>
        </p:nvSpPr>
        <p:spPr>
          <a:xfrm>
            <a:off x="1132942" y="4695144"/>
            <a:ext cx="8047396" cy="95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이후 내용에서는 전파 비율</a:t>
            </a:r>
            <a:r>
              <a:rPr lang="en-US" altLang="ko-KR" sz="2000" b="1" dirty="0"/>
              <a:t>(propagation ratio)</a:t>
            </a:r>
            <a:r>
              <a:rPr lang="ko-KR" altLang="en-US" sz="2000" b="1" dirty="0"/>
              <a:t>라는 단어를 사용함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r>
              <a:rPr lang="ko-KR" altLang="en-US" sz="2000" b="1" dirty="0"/>
              <a:t>이 단어의 명확한 정의를 알 수 없음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04120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271A3-1FD0-271F-843A-672CC700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DEF9D-6D23-AAF8-C1D8-714AC34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Trail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66874-30E3-44F2-52CD-FFC633C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78E54-FE65-8DA7-F8C7-79418403268E}"/>
              </a:ext>
            </a:extLst>
          </p:cNvPr>
          <p:cNvSpPr txBox="1"/>
          <p:nvPr/>
        </p:nvSpPr>
        <p:spPr>
          <a:xfrm>
            <a:off x="170563" y="1143135"/>
            <a:ext cx="12021437" cy="131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연속적인 라운드의 차분 전파는 여러 라운드를 거쳐 연결</a:t>
            </a:r>
            <a:endParaRPr lang="en-US" altLang="ko-KR" sz="2400" b="1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400" b="1" dirty="0"/>
              <a:t>→ </a:t>
            </a:r>
            <a:r>
              <a:rPr lang="ko-KR" altLang="en-US" sz="2400" b="1" dirty="0"/>
              <a:t>차분 경로</a:t>
            </a:r>
            <a:r>
              <a:rPr lang="en-US" altLang="ko-KR" sz="2400" b="1" dirty="0"/>
              <a:t>(differential trail)</a:t>
            </a:r>
            <a:r>
              <a:rPr lang="ko-KR" altLang="en-US" sz="2400" b="1" dirty="0"/>
              <a:t> 형성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3B670-F3BF-410C-85E6-69E741BB2C84}"/>
              </a:ext>
            </a:extLst>
          </p:cNvPr>
          <p:cNvSpPr txBox="1"/>
          <p:nvPr/>
        </p:nvSpPr>
        <p:spPr>
          <a:xfrm>
            <a:off x="2714307" y="6071259"/>
            <a:ext cx="6763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AES-128 2 rounds </a:t>
            </a:r>
            <a:r>
              <a:rPr lang="ko-KR" altLang="en-US" sz="2000" b="1" dirty="0"/>
              <a:t>동안 </a:t>
            </a:r>
            <a:r>
              <a:rPr lang="en-US" altLang="ko-KR" sz="2000" b="1" dirty="0"/>
              <a:t>1bit </a:t>
            </a:r>
            <a:r>
              <a:rPr lang="ko-KR" altLang="en-US" sz="2000" b="1" dirty="0"/>
              <a:t>차분의 전파 과정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차분 경로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7" name="그림 6" descr="텍스트, 스크린샷, 사각형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F4D253-C0D1-E7E6-72A3-32A2BE6E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2" y="2597636"/>
            <a:ext cx="8684056" cy="34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7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317C-CAE1-C6D8-30E9-A1780930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5326-A482-68E1-B512-D3D4BCD1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FF02D6-EBD8-ED20-B618-86D5BF4C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139B9-7431-77CF-7211-FB7DFAE1C358}"/>
                  </a:ext>
                </a:extLst>
              </p:cNvPr>
              <p:cNvSpPr txBox="1"/>
              <p:nvPr/>
            </p:nvSpPr>
            <p:spPr>
              <a:xfrm>
                <a:off x="170563" y="1605275"/>
                <a:ext cx="12021437" cy="15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400" b="1" dirty="0"/>
                  <a:t>전체 라운드에서 차분 경로의 최대 전파 비율이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𝟏𝟐𝟕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보다 상당히 큰 경우</a:t>
                </a:r>
                <a:r>
                  <a:rPr lang="en-US" altLang="ko-KR" sz="2400" b="1" dirty="0"/>
                  <a:t>,</a:t>
                </a:r>
                <a:br>
                  <a:rPr lang="en-US" altLang="ko-KR" sz="2400" b="1" dirty="0"/>
                </a:br>
                <a:r>
                  <a:rPr lang="ko-KR" altLang="en-US" sz="2400" b="1" dirty="0"/>
                  <a:t>차분 분석을 이용해 해당 암호를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400" b="1" dirty="0"/>
                  <a:t>보다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낮은 복잡도로 공격 가능 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139B9-7431-77CF-7211-FB7DFAE1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605275"/>
                <a:ext cx="12021437" cy="1570943"/>
              </a:xfrm>
              <a:prstGeom prst="rect">
                <a:avLst/>
              </a:prstGeom>
              <a:blipFill>
                <a:blip r:embed="rId3"/>
                <a:stretch>
                  <a:fillRect l="-710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33DF2E-FCFC-A9DB-A512-24F254F5A7E7}"/>
              </a:ext>
            </a:extLst>
          </p:cNvPr>
          <p:cNvSpPr txBox="1"/>
          <p:nvPr/>
        </p:nvSpPr>
        <p:spPr>
          <a:xfrm>
            <a:off x="475352" y="3547189"/>
            <a:ext cx="1171663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상당히</a:t>
            </a:r>
            <a:r>
              <a:rPr lang="en-US" altLang="ko-KR" sz="2000" b="1" dirty="0"/>
              <a:t>(significantly)’</a:t>
            </a:r>
            <a:r>
              <a:rPr lang="ko-KR" altLang="en-US" sz="2000" b="1" dirty="0"/>
              <a:t>의 명확한 기준 모호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0795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61F27-7F97-9CE4-00E0-E14ECF3E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F03D-6900-D359-F077-8492E95C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 of 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94F4D-4527-083B-531A-560C2315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BB2BAC-91DF-C12F-8B99-01C7B6CAEE99}"/>
                  </a:ext>
                </a:extLst>
              </p:cNvPr>
              <p:cNvSpPr txBox="1"/>
              <p:nvPr/>
            </p:nvSpPr>
            <p:spPr>
              <a:xfrm>
                <a:off x="170563" y="1020567"/>
                <a:ext cx="12021437" cy="2908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S-box</a:t>
                </a:r>
                <a:r>
                  <a:rPr lang="ko-KR" altLang="en-US" sz="2400" b="1" dirty="0"/>
                  <a:t>의 최대 </a:t>
                </a:r>
                <a:r>
                  <a:rPr lang="en-US" altLang="ko-KR" sz="2400" b="1" dirty="0"/>
                  <a:t>propagation ratio :</a:t>
                </a:r>
                <a:r>
                  <a:rPr lang="ko-KR" alt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4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4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ko-KR" sz="2400" b="1" i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첫 </a:t>
                </a:r>
                <a:r>
                  <a:rPr lang="en-US" altLang="ko-KR" sz="2400" b="1" dirty="0"/>
                  <a:t>5 rounds</a:t>
                </a:r>
                <a:r>
                  <a:rPr lang="ko-KR" altLang="en-US" sz="2400" b="1" dirty="0"/>
                  <a:t>의 라운드 당 </a:t>
                </a:r>
                <a:r>
                  <a:rPr lang="en-US" altLang="ko-KR" sz="2400" b="1" dirty="0"/>
                  <a:t>propagation ratio : 4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첫 </a:t>
                </a:r>
                <a:r>
                  <a:rPr lang="en-US" altLang="ko-KR" sz="2400" b="1" dirty="0"/>
                  <a:t>5 rounds </a:t>
                </a:r>
                <a:r>
                  <a:rPr lang="ko-KR" altLang="en-US" sz="2400" b="1" dirty="0"/>
                  <a:t>동안 </a:t>
                </a:r>
                <a:r>
                  <a:rPr lang="en-US" altLang="ko-KR" sz="2400" b="1" dirty="0"/>
                  <a:t>propagation ratio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4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4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𝟏𝟐𝟎</m:t>
                        </m:r>
                      </m:sup>
                    </m:sSup>
                    <m:r>
                      <a:rPr lang="ar-AE" altLang="ko-KR" sz="2400" b="1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＞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𝟏𝟐𝟕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b="1" dirty="0"/>
                  <a:t>differential cryptanalysis</a:t>
                </a:r>
                <a:r>
                  <a:rPr lang="ko-KR" altLang="en-US" sz="2400" b="1" dirty="0"/>
                  <a:t>의 복잡도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400" b="1" dirty="0"/>
                  <a:t> 미만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BB2BAC-91DF-C12F-8B99-01C7B6CAE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020567"/>
                <a:ext cx="12021437" cy="2908617"/>
              </a:xfrm>
              <a:prstGeom prst="rect">
                <a:avLst/>
              </a:prstGeom>
              <a:blipFill>
                <a:blip r:embed="rId3"/>
                <a:stretch>
                  <a:fillRect l="-710" b="-2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30888-5CC8-5AB7-0A51-5477EC7DAE45}"/>
                  </a:ext>
                </a:extLst>
              </p:cNvPr>
              <p:cNvSpPr txBox="1"/>
              <p:nvPr/>
            </p:nvSpPr>
            <p:spPr>
              <a:xfrm>
                <a:off x="170552" y="4112100"/>
                <a:ext cx="11860939" cy="2473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𝟏𝟐𝟎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의 도출 과정 불명확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각 라운드의 전체 </a:t>
                </a:r>
                <a:r>
                  <a:rPr lang="en-US" altLang="ko-KR" sz="2000" b="1" dirty="0"/>
                  <a:t>propagation ratio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ko-KR" sz="2000" b="1" i="1" smtClean="0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AE" altLang="ko-KR" sz="2000" b="1" i="1">
                                    <a:latin typeface="Cambria Math" panose="02040503050406030204" pitchFamily="18" charset="0"/>
                                    <a:sym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ar-AE" altLang="ko-KR" sz="2000" b="1" i="1">
                                    <a:latin typeface="Cambria Math"/>
                                    <a:sym typeface="Cambria Math"/>
                                  </a:rPr>
                                  <m:t>−</m:t>
                                </m:r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𝟔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𝟒</m:t>
                        </m:r>
                      </m:sup>
                    </m:sSup>
                    <m:r>
                      <a:rPr lang="ar-AE" altLang="ko-KR" sz="2000" b="1">
                        <a:latin typeface="Cambria Math"/>
                        <a:sym typeface="Cambria Math"/>
                      </a:rPr>
                      <m:t>=</m:t>
                    </m:r>
                    <m:sSup>
                      <m:sSupPr>
                        <m:ctrlPr>
                          <a:rPr lang="ar-AE" altLang="ko-KR" sz="20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𝟐𝟒</m:t>
                        </m:r>
                      </m:sup>
                    </m:sSup>
                    <m:r>
                      <a:rPr lang="ar-AE" altLang="ko-KR" sz="2000" b="1">
                        <a:latin typeface="Cambria Math"/>
                        <a:sym typeface="Cambria Math"/>
                      </a:rPr>
                      <m:t> </m:t>
                    </m:r>
                  </m:oMath>
                </a14:m>
                <a:r>
                  <a:rPr lang="en-US" altLang="ko-KR" sz="2000" b="1" dirty="0"/>
                  <a:t> </a:t>
                </a:r>
              </a:p>
              <a:p>
                <a:pPr lvl="1"/>
                <a:r>
                  <a:rPr lang="en-US" altLang="ko-KR" sz="2000" b="1" dirty="0"/>
                  <a:t>⇒ </a:t>
                </a:r>
                <a:r>
                  <a:rPr lang="ko-KR" altLang="en-US" sz="2000" b="1" dirty="0"/>
                  <a:t>첫 </a:t>
                </a:r>
                <a:r>
                  <a:rPr lang="en-US" altLang="ko-KR" sz="2000" b="1" dirty="0"/>
                  <a:t>5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rounds </a:t>
                </a:r>
                <a:r>
                  <a:rPr lang="ko-KR" altLang="en-US" sz="2000" b="1" dirty="0"/>
                  <a:t>동안 </a:t>
                </a:r>
                <a:r>
                  <a:rPr lang="en-US" altLang="ko-KR" sz="2000" b="1" dirty="0"/>
                  <a:t>propagation ratio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ko-KR" sz="2000" b="1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AE" altLang="ko-KR" sz="2000" b="1" i="1">
                                    <a:latin typeface="Cambria Math" panose="02040503050406030204" pitchFamily="18" charset="0"/>
                                    <a:sym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ar-AE" altLang="ko-KR" sz="2000" b="1" i="1">
                                    <a:latin typeface="Cambria Math"/>
                                    <a:sym typeface="Cambria Math"/>
                                  </a:rPr>
                                  <m:t>−</m:t>
                                </m:r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𝟐𝟒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ko-KR" altLang="en-US" sz="2000" b="1" i="1">
                            <a:latin typeface="Cambria Math"/>
                            <a:sym typeface="Cambria Math"/>
                          </a:rPr>
                          <m:t>𝟓</m:t>
                        </m:r>
                      </m:sup>
                    </m:sSup>
                    <m:r>
                      <a:rPr lang="ar-AE" altLang="ko-KR" sz="2000" b="1">
                        <a:latin typeface="Cambria Math"/>
                        <a:sym typeface="Cambria Math"/>
                      </a:rPr>
                      <m:t>=</m:t>
                    </m:r>
                    <m:sSup>
                      <m:sSupPr>
                        <m:ctrlPr>
                          <a:rPr lang="ar-AE" altLang="ko-KR" sz="20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𝟏𝟐𝟎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위와 같이 추정됨</a:t>
                </a:r>
                <a:r>
                  <a:rPr lang="en-US" altLang="ko-KR" sz="2000" b="1" dirty="0"/>
                  <a:t>. </a:t>
                </a:r>
                <a:r>
                  <a:rPr lang="ko-KR" altLang="en-US" sz="2000" b="1" dirty="0"/>
                  <a:t>그러나 이 경우 각 라운드 당 </a:t>
                </a:r>
                <a:r>
                  <a:rPr lang="en-US" altLang="ko-KR" sz="2000" b="1" dirty="0"/>
                  <a:t>propagation ratio </a:t>
                </a:r>
                <a:r>
                  <a:rPr lang="ko-KR" altLang="en-US" sz="2000" b="1" dirty="0"/>
                  <a:t>값</a:t>
                </a:r>
                <a:r>
                  <a:rPr lang="en-US" altLang="ko-KR" sz="2000" b="1" dirty="0"/>
                  <a:t> 4</a:t>
                </a:r>
                <a:r>
                  <a:rPr lang="ko-KR" altLang="en-US" sz="2000" b="1" dirty="0"/>
                  <a:t>가 왜 제곱형태로 나타나는지</a:t>
                </a:r>
                <a:r>
                  <a:rPr lang="en-US" altLang="ko-KR" sz="2000" b="1" dirty="0"/>
                  <a:t>,</a:t>
                </a:r>
                <a:br>
                  <a:rPr lang="en-US" altLang="ko-KR" sz="2000" b="1" dirty="0"/>
                </a:br>
                <a:r>
                  <a:rPr lang="ko-KR" altLang="en-US" sz="2000" b="1" dirty="0"/>
                  <a:t>라운드가 거듭될수록 무한정 감소하는지 알 수 없음</a:t>
                </a:r>
                <a:endParaRPr lang="en-US" altLang="ko-KR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30888-5CC8-5AB7-0A51-5477EC7D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2" y="4112100"/>
                <a:ext cx="11860939" cy="2473882"/>
              </a:xfrm>
              <a:prstGeom prst="rect">
                <a:avLst/>
              </a:prstGeom>
              <a:blipFill>
                <a:blip r:embed="rId4"/>
                <a:stretch>
                  <a:fillRect l="-462" b="-3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58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B7E4D-6500-A394-FCA2-56CFB70A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A6D58-58C4-7C55-E289-C997D120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 of 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B28AA2-D8CA-D0F2-5F4B-8B97A249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5BA3C-B1EC-3156-6211-2C44702C1EEC}"/>
                  </a:ext>
                </a:extLst>
              </p:cNvPr>
              <p:cNvSpPr txBox="1"/>
              <p:nvPr/>
            </p:nvSpPr>
            <p:spPr>
              <a:xfrm>
                <a:off x="170552" y="1487494"/>
                <a:ext cx="12021437" cy="2309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마지막 라운드의 </a:t>
                </a:r>
                <a:r>
                  <a:rPr lang="en-US" altLang="ko-KR" sz="2400" b="1" dirty="0"/>
                  <a:t>256x512 LDPC </a:t>
                </a:r>
                <a:r>
                  <a:rPr lang="ko-KR" altLang="en-US" sz="2400" b="1" dirty="0"/>
                  <a:t>생성 행렬 </a:t>
                </a:r>
                <a:r>
                  <a:rPr lang="en-US" altLang="ko-KR" sz="2400" b="1" dirty="0"/>
                  <a:t>G</a:t>
                </a:r>
                <a:r>
                  <a:rPr lang="ko-KR" altLang="en-US" sz="2400" b="1" dirty="0"/>
                  <a:t>의 </a:t>
                </a:r>
                <a:r>
                  <a:rPr lang="en-US" altLang="ko-KR" sz="2400" b="1" dirty="0"/>
                  <a:t>propagation ratio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256 (Fig 2-2)</a:t>
                </a:r>
                <a:br>
                  <a:rPr lang="en-US" altLang="ko-KR" sz="2400" b="1" dirty="0"/>
                </a:br>
                <a:r>
                  <a:rPr lang="en-US" altLang="ko-KR" sz="2400" b="1" dirty="0"/>
                  <a:t>⇒ </a:t>
                </a:r>
                <a:r>
                  <a:rPr lang="ko-KR" altLang="en-US" sz="2400" b="1" dirty="0"/>
                  <a:t>전체 라운드의 </a:t>
                </a:r>
                <a:r>
                  <a:rPr lang="en-US" altLang="ko-KR" sz="2400" b="1" dirty="0"/>
                  <a:t>propagation ratio</a:t>
                </a:r>
                <a:r>
                  <a:rPr lang="ko-KR" altLang="en-US" sz="2400" b="1" dirty="0"/>
                  <a:t>＜</a:t>
                </a:r>
                <a:r>
                  <a:rPr lang="ar-AE" altLang="ko-KR" sz="2400" b="1" dirty="0">
                    <a:sym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4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4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𝟏𝟐𝟕</m:t>
                        </m:r>
                      </m:sup>
                    </m:sSup>
                  </m:oMath>
                </a14:m>
                <a:br>
                  <a:rPr lang="en-US" altLang="ko-KR" sz="2400" b="1" dirty="0"/>
                </a:br>
                <a:r>
                  <a:rPr lang="en-US" altLang="ko-KR" sz="2400" b="1" dirty="0"/>
                  <a:t>⇒ </a:t>
                </a:r>
                <a:r>
                  <a:rPr lang="ko-KR" altLang="en-US" sz="2400" b="1" dirty="0"/>
                  <a:t>차분 분석 복잡도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400" b="1" dirty="0"/>
                  <a:t> 이상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5BA3C-B1EC-3156-6211-2C44702C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2" y="1487494"/>
                <a:ext cx="12021437" cy="2309607"/>
              </a:xfrm>
              <a:prstGeom prst="rect">
                <a:avLst/>
              </a:prstGeom>
              <a:blipFill>
                <a:blip r:embed="rId3"/>
                <a:stretch>
                  <a:fillRect l="-710" b="-3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92E5C-AF4C-F57A-4216-E01A80348E2F}"/>
                  </a:ext>
                </a:extLst>
              </p:cNvPr>
              <p:cNvSpPr txBox="1"/>
              <p:nvPr/>
            </p:nvSpPr>
            <p:spPr>
              <a:xfrm>
                <a:off x="511009" y="3934897"/>
                <a:ext cx="9624173" cy="2061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해당 논문에는 </a:t>
                </a:r>
                <a:r>
                  <a:rPr lang="en-US" altLang="ko-KR" sz="2000" b="1" dirty="0"/>
                  <a:t>Fig 2-2</a:t>
                </a:r>
                <a:r>
                  <a:rPr lang="ko-KR" altLang="en-US" sz="2000" b="1" dirty="0"/>
                  <a:t>가 없음</a:t>
                </a:r>
                <a:r>
                  <a:rPr lang="en-US" altLang="ko-KR" sz="2000" b="1" dirty="0"/>
                  <a:t>. </a:t>
                </a:r>
                <a:r>
                  <a:rPr lang="ko-KR" altLang="en-US" sz="2000" b="1" dirty="0"/>
                  <a:t>내용상으로는 </a:t>
                </a:r>
                <a:r>
                  <a:rPr lang="en-US" altLang="ko-KR" sz="2000" b="1" dirty="0"/>
                  <a:t>Fig 1</a:t>
                </a:r>
                <a:r>
                  <a:rPr lang="ko-KR" altLang="en-US" sz="2000" b="1" dirty="0"/>
                  <a:t>이 적합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어떤 과정을 통해 차분 경로의 </a:t>
                </a:r>
                <a:r>
                  <a:rPr lang="en-US" altLang="ko-KR" sz="2000" b="1" dirty="0"/>
                  <a:t>propagation ratio</a:t>
                </a:r>
                <a:r>
                  <a:rPr lang="ko-KR" altLang="en-US" sz="2000" b="1" dirty="0"/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𝟏𝟐𝟕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보다 </a:t>
                </a:r>
                <a:r>
                  <a:rPr lang="ko-KR" altLang="en-US" sz="2000" b="1" dirty="0" err="1"/>
                  <a:t>작은지</a:t>
                </a:r>
                <a:r>
                  <a:rPr lang="ko-KR" altLang="en-US" sz="2000" b="1" dirty="0"/>
                  <a:t> 알 수 없음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𝟏𝟐𝟎</m:t>
                        </m:r>
                      </m:sup>
                    </m:sSup>
                    <m:r>
                      <a:rPr lang="ar-AE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mbria Math"/>
                      </a:rPr>
                      <m:t>×</m:t>
                    </m:r>
                    <m:sSup>
                      <m:sSupPr>
                        <m:ctrlPr>
                          <a:rPr lang="ar-AE" altLang="ko-KR" sz="20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ko-KR" sz="2000" b="1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AE" altLang="ko-KR" sz="2000" b="1" i="1">
                                    <a:latin typeface="Cambria Math" panose="02040503050406030204" pitchFamily="18" charset="0"/>
                                    <a:sym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ar-AE" altLang="ko-KR" sz="2000" b="1" i="1">
                                    <a:latin typeface="Cambria Math"/>
                                    <a:sym typeface="Cambria Math"/>
                                  </a:rPr>
                                  <m:t>−</m:t>
                                </m:r>
                                <m:r>
                                  <a:rPr lang="ko-KR" altLang="ar-AE" sz="2000" b="1" i="1">
                                    <a:latin typeface="Cambria Math"/>
                                    <a:sym typeface="Cambria Math"/>
                                  </a:rPr>
                                  <m:t>𝟔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𝟐𝟓𝟔</m:t>
                        </m:r>
                      </m:sup>
                    </m:sSup>
                    <m:r>
                      <a:rPr lang="ar-AE" altLang="ko-KR" sz="2000" b="1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2000" b="1" dirty="0"/>
                  <a:t>로 추정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000" b="1" dirty="0"/>
                  <a:t>5 round </a:t>
                </a:r>
                <a:r>
                  <a:rPr lang="ko-KR" altLang="en-US" sz="2000" b="1" dirty="0"/>
                  <a:t>이후와 </a:t>
                </a:r>
                <a:r>
                  <a:rPr lang="en-US" altLang="ko-KR" sz="2000" b="1" dirty="0"/>
                  <a:t>6 round </a:t>
                </a:r>
                <a:r>
                  <a:rPr lang="ko-KR" altLang="en-US" sz="2000" b="1" dirty="0"/>
                  <a:t>이후 </a:t>
                </a:r>
                <a:r>
                  <a:rPr lang="en-US" altLang="ko-KR" sz="2000" b="1" dirty="0"/>
                  <a:t>output</a:t>
                </a:r>
                <a:r>
                  <a:rPr lang="ko-KR" altLang="en-US" sz="2000" b="1" dirty="0"/>
                  <a:t>의 길이가 다른데 이런 비교가 타당한가</a:t>
                </a:r>
                <a:r>
                  <a:rPr lang="en-US" altLang="ko-KR" sz="2000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92E5C-AF4C-F57A-4216-E01A8034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9" y="3934897"/>
                <a:ext cx="9624173" cy="2061783"/>
              </a:xfrm>
              <a:prstGeom prst="rect">
                <a:avLst/>
              </a:prstGeom>
              <a:blipFill>
                <a:blip r:embed="rId4"/>
                <a:stretch>
                  <a:fillRect l="-570" b="-4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LDPC-ECC(Error Correcting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551" y="1312285"/>
            <a:ext cx="12021437" cy="3743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LDPC-ECC = AES-128 + LDPC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AES-128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LDPC Code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Joint</a:t>
            </a:r>
            <a:r>
              <a:rPr lang="ko-KR" altLang="en-US" sz="2400" b="1" dirty="0"/>
              <a:t>한 오류 정정 암호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5 Rounds </a:t>
            </a:r>
            <a:r>
              <a:rPr lang="ko-KR" altLang="en-US" sz="2400" b="1" dirty="0"/>
              <a:t>블록 암호 </a:t>
            </a:r>
            <a:r>
              <a:rPr lang="en-US" altLang="ko-KR" sz="2400" b="1" dirty="0"/>
              <a:t>+ LDPC</a:t>
            </a:r>
            <a:r>
              <a:rPr lang="ko-KR" altLang="en-US" sz="2400" b="1" dirty="0"/>
              <a:t> 생성행렬 </a:t>
            </a:r>
            <a:r>
              <a:rPr lang="en-US" altLang="ko-KR" sz="2400" b="1" dirty="0"/>
              <a:t>G</a:t>
            </a:r>
            <a:r>
              <a:rPr lang="ko-KR" altLang="en-US" sz="2400" b="1" dirty="0"/>
              <a:t>와의 곱셈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Key : 128-bit </a:t>
            </a:r>
            <a:r>
              <a:rPr lang="ko-KR" altLang="en-US" sz="2400" b="1" dirty="0"/>
              <a:t>비밀 키</a:t>
            </a:r>
            <a:r>
              <a:rPr lang="en-US" altLang="ko-KR" sz="2400" b="1" dirty="0"/>
              <a:t>, 256x512 LDPC </a:t>
            </a:r>
            <a:r>
              <a:rPr lang="ko-KR" altLang="en-US" sz="2400" b="1" dirty="0"/>
              <a:t>생성 행렬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3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EE76-970C-86D2-2623-26EF2645F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32B4-168E-4656-3D8E-10A05A60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0EC53-4E8E-7845-CCAA-15CD93E4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CC46F-AB48-11A7-28E0-814951C29582}"/>
              </a:ext>
            </a:extLst>
          </p:cNvPr>
          <p:cNvSpPr txBox="1"/>
          <p:nvPr/>
        </p:nvSpPr>
        <p:spPr>
          <a:xfrm>
            <a:off x="170552" y="1206283"/>
            <a:ext cx="11568047" cy="500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Known plaintext-ciphertext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attack(</a:t>
            </a:r>
            <a:r>
              <a:rPr lang="ko-KR" altLang="en-US" sz="2400" b="1" dirty="0"/>
              <a:t>알려진 </a:t>
            </a:r>
            <a:r>
              <a:rPr lang="ko-KR" altLang="en-US" sz="2400" b="1" dirty="0" err="1"/>
              <a:t>평문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암호문 공격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암호의 선형성을 이용해 </a:t>
            </a:r>
            <a:r>
              <a:rPr lang="en-US" altLang="ko-KR" sz="2400" b="1" dirty="0"/>
              <a:t>key bits </a:t>
            </a:r>
            <a:r>
              <a:rPr lang="ko-KR" altLang="en-US" sz="2400" b="1" dirty="0"/>
              <a:t>유추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SubBytes</a:t>
            </a:r>
            <a:r>
              <a:rPr lang="en-US" altLang="ko-KR" sz="2400" b="1" dirty="0"/>
              <a:t>(SB) : </a:t>
            </a:r>
            <a:r>
              <a:rPr lang="ko-KR" altLang="en-US" sz="2400" b="1" dirty="0"/>
              <a:t>유일한 비선형 단계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활성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의 선형성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최대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상관 관계로 근사화 가능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활성 </a:t>
            </a:r>
            <a:r>
              <a:rPr lang="en-US" altLang="ko-KR" sz="2400" b="1" dirty="0"/>
              <a:t>S-box(active S-box) : </a:t>
            </a:r>
            <a:r>
              <a:rPr lang="ko-KR" altLang="en-US" sz="2400" b="1" dirty="0"/>
              <a:t>특정 선형 표현에 대해 영향을 받는 </a:t>
            </a:r>
            <a:r>
              <a:rPr lang="en-US" altLang="ko-KR" sz="2400" b="1" dirty="0"/>
              <a:t>S-box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한 라운드의 선형성은 여러 라운드로 확장되어 선형 경로</a:t>
            </a:r>
            <a:r>
              <a:rPr lang="en-US" altLang="ko-KR" sz="2400" b="1" dirty="0"/>
              <a:t>(linear trail) </a:t>
            </a:r>
            <a:r>
              <a:rPr lang="ko-KR" altLang="en-US" sz="2400" b="1" dirty="0"/>
              <a:t>형성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선형 경로의 상관 관계 </a:t>
            </a:r>
            <a:br>
              <a:rPr lang="en-US" altLang="ko-KR" sz="2400" b="1" dirty="0"/>
            </a:br>
            <a:r>
              <a:rPr lang="en-US" altLang="ko-KR" sz="2400" b="1" dirty="0"/>
              <a:t>: </a:t>
            </a:r>
            <a:r>
              <a:rPr lang="ko-KR" altLang="en-US" sz="2400" b="1" dirty="0"/>
              <a:t>해당 경로에서 활성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들의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상관 관계의 곱으로 근사 가능</a:t>
            </a:r>
          </a:p>
        </p:txBody>
      </p:sp>
    </p:spTree>
    <p:extLst>
      <p:ext uri="{BB962C8B-B14F-4D97-AF65-F5344CB8AC3E}">
        <p14:creationId xmlns:p14="http://schemas.microsoft.com/office/powerpoint/2010/main" val="3892196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14DE-6894-A37D-0428-5A0A1735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5092-592D-8AE1-8D50-EC55405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78131-DA68-75A7-F6B7-49D59DC6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DA759-64B4-3B06-CA6A-92BBCB7AA7BA}"/>
                  </a:ext>
                </a:extLst>
              </p:cNvPr>
              <p:cNvSpPr txBox="1"/>
              <p:nvPr/>
            </p:nvSpPr>
            <p:spPr>
              <a:xfrm>
                <a:off x="170563" y="1234575"/>
                <a:ext cx="12021437" cy="15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400" b="1" dirty="0"/>
                  <a:t>모든 라운드에 걸친 선형 경로의 최대 상관 관계가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400" b="1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4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400" b="1" i="1">
                            <a:latin typeface="Cambria Math"/>
                            <a:sym typeface="Cambria Math"/>
                          </a:rPr>
                          <m:t>𝟔𝟒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보다 상당히 큰 경우</a:t>
                </a:r>
                <a:r>
                  <a:rPr lang="en-US" altLang="ko-KR" sz="2400" b="1" dirty="0"/>
                  <a:t>,</a:t>
                </a:r>
                <a:br>
                  <a:rPr lang="en-US" altLang="ko-KR" sz="2400" b="1" dirty="0"/>
                </a:br>
                <a:r>
                  <a:rPr lang="ko-KR" altLang="en-US" sz="2400" b="1" dirty="0"/>
                  <a:t>선형 분석을 이용해 해당 암호를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400" b="1" dirty="0"/>
                  <a:t>보다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낮은 복잡도로 공격 가능 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DA759-64B4-3B06-CA6A-92BBCB7A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234575"/>
                <a:ext cx="12021437" cy="1570943"/>
              </a:xfrm>
              <a:prstGeom prst="rect">
                <a:avLst/>
              </a:prstGeom>
              <a:blipFill>
                <a:blip r:embed="rId3"/>
                <a:stretch>
                  <a:fillRect l="-710" b="-6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27414E-2BAD-CC0D-366A-0CE31DA4040C}"/>
                  </a:ext>
                </a:extLst>
              </p:cNvPr>
              <p:cNvSpPr txBox="1"/>
              <p:nvPr/>
            </p:nvSpPr>
            <p:spPr>
              <a:xfrm>
                <a:off x="472120" y="3176489"/>
                <a:ext cx="9754017" cy="143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상관 관계 계산 방식 명시</a:t>
                </a:r>
                <a:r>
                  <a:rPr lang="en-US" altLang="ko-KR" sz="2000" b="1" dirty="0"/>
                  <a:t>X</a:t>
                </a:r>
                <a:br>
                  <a:rPr lang="en-US" altLang="ko-KR" sz="2000" b="1" dirty="0"/>
                </a:br>
                <a:r>
                  <a:rPr lang="ko-KR" altLang="en-US" sz="2000" b="1" dirty="0" err="1"/>
                  <a:t>피어슨</a:t>
                </a:r>
                <a:r>
                  <a:rPr lang="ko-KR" altLang="en-US" sz="2000" b="1" dirty="0"/>
                  <a:t> 상관 계수를 가정할 경우</a:t>
                </a:r>
                <a:r>
                  <a:rPr lang="en-US" altLang="ko-KR" sz="20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ko-KR" sz="2000" b="1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pPr>
                      <m:e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𝟐</m:t>
                        </m:r>
                      </m:e>
                      <m:sup>
                        <m:r>
                          <a:rPr lang="ar-AE" altLang="ko-KR" sz="2000" b="1" i="1">
                            <a:latin typeface="Cambria Math"/>
                            <a:sym typeface="Cambria Math"/>
                          </a:rPr>
                          <m:t>−</m:t>
                        </m:r>
                        <m:r>
                          <a:rPr lang="ko-KR" altLang="ar-AE" sz="2000" b="1" i="1">
                            <a:latin typeface="Cambria Math"/>
                            <a:sym typeface="Cambria Math"/>
                          </a:rPr>
                          <m:t>𝟔𝟒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보다 작더라도 </a:t>
                </a:r>
                <a:r>
                  <a:rPr lang="en-US" altLang="ko-KR" sz="2000" b="1" dirty="0"/>
                  <a:t>-1</a:t>
                </a:r>
                <a:r>
                  <a:rPr lang="ko-KR" altLang="en-US" sz="2000" b="1" dirty="0"/>
                  <a:t>에 가까우면 상관도가 높음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2000" b="1" dirty="0"/>
                  <a:t>‘</a:t>
                </a:r>
                <a:r>
                  <a:rPr lang="ko-KR" altLang="en-US" sz="2000" b="1" dirty="0"/>
                  <a:t>상당히</a:t>
                </a:r>
                <a:r>
                  <a:rPr lang="en-US" altLang="ko-KR" sz="2000" b="1" dirty="0"/>
                  <a:t>(significantly)’</a:t>
                </a:r>
                <a:r>
                  <a:rPr lang="ko-KR" altLang="en-US" sz="2000" b="1" dirty="0"/>
                  <a:t>의 명확한 기준 모호</a:t>
                </a:r>
                <a:endParaRPr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27414E-2BAD-CC0D-366A-0CE31DA4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0" y="3176489"/>
                <a:ext cx="9754017" cy="1430392"/>
              </a:xfrm>
              <a:prstGeom prst="rect">
                <a:avLst/>
              </a:prstGeom>
              <a:blipFill>
                <a:blip r:embed="rId4"/>
                <a:stretch>
                  <a:fillRect l="-562" b="-6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30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09B26-9DE4-D685-1BB3-6EE25265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BB86-FACE-F4B7-7B7F-4C60637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 of 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6FDA8-32F8-0690-5626-88419BB6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C085F-D05C-7BB6-FB7C-DF3533F8F1E9}"/>
                  </a:ext>
                </a:extLst>
              </p:cNvPr>
              <p:cNvSpPr txBox="1"/>
              <p:nvPr/>
            </p:nvSpPr>
            <p:spPr>
              <a:xfrm>
                <a:off x="170563" y="1234575"/>
                <a:ext cx="12021437" cy="215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S-box</a:t>
                </a:r>
                <a:r>
                  <a:rPr lang="ko-KR" altLang="en-US" sz="2400" b="1" dirty="0"/>
                  <a:t>의 최대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2400" b="1" i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첫 </a:t>
                </a:r>
                <a:r>
                  <a:rPr lang="en-US" altLang="ko-KR" sz="2400" b="1" dirty="0"/>
                  <a:t>5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rounds </a:t>
                </a:r>
                <a:r>
                  <a:rPr lang="ko-KR" altLang="en-US" sz="2400" b="1" dirty="0"/>
                  <a:t>동안의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𝟔𝟎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b="1" dirty="0"/>
                  <a:t>linear cryptanalysis</a:t>
                </a:r>
                <a:r>
                  <a:rPr lang="ko-KR" altLang="en-US" sz="2400" b="1" dirty="0"/>
                  <a:t>의 복잡도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400" b="1" dirty="0"/>
                  <a:t> 미만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C085F-D05C-7BB6-FB7C-DF3533F8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234575"/>
                <a:ext cx="12021437" cy="2153282"/>
              </a:xfrm>
              <a:prstGeom prst="rect">
                <a:avLst/>
              </a:prstGeom>
              <a:blipFill>
                <a:blip r:embed="rId3"/>
                <a:stretch>
                  <a:fillRect l="-710" b="-5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7857F-1F3E-00D0-58BE-DA9C857385C6}"/>
                  </a:ext>
                </a:extLst>
              </p:cNvPr>
              <p:cNvSpPr txBox="1"/>
              <p:nvPr/>
            </p:nvSpPr>
            <p:spPr>
              <a:xfrm>
                <a:off x="406401" y="3772095"/>
                <a:ext cx="11206914" cy="2843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ko-KR" altLang="en-US" sz="2000" b="1" dirty="0">
                    <a:latin typeface="Cambria Math" panose="02040503050406030204" pitchFamily="18" charset="0"/>
                  </a:rPr>
                  <a:t>의 도출 과정 불명확</a:t>
                </a: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𝟔𝟎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의 도출 과정 불명확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각 라운드 당 입력</a:t>
                </a:r>
                <a:r>
                  <a:rPr lang="en-US" altLang="ko-KR" sz="2000" b="1" dirty="0"/>
                  <a:t>-</a:t>
                </a:r>
                <a:r>
                  <a:rPr lang="ko-KR" altLang="en-US" sz="2000" b="1" dirty="0"/>
                  <a:t>출력 상관 관계 </a:t>
                </a:r>
                <a:r>
                  <a:rPr lang="en-US" altLang="ko-KR" sz="20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br>
                  <a:rPr lang="en-US" altLang="ko-KR" sz="2000" b="1" dirty="0"/>
                </a:br>
                <a:r>
                  <a:rPr lang="en-US" altLang="ko-KR" sz="2000" b="1" dirty="0"/>
                  <a:t>⇒ </a:t>
                </a:r>
                <a:r>
                  <a:rPr lang="ko-KR" altLang="en-US" sz="2000" b="1" dirty="0"/>
                  <a:t>첫 </a:t>
                </a:r>
                <a:r>
                  <a:rPr lang="en-US" altLang="ko-KR" sz="2000" b="1" dirty="0"/>
                  <a:t>5 rounds </a:t>
                </a:r>
                <a:r>
                  <a:rPr lang="ko-KR" altLang="en-US" sz="2000" b="1" dirty="0"/>
                  <a:t>동안의 </a:t>
                </a:r>
                <a:r>
                  <a:rPr lang="en-US" altLang="ko-KR" sz="2000" b="1" dirty="0"/>
                  <a:t>propagation ratio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𝟔𝟎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위와 같이 추정됨</a:t>
                </a:r>
                <a:r>
                  <a:rPr lang="en-US" altLang="ko-KR" sz="2000" b="1" dirty="0"/>
                  <a:t>. </a:t>
                </a:r>
                <a:r>
                  <a:rPr lang="ko-KR" altLang="en-US" sz="2000" b="1" dirty="0"/>
                  <a:t>그러나 이 경우 각 라운드의 </a:t>
                </a:r>
                <a:r>
                  <a:rPr lang="en-US" altLang="ko-KR" sz="2000" b="1" dirty="0"/>
                  <a:t>propagation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ratio </a:t>
                </a:r>
                <a:r>
                  <a:rPr lang="ko-KR" altLang="en-US" sz="2000" b="1" dirty="0"/>
                  <a:t>값 </a:t>
                </a:r>
                <a:r>
                  <a:rPr lang="en-US" altLang="ko-KR" sz="2000" b="1" dirty="0"/>
                  <a:t>4</a:t>
                </a:r>
                <a:r>
                  <a:rPr lang="ko-KR" altLang="en-US" sz="2000" b="1" dirty="0"/>
                  <a:t>가 상관 관계에도 영향을</a:t>
                </a:r>
                <a:endParaRPr lang="en-US" altLang="ko-KR" sz="20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000" b="1" dirty="0"/>
                  <a:t>미치는지</a:t>
                </a:r>
                <a:r>
                  <a:rPr lang="en-US" altLang="ko-KR" sz="2000" b="1" dirty="0"/>
                  <a:t>, </a:t>
                </a:r>
                <a:r>
                  <a:rPr lang="ko-KR" altLang="en-US" sz="2000" b="1" dirty="0"/>
                  <a:t>다른 것을 의미했는지 모호함</a:t>
                </a:r>
                <a:endParaRPr lang="en-US" altLang="ko-KR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97857F-1F3E-00D0-58BE-DA9C8573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1" y="3772095"/>
                <a:ext cx="11206914" cy="2843214"/>
              </a:xfrm>
              <a:prstGeom prst="rect">
                <a:avLst/>
              </a:prstGeom>
              <a:blipFill>
                <a:blip r:embed="rId4"/>
                <a:stretch>
                  <a:fillRect l="-490" b="-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1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D1BC-1021-3945-43B6-CF2BEC483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25C7-2322-D251-D73A-556C9D87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Algorithm Complexity of random LDPC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E971C-3A05-28B0-96BD-D68F1D6E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48F55-312B-BBEA-D7A7-AD2321D1E25C}"/>
              </a:ext>
            </a:extLst>
          </p:cNvPr>
          <p:cNvSpPr txBox="1"/>
          <p:nvPr/>
        </p:nvSpPr>
        <p:spPr>
          <a:xfrm>
            <a:off x="85281" y="1303155"/>
            <a:ext cx="12021437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random LDPC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H matrix</a:t>
            </a:r>
            <a:r>
              <a:rPr lang="ko-KR" altLang="en-US" sz="2400" b="1" dirty="0"/>
              <a:t> 생성 알고리즘 분석을 통해 </a:t>
            </a:r>
            <a:r>
              <a:rPr lang="en-US" altLang="ko-KR" sz="2400" b="1" dirty="0"/>
              <a:t>cipher attack </a:t>
            </a:r>
            <a:r>
              <a:rPr lang="ko-KR" altLang="en-US" sz="2400" b="1" dirty="0"/>
              <a:t>복잡도 분석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256 x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512</a:t>
            </a:r>
            <a:r>
              <a:rPr lang="ko-KR" altLang="en-US" sz="2400" b="1" dirty="0"/>
              <a:t> 행렬의 위치 확률</a:t>
            </a:r>
            <a:r>
              <a:rPr lang="en-US" altLang="ko-KR" sz="2400" b="1" dirty="0"/>
              <a:t>(position probability)</a:t>
            </a:r>
            <a:r>
              <a:rPr lang="ko-KR" altLang="en-US" sz="2400" b="1" dirty="0"/>
              <a:t> 계산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Xiao, Y., Zhao, Y., &amp; Lee, M. H. (2006, November). Encrypting LDPC-codec.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In </a:t>
            </a:r>
            <a:r>
              <a:rPr lang="en-US" altLang="ko-KR" sz="2400" b="1" i="1" dirty="0">
                <a:solidFill>
                  <a:srgbClr val="222222"/>
                </a:solidFill>
                <a:effectLst/>
              </a:rPr>
              <a:t>2006 8th international Conference on Signal Processing</a:t>
            </a:r>
            <a:r>
              <a:rPr lang="en-US" altLang="ko-KR" sz="2400" b="1" i="0" dirty="0">
                <a:solidFill>
                  <a:srgbClr val="222222"/>
                </a:solidFill>
                <a:effectLst/>
              </a:rPr>
              <a:t> (Vol. 3). IEEE.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99796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23A2-4AE3-CB3C-ED18-729C7641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21E2-9EA1-8F27-202F-B25CECA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Algorithm Complexity of random LDPC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FD73B-03D9-83F6-CE6E-8BF93DE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D615EE-50E6-26B7-1F66-1F4144639FE7}"/>
                  </a:ext>
                </a:extLst>
              </p:cNvPr>
              <p:cNvSpPr txBox="1"/>
              <p:nvPr/>
            </p:nvSpPr>
            <p:spPr>
              <a:xfrm>
                <a:off x="170563" y="1234575"/>
                <a:ext cx="12021437" cy="250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첫 번째 열에서 </a:t>
                </a: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의 위치 확률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𝟐𝟕𝟔𝟑𝟓𝟐𝟎</m:t>
                    </m:r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두 번째 열에서 </a:t>
                </a: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의 위치 확률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세 번째 열에서 </a:t>
                </a: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의 위치 확률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e>
                    </m:d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N </a:t>
                </a:r>
                <a:r>
                  <a:rPr lang="ko-KR" altLang="en-US" sz="2400" b="1" dirty="0"/>
                  <a:t>번째 열에서 </a:t>
                </a: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의 위치 확률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</m:e>
                    </m:d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D615EE-50E6-26B7-1F66-1F414463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234575"/>
                <a:ext cx="12021437" cy="2502993"/>
              </a:xfrm>
              <a:prstGeom prst="rect">
                <a:avLst/>
              </a:prstGeom>
              <a:blipFill>
                <a:blip r:embed="rId3"/>
                <a:stretch>
                  <a:fillRect l="-710" b="-3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0D44DE-99A6-3BF7-8D40-36CF7DDCB843}"/>
              </a:ext>
            </a:extLst>
          </p:cNvPr>
          <p:cNvSpPr txBox="1"/>
          <p:nvPr/>
        </p:nvSpPr>
        <p:spPr>
          <a:xfrm>
            <a:off x="371827" y="4000695"/>
            <a:ext cx="11618886" cy="141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인용한 논문에서 </a:t>
            </a:r>
            <a:r>
              <a:rPr lang="en-US" altLang="ko-KR" sz="2000" b="1" dirty="0"/>
              <a:t>‘</a:t>
            </a:r>
            <a:r>
              <a:rPr lang="ko-KR" altLang="en-US" sz="2000" b="1" dirty="0"/>
              <a:t>두 개의 열이 특정 두 행에서 모두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을 포함하지 않도록 한다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는 규칙에 의한 계산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그러나 행렬의 크기 </a:t>
            </a:r>
            <a:r>
              <a:rPr lang="en-US" altLang="ko-KR" sz="2000" b="1" dirty="0"/>
              <a:t>256x512</a:t>
            </a:r>
            <a:r>
              <a:rPr lang="ko-KR" altLang="en-US" sz="2000" b="1" dirty="0"/>
              <a:t>를 고려했을 때 완벽히 만족될 수 없는 규칙임</a:t>
            </a:r>
            <a:r>
              <a:rPr lang="en-US" altLang="ko-KR" sz="2000" b="1" dirty="0"/>
              <a:t>. </a:t>
            </a:r>
            <a:br>
              <a:rPr lang="en-US" altLang="ko-KR" sz="2000" b="1" dirty="0"/>
            </a:br>
            <a:r>
              <a:rPr lang="ko-KR" altLang="en-US" sz="2000" b="1" dirty="0"/>
              <a:t>그렇다면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번째 열에서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위치 확률을 위와 같이 계산하는 것이 타당한가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54349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AFA9E-D935-E64D-B1AD-0740C49A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22914-3373-520A-7DE2-EABDD63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Algorithm Complexity of random LDPC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F1E62-F576-FF44-A64B-E1D826CD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70642F-0454-4DE7-8227-08AD65E0218C}"/>
                  </a:ext>
                </a:extLst>
              </p:cNvPr>
              <p:cNvSpPr txBox="1"/>
              <p:nvPr/>
            </p:nvSpPr>
            <p:spPr>
              <a:xfrm>
                <a:off x="170563" y="1403219"/>
                <a:ext cx="12021437" cy="1471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H matrix</a:t>
                </a:r>
                <a:r>
                  <a:rPr lang="ko-KR" altLang="en-US" sz="2400" b="1" dirty="0"/>
                  <a:t>를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추측하는 </a:t>
                </a:r>
                <a:r>
                  <a:rPr lang="en-US" altLang="ko-KR" sz="2400" b="1" dirty="0"/>
                  <a:t>attacker</a:t>
                </a:r>
                <a:r>
                  <a:rPr lang="ko-KR" altLang="en-US" sz="2400" b="1" dirty="0"/>
                  <a:t>의 시간 복잡도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𝟑𝟐𝟖𝟗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random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LDPC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code</a:t>
                </a:r>
                <a:r>
                  <a:rPr lang="ko-KR" altLang="en-US" sz="2400" b="1" dirty="0"/>
                  <a:t>를 사용해 </a:t>
                </a:r>
                <a:r>
                  <a:rPr lang="en-US" altLang="ko-KR" sz="2400" b="1" dirty="0"/>
                  <a:t>LDPC-ECC</a:t>
                </a:r>
                <a:r>
                  <a:rPr lang="ko-KR" altLang="en-US" sz="2400" b="1" dirty="0"/>
                  <a:t>의 시간 복잡도가 크게 향상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70642F-0454-4DE7-8227-08AD65E02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403219"/>
                <a:ext cx="12021437" cy="1471172"/>
              </a:xfrm>
              <a:prstGeom prst="rect">
                <a:avLst/>
              </a:prstGeom>
              <a:blipFill>
                <a:blip r:embed="rId3"/>
                <a:stretch>
                  <a:fillRect l="-710" b="-8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2675D-0D22-C9E0-3D20-93E7E086F249}"/>
                  </a:ext>
                </a:extLst>
              </p:cNvPr>
              <p:cNvSpPr txBox="1"/>
              <p:nvPr/>
            </p:nvSpPr>
            <p:spPr>
              <a:xfrm>
                <a:off x="428977" y="3209327"/>
                <a:ext cx="8474243" cy="154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𝟐𝟓𝟔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𝟓𝟏𝟐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func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𝟓𝟏𝟐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𝟑𝟐𝟖𝟗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b="1" dirty="0"/>
                  <a:t>위 과정을 통해 도출된 값으로 예상됨</a:t>
                </a:r>
                <a:r>
                  <a:rPr lang="en-US" altLang="ko-KR" sz="2000" b="1" dirty="0"/>
                  <a:t>. </a:t>
                </a:r>
                <a:br>
                  <a:rPr lang="en-US" altLang="ko-KR" sz="2000" b="1" dirty="0"/>
                </a:br>
                <a:r>
                  <a:rPr lang="ko-KR" altLang="en-US" sz="2000" b="1" dirty="0"/>
                  <a:t>앞의 의문에 대한 연장으로 단순히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𝟐𝟓𝟔</m:t>
                            </m:r>
                          </m:sub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b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𝟓𝟏𝟐</m:t>
                        </m:r>
                      </m:sup>
                    </m:sSup>
                  </m:oMath>
                </a14:m>
                <a:r>
                  <a:rPr lang="ko-KR" altLang="en-US" sz="2000" b="1" dirty="0"/>
                  <a:t>로 </a:t>
                </a:r>
                <a:r>
                  <a:rPr lang="ko-KR" altLang="en-US" sz="2000" b="1" dirty="0" err="1"/>
                  <a:t>계산하는게</a:t>
                </a:r>
                <a:r>
                  <a:rPr lang="ko-KR" altLang="en-US" sz="2000" b="1" dirty="0"/>
                  <a:t> 타당한가</a:t>
                </a:r>
                <a:r>
                  <a:rPr lang="en-US" altLang="ko-KR" sz="2000" b="1" dirty="0"/>
                  <a:t>?</a:t>
                </a:r>
                <a:r>
                  <a:rPr lang="ko-KR" altLang="en-US" sz="2000" b="1" dirty="0"/>
                  <a:t> </a:t>
                </a:r>
                <a:endParaRPr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F2675D-0D22-C9E0-3D20-93E7E086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" y="3209327"/>
                <a:ext cx="8474243" cy="1548565"/>
              </a:xfrm>
              <a:prstGeom prst="rect">
                <a:avLst/>
              </a:prstGeom>
              <a:blipFill>
                <a:blip r:embed="rId4"/>
                <a:stretch>
                  <a:fillRect l="-647" b="-5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2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BBCAD-0CEB-A356-9834-9D5D5CFE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3A186-8D11-64EB-AC96-CB555C6E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Square Attack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4ECDF-F2C3-BD18-7E78-BB6A6497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11BCE-BEDE-DFA7-5061-72134D700D11}"/>
              </a:ext>
            </a:extLst>
          </p:cNvPr>
          <p:cNvSpPr txBox="1"/>
          <p:nvPr/>
        </p:nvSpPr>
        <p:spPr>
          <a:xfrm>
            <a:off x="273433" y="1257435"/>
            <a:ext cx="12021437" cy="4039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Integral / Saturation Attack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선택된 </a:t>
            </a:r>
            <a:r>
              <a:rPr lang="ko-KR" altLang="en-US" sz="2400" b="1" dirty="0" err="1"/>
              <a:t>평문</a:t>
            </a:r>
            <a:r>
              <a:rPr lang="ko-KR" altLang="en-US" sz="2400" b="1" dirty="0"/>
              <a:t> 공격</a:t>
            </a:r>
            <a:r>
              <a:rPr lang="en-US" altLang="ko-KR" sz="2400" b="1" dirty="0"/>
              <a:t>(chosen plaintext attack)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바이트 단위 특성</a:t>
            </a:r>
            <a:r>
              <a:rPr lang="en-US" altLang="ko-KR" sz="2400" b="1" dirty="0"/>
              <a:t>(byte-oriented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features)</a:t>
            </a:r>
            <a:r>
              <a:rPr lang="ko-KR" altLang="en-US" sz="2400" b="1" dirty="0"/>
              <a:t>을 이용하는 방식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AES : </a:t>
            </a:r>
            <a:r>
              <a:rPr lang="ko-KR" altLang="en-US" sz="2400" b="1" dirty="0"/>
              <a:t>바이트 단위 암호 ⇒ 첫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rounds</a:t>
            </a:r>
            <a:r>
              <a:rPr lang="ko-KR" altLang="en-US" sz="2400" b="1" dirty="0"/>
              <a:t>에 적용 가능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마지막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라운드의 </a:t>
            </a:r>
            <a:r>
              <a:rPr lang="en-US" altLang="ko-KR" sz="2400" b="1" dirty="0"/>
              <a:t>LDPC </a:t>
            </a:r>
            <a:r>
              <a:rPr lang="ko-KR" altLang="en-US" sz="2400" b="1" dirty="0"/>
              <a:t>인코딩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비트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단위 연산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⇒ </a:t>
            </a:r>
            <a:r>
              <a:rPr lang="en-US" altLang="ko-KR" sz="2400" b="1" dirty="0"/>
              <a:t>Square attack </a:t>
            </a:r>
            <a:r>
              <a:rPr lang="ko-KR" altLang="en-US" sz="2400" b="1" dirty="0"/>
              <a:t>무의미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26612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C518F-3858-D5C7-24F7-91246EF58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77E2-CFAE-49C6-6EC2-6E2EA72E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Error Correcting Capacity – Minimum Weight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21038-773F-193C-C923-430B93F4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5A8CE-F1E2-6958-7F88-049EA0EC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7" y="1502191"/>
            <a:ext cx="5493454" cy="3853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E0D81-C30D-9672-44DA-87EDBF6D7564}"/>
              </a:ext>
            </a:extLst>
          </p:cNvPr>
          <p:cNvSpPr txBox="1"/>
          <p:nvPr/>
        </p:nvSpPr>
        <p:spPr>
          <a:xfrm>
            <a:off x="5363488" y="1765021"/>
            <a:ext cx="7007157" cy="27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codeword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minimum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weight </a:t>
            </a:r>
            <a:r>
              <a:rPr lang="ko-KR" altLang="en-US" sz="2400" b="1" dirty="0"/>
              <a:t>직접 계산 불가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→ 통계적으로 구한 값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상대적으로 </a:t>
            </a:r>
            <a:r>
              <a:rPr lang="en-US" altLang="ko-KR" sz="2400" b="1" dirty="0"/>
              <a:t>120 </a:t>
            </a:r>
            <a:r>
              <a:rPr lang="ko-KR" altLang="en-US" sz="2400" b="1" dirty="0"/>
              <a:t>부근에 집중적으로 분포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minimum weight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439121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70408-3761-B773-5769-74FE9395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908A-B805-ECAC-FBF9-F02B916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Error Correcting Capacity – BER</a:t>
            </a:r>
            <a:r>
              <a:rPr lang="ko-KR" altLang="en-US" sz="4000" dirty="0"/>
              <a:t> </a:t>
            </a:r>
            <a:r>
              <a:rPr lang="en-US" altLang="ko-KR" sz="4000" dirty="0"/>
              <a:t>performance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476B2-D560-2544-E757-1206C50F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DC1F02-3270-C9F8-F5DB-11804914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2" y="1497199"/>
            <a:ext cx="6127367" cy="3863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44144-6592-0FE2-4A31-48DE3B0FD398}"/>
              </a:ext>
            </a:extLst>
          </p:cNvPr>
          <p:cNvSpPr txBox="1"/>
          <p:nvPr/>
        </p:nvSpPr>
        <p:spPr>
          <a:xfrm>
            <a:off x="5626459" y="1631391"/>
            <a:ext cx="6565529" cy="29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SNR</a:t>
            </a:r>
            <a:r>
              <a:rPr lang="ko-KR" altLang="en-US" sz="2400" b="1" dirty="0"/>
              <a:t>이 </a:t>
            </a:r>
            <a:r>
              <a:rPr lang="en-US" altLang="ko-KR" sz="2400" b="1" dirty="0"/>
              <a:t>0dB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5dB</a:t>
            </a:r>
            <a:r>
              <a:rPr lang="ko-KR" altLang="en-US" sz="2400" b="1" dirty="0"/>
              <a:t>로 증가함에 따른 </a:t>
            </a:r>
            <a:r>
              <a:rPr lang="en-US" altLang="ko-KR" sz="2400" b="1" dirty="0"/>
              <a:t>BER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BPSK</a:t>
            </a:r>
            <a:r>
              <a:rPr lang="ko-KR" altLang="en-US" sz="2400" b="1" dirty="0"/>
              <a:t> 변조 방식 채택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AWGN</a:t>
            </a:r>
            <a:r>
              <a:rPr lang="ko-KR" altLang="en-US" sz="2400" b="1" dirty="0"/>
              <a:t> 채널 통해 전송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sum-product </a:t>
            </a:r>
            <a:r>
              <a:rPr lang="ko-KR" altLang="en-US" sz="2400" b="1" dirty="0"/>
              <a:t>알고리즘으로 디코딩</a:t>
            </a:r>
            <a:r>
              <a:rPr lang="en-US" altLang="ko-KR" sz="2400" b="1" dirty="0"/>
              <a:t>,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/>
              <a:t>최대 </a:t>
            </a:r>
            <a:r>
              <a:rPr lang="en-US" altLang="ko-KR" sz="2400" b="1" dirty="0"/>
              <a:t>epoch=20</a:t>
            </a:r>
          </a:p>
        </p:txBody>
      </p:sp>
    </p:spTree>
    <p:extLst>
      <p:ext uri="{BB962C8B-B14F-4D97-AF65-F5344CB8AC3E}">
        <p14:creationId xmlns:p14="http://schemas.microsoft.com/office/powerpoint/2010/main" val="1029037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EAB23-4A7F-F72A-C88F-A44C1854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A9A2-A44F-9D36-23C1-B3391264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23CB1-117A-EC83-AF8F-F9EB0FF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E31C9-1E56-6BEB-798D-9A6A49F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4" y="1213535"/>
            <a:ext cx="6611273" cy="27816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D2F54-F8CC-59AF-21AB-A88236D22EDA}"/>
              </a:ext>
            </a:extLst>
          </p:cNvPr>
          <p:cNvGrpSpPr/>
          <p:nvPr/>
        </p:nvGrpSpPr>
        <p:grpSpPr>
          <a:xfrm>
            <a:off x="8263890" y="818661"/>
            <a:ext cx="3021330" cy="3444829"/>
            <a:chOff x="8492490" y="863604"/>
            <a:chExt cx="3021330" cy="34448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6EEDB23-7081-26C3-D427-1FCF1B35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0476" r="47710"/>
            <a:stretch/>
          </p:blipFill>
          <p:spPr>
            <a:xfrm>
              <a:off x="8585533" y="3931920"/>
              <a:ext cx="2261537" cy="37651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312DAC-805B-40FF-1451-E095F191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42" b="22388"/>
            <a:stretch/>
          </p:blipFill>
          <p:spPr>
            <a:xfrm>
              <a:off x="8492490" y="863604"/>
              <a:ext cx="3021330" cy="30683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E94B1B-CE95-5720-E662-1241E4A40125}"/>
              </a:ext>
            </a:extLst>
          </p:cNvPr>
          <p:cNvSpPr txBox="1"/>
          <p:nvPr/>
        </p:nvSpPr>
        <p:spPr>
          <a:xfrm>
            <a:off x="442925" y="4394413"/>
            <a:ext cx="12021437" cy="1454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Table 1</a:t>
            </a:r>
            <a:r>
              <a:rPr lang="ko-KR" altLang="en-US" sz="2400" b="1" dirty="0"/>
              <a:t>의 시뮬레이션 파라미터로 실험 진행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Fig 7 </a:t>
            </a:r>
            <a:r>
              <a:rPr lang="ko-KR" altLang="en-US" sz="2400" b="1" dirty="0"/>
              <a:t>이미지를 암호화 데이터 소스로 사용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3329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C0F29-EAF5-EA82-9608-FDB009CE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8022E-3743-669D-34D8-43653F11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551" y="1128584"/>
            <a:ext cx="12021437" cy="553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Advanced Encryption Standard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NIST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2001</a:t>
            </a:r>
            <a:r>
              <a:rPr lang="ko-KR" altLang="en-US" sz="2000" b="1" dirty="0"/>
              <a:t>년에 제정된 암호화 방식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/>
              <a:t>표준으로 주로 사용하는 대중적이고 가장 유명한 암호화 방식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/>
              <a:t>특징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레인달</a:t>
            </a:r>
            <a:r>
              <a:rPr lang="ko-KR" altLang="en-US" sz="2000" b="1" dirty="0"/>
              <a:t> 알고리즘 기반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대칭 키 알고리즘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Round</a:t>
            </a:r>
            <a:r>
              <a:rPr lang="ko-KR" altLang="en-US" sz="2000" b="1" dirty="0"/>
              <a:t> 함수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SubBytes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2C62"/>
                </a:solidFill>
              </a:rPr>
              <a:t>SB</a:t>
            </a:r>
            <a:r>
              <a:rPr lang="en-US" altLang="ko-KR" sz="2000" b="1" dirty="0"/>
              <a:t>), </a:t>
            </a:r>
            <a:r>
              <a:rPr lang="en-US" altLang="ko-KR" sz="2000" b="1" dirty="0" err="1"/>
              <a:t>ShiftRows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2C62"/>
                </a:solidFill>
              </a:rPr>
              <a:t>SR</a:t>
            </a:r>
            <a:r>
              <a:rPr lang="en-US" altLang="ko-KR" sz="2000" b="1" dirty="0"/>
              <a:t>), </a:t>
            </a:r>
            <a:r>
              <a:rPr lang="en-US" altLang="ko-KR" sz="2000" b="1" dirty="0" err="1"/>
              <a:t>MixColumn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2C62"/>
                </a:solidFill>
              </a:rPr>
              <a:t>MC</a:t>
            </a:r>
            <a:r>
              <a:rPr lang="en-US" altLang="ko-KR" sz="2000" b="1" dirty="0"/>
              <a:t>), </a:t>
            </a:r>
            <a:r>
              <a:rPr lang="en-US" altLang="ko-KR" sz="2000" b="1" dirty="0" err="1"/>
              <a:t>AddRoundKey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2C62"/>
                </a:solidFill>
              </a:rPr>
              <a:t>AK</a:t>
            </a:r>
            <a:r>
              <a:rPr lang="en-US" altLang="ko-KR" sz="20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/>
              <a:t>종류 </a:t>
            </a:r>
            <a:r>
              <a:rPr lang="en-US" altLang="ko-KR" sz="2000" b="1" dirty="0"/>
              <a:t>: AES-128, AES-192, AES-256 (</a:t>
            </a:r>
            <a:r>
              <a:rPr lang="ko-KR" altLang="en-US" sz="2000" b="1" dirty="0"/>
              <a:t>키의 길이가 각각 </a:t>
            </a:r>
            <a:r>
              <a:rPr lang="en-US" altLang="ko-KR" sz="2000" b="1" dirty="0"/>
              <a:t>128-bit, 192-bit, 256-bit)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block </a:t>
            </a:r>
            <a:r>
              <a:rPr lang="ko-KR" altLang="en-US" sz="2000" b="1" dirty="0"/>
              <a:t>크기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종류와 무관하게 모두 </a:t>
            </a:r>
            <a:r>
              <a:rPr lang="en-US" altLang="ko-KR" sz="2000" b="1" dirty="0"/>
              <a:t>128-bit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/>
              <a:t>각각 </a:t>
            </a:r>
            <a:r>
              <a:rPr lang="en-US" altLang="ko-KR" sz="2000" b="1" dirty="0"/>
              <a:t>10, 12, 14 Rounds</a:t>
            </a:r>
            <a:r>
              <a:rPr lang="ko-KR" altLang="en-US" sz="2000" b="1" dirty="0"/>
              <a:t>를 거침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AES-128 </a:t>
            </a:r>
            <a:r>
              <a:rPr lang="ko-KR" altLang="en-US" sz="2000" b="1" dirty="0"/>
              <a:t>복호화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암호화의 역연산을 역순으로 진행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530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0110-99B3-67B1-80EF-F13F695C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5D1C-4FEE-2C04-14DC-D279818A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E60DE-E48F-C083-3FD0-D2A10D1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3789-9718-29FF-732F-432AD8D16000}"/>
              </a:ext>
            </a:extLst>
          </p:cNvPr>
          <p:cNvGrpSpPr/>
          <p:nvPr/>
        </p:nvGrpSpPr>
        <p:grpSpPr>
          <a:xfrm>
            <a:off x="585849" y="971240"/>
            <a:ext cx="4648849" cy="2638737"/>
            <a:chOff x="860169" y="863604"/>
            <a:chExt cx="4648849" cy="26387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C5C51-511E-CE8E-DD9D-7F3C1EE4B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7640" r="22998" b="23375"/>
            <a:stretch/>
          </p:blipFill>
          <p:spPr>
            <a:xfrm>
              <a:off x="2037219" y="863604"/>
              <a:ext cx="2294751" cy="231393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0EFAC9B-945F-DB74-E6CD-D1D3E2A4E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244"/>
            <a:stretch/>
          </p:blipFill>
          <p:spPr>
            <a:xfrm>
              <a:off x="860169" y="3177540"/>
              <a:ext cx="4648849" cy="32480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0E8998-B646-1916-300E-E26A53B08BC6}"/>
              </a:ext>
            </a:extLst>
          </p:cNvPr>
          <p:cNvGrpSpPr/>
          <p:nvPr/>
        </p:nvGrpSpPr>
        <p:grpSpPr>
          <a:xfrm>
            <a:off x="7028170" y="1089489"/>
            <a:ext cx="3034377" cy="2520487"/>
            <a:chOff x="7135320" y="681563"/>
            <a:chExt cx="3034377" cy="25204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4C16C7-0123-A008-827C-121785A4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30" r="13346" b="25305"/>
            <a:stretch/>
          </p:blipFill>
          <p:spPr>
            <a:xfrm>
              <a:off x="7555229" y="681563"/>
              <a:ext cx="2194561" cy="218736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38DB691-1FF5-B771-FAD2-2516702A2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909"/>
            <a:stretch/>
          </p:blipFill>
          <p:spPr>
            <a:xfrm>
              <a:off x="7135320" y="2877248"/>
              <a:ext cx="3034377" cy="32480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1521AE-6EF4-BE64-3047-81DDC5060CFB}"/>
              </a:ext>
            </a:extLst>
          </p:cNvPr>
          <p:cNvGrpSpPr/>
          <p:nvPr/>
        </p:nvGrpSpPr>
        <p:grpSpPr>
          <a:xfrm>
            <a:off x="585849" y="3841730"/>
            <a:ext cx="4820323" cy="2697182"/>
            <a:chOff x="-9755" y="4638717"/>
            <a:chExt cx="4820323" cy="26971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6715F33-41BB-564D-6A84-6016BB64A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7316" r="26920" b="30145"/>
            <a:stretch/>
          </p:blipFill>
          <p:spPr>
            <a:xfrm>
              <a:off x="1297412" y="4638717"/>
              <a:ext cx="2205990" cy="217604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79CF715-FCBA-A195-7C19-D7FFBB73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3271"/>
            <a:stretch/>
          </p:blipFill>
          <p:spPr>
            <a:xfrm>
              <a:off x="-9755" y="6814762"/>
              <a:ext cx="4820323" cy="52113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60B26D6-A03B-EEBD-A581-8C9F2DE7E516}"/>
              </a:ext>
            </a:extLst>
          </p:cNvPr>
          <p:cNvGrpSpPr/>
          <p:nvPr/>
        </p:nvGrpSpPr>
        <p:grpSpPr>
          <a:xfrm>
            <a:off x="6181270" y="3841730"/>
            <a:ext cx="4810796" cy="2746154"/>
            <a:chOff x="6384594" y="3975321"/>
            <a:chExt cx="4810796" cy="274615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36A229-8148-57E3-5A64-CCFE65357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02" t="4103" r="26644" b="28337"/>
            <a:stretch/>
          </p:blipFill>
          <p:spPr>
            <a:xfrm>
              <a:off x="7686997" y="3975321"/>
              <a:ext cx="2205991" cy="220111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402FB00-2A24-BA6C-B3C7-8C77538A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4176"/>
            <a:stretch/>
          </p:blipFill>
          <p:spPr>
            <a:xfrm>
              <a:off x="6384594" y="6205935"/>
              <a:ext cx="4810796" cy="515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22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6A58F-17E0-A576-8585-8150ABCD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BE89D-D71E-C7D4-1BB9-A54BD1F2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44" y="1254560"/>
            <a:ext cx="12094711" cy="219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Round</a:t>
            </a:r>
            <a:r>
              <a:rPr lang="ko-KR" altLang="en-US" sz="2400" b="1" dirty="0"/>
              <a:t> 함수 </a:t>
            </a:r>
            <a:r>
              <a:rPr lang="en-US" altLang="ko-KR" sz="2400" b="1" dirty="0"/>
              <a:t>: </a:t>
            </a:r>
            <a:r>
              <a:rPr lang="en-US" altLang="ko-KR" sz="2400" b="1" dirty="0" err="1"/>
              <a:t>SubBytes</a:t>
            </a:r>
            <a:r>
              <a:rPr lang="en-US" altLang="ko-KR" sz="2400" b="1" dirty="0"/>
              <a:t>(SB), </a:t>
            </a:r>
            <a:r>
              <a:rPr lang="en-US" altLang="ko-KR" sz="2400" b="1" dirty="0" err="1"/>
              <a:t>ShiftRows</a:t>
            </a:r>
            <a:r>
              <a:rPr lang="en-US" altLang="ko-KR" sz="2400" b="1" dirty="0"/>
              <a:t>(SR), </a:t>
            </a:r>
            <a:r>
              <a:rPr lang="en-US" altLang="ko-KR" sz="2400" b="1" dirty="0" err="1"/>
              <a:t>MixColumn</a:t>
            </a:r>
            <a:r>
              <a:rPr lang="en-US" altLang="ko-KR" sz="2400" b="1" dirty="0"/>
              <a:t>(MC), </a:t>
            </a:r>
            <a:r>
              <a:rPr lang="en-US" altLang="ko-KR" sz="2400" b="1" dirty="0" err="1"/>
              <a:t>AddRoundKey</a:t>
            </a:r>
            <a:r>
              <a:rPr lang="en-US" altLang="ko-KR" sz="2400" b="1" dirty="0"/>
              <a:t>(AK)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400" b="1" dirty="0"/>
              <a:t>모든 </a:t>
            </a:r>
            <a:r>
              <a:rPr lang="en-US" altLang="ko-KR" sz="2400" b="1" dirty="0"/>
              <a:t>Round</a:t>
            </a:r>
            <a:r>
              <a:rPr lang="ko-KR" altLang="en-US" sz="2400" b="1" dirty="0"/>
              <a:t> 함수는 역연산이 가능하여 복호화 과정 진행 가능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400" b="1" dirty="0"/>
              <a:t>모든 </a:t>
            </a:r>
            <a:r>
              <a:rPr lang="en-US" altLang="ko-KR" sz="2400" b="1" dirty="0"/>
              <a:t>Round</a:t>
            </a:r>
            <a:r>
              <a:rPr lang="ko-KR" altLang="en-US" sz="2400" b="1" dirty="0"/>
              <a:t> 함수 및 연산은 </a:t>
            </a:r>
            <a:r>
              <a:rPr lang="en-US" altLang="ko-KR" sz="2400" b="1" dirty="0"/>
              <a:t>‘State’</a:t>
            </a:r>
            <a:r>
              <a:rPr lang="ko-KR" altLang="en-US" sz="2400" b="1" dirty="0"/>
              <a:t>라고 하는 </a:t>
            </a:r>
            <a:r>
              <a:rPr lang="en-US" altLang="ko-KR" sz="2400" b="1" dirty="0"/>
              <a:t>Byte</a:t>
            </a:r>
            <a:r>
              <a:rPr lang="ko-KR" altLang="en-US" sz="2400" b="1" dirty="0"/>
              <a:t> 단위 </a:t>
            </a:r>
            <a:r>
              <a:rPr lang="en-US" altLang="ko-KR" sz="2400" b="1" dirty="0"/>
              <a:t>4x4</a:t>
            </a:r>
            <a:r>
              <a:rPr lang="ko-KR" altLang="en-US" sz="2400" b="1" dirty="0"/>
              <a:t> 행렬로 연산이 진행</a:t>
            </a:r>
          </a:p>
        </p:txBody>
      </p:sp>
      <p:pic>
        <p:nvPicPr>
          <p:cNvPr id="8" name="그림 7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B8FB160-2C08-48F6-2C21-59CB2E26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29583" r="68092" b="24783"/>
          <a:stretch/>
        </p:blipFill>
        <p:spPr>
          <a:xfrm>
            <a:off x="4697889" y="4126713"/>
            <a:ext cx="2246490" cy="1038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CE704-673D-1F3C-2C3A-A66B22D3ED24}"/>
              </a:ext>
            </a:extLst>
          </p:cNvPr>
          <p:cNvSpPr txBox="1"/>
          <p:nvPr/>
        </p:nvSpPr>
        <p:spPr>
          <a:xfrm>
            <a:off x="5008334" y="5165570"/>
            <a:ext cx="2131884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600" b="1" dirty="0"/>
              <a:t>State </a:t>
            </a:r>
            <a:r>
              <a:rPr lang="ko-KR" altLang="en-US" sz="1600" b="1" dirty="0"/>
              <a:t>예시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380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B71C-2C72-CB7F-B21E-6F788EE5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F00A-FEB2-D354-4EBB-29A9E325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SubBytes</a:t>
            </a:r>
            <a:r>
              <a:rPr lang="en-US" altLang="ko-KR" dirty="0"/>
              <a:t>(SB)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E69C67-C79D-981D-E782-3653604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8BF6B-B5FC-CE01-B2BC-CE6C9C9274F3}"/>
              </a:ext>
            </a:extLst>
          </p:cNvPr>
          <p:cNvSpPr txBox="1"/>
          <p:nvPr/>
        </p:nvSpPr>
        <p:spPr>
          <a:xfrm>
            <a:off x="170551" y="1312285"/>
            <a:ext cx="12021437" cy="200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 err="1"/>
              <a:t>SubBytes</a:t>
            </a:r>
            <a:r>
              <a:rPr lang="en-US" altLang="ko-KR" sz="2400" b="1" dirty="0"/>
              <a:t>(SB) : S-box Table</a:t>
            </a:r>
            <a:r>
              <a:rPr lang="ko-KR" altLang="en-US" sz="2400" b="1" dirty="0"/>
              <a:t>을 참고하여 </a:t>
            </a:r>
            <a:r>
              <a:rPr lang="en-US" altLang="ko-KR" sz="2400" b="1" dirty="0"/>
              <a:t>Byte </a:t>
            </a:r>
            <a:r>
              <a:rPr lang="ko-KR" altLang="en-US" sz="2400" b="1" dirty="0"/>
              <a:t>단위로 특정 값을 다른 </a:t>
            </a:r>
            <a:r>
              <a:rPr lang="ko-KR" altLang="en-US" sz="2400" b="1" dirty="0" err="1"/>
              <a:t>값로</a:t>
            </a:r>
            <a:r>
              <a:rPr lang="ko-KR" altLang="en-US" sz="2400" b="1" dirty="0"/>
              <a:t> 대치하는 </a:t>
            </a:r>
            <a:endParaRPr lang="en-US" altLang="ko-KR" sz="2400" b="1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400" b="1" dirty="0"/>
              <a:t>비선형 연산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AES</a:t>
            </a:r>
            <a:r>
              <a:rPr lang="ko-KR" altLang="en-US" sz="2400" b="1" dirty="0"/>
              <a:t>가 아닌 다른 암호화 과정에서도 핵심적인 요소로 많이 사용</a:t>
            </a:r>
            <a:endParaRPr lang="en-US" altLang="ko-KR" sz="2400" b="1" dirty="0"/>
          </a:p>
        </p:txBody>
      </p:sp>
      <p:pic>
        <p:nvPicPr>
          <p:cNvPr id="6" name="그림 5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8B0A7C-858D-9B64-CD3A-C3521654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28" y="4168621"/>
            <a:ext cx="6300463" cy="1948009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324719-7485-E089-4822-F51EE6EE4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9" y="3519581"/>
            <a:ext cx="4631555" cy="2757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BBF1D-5A64-5C87-7BCA-A7454A2D70CB}"/>
              </a:ext>
            </a:extLst>
          </p:cNvPr>
          <p:cNvSpPr txBox="1"/>
          <p:nvPr/>
        </p:nvSpPr>
        <p:spPr>
          <a:xfrm>
            <a:off x="882249" y="6171005"/>
            <a:ext cx="4310639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S-box </a:t>
            </a:r>
            <a:r>
              <a:rPr lang="ko-KR" altLang="en-US" sz="1600" b="1" dirty="0">
                <a:latin typeface="+mj-lt"/>
              </a:rPr>
              <a:t>테이블 예시 </a:t>
            </a:r>
            <a:r>
              <a:rPr lang="en-US" altLang="ko-KR" sz="1600" b="1" dirty="0">
                <a:latin typeface="+mj-lt"/>
              </a:rPr>
              <a:t>(Byte</a:t>
            </a:r>
            <a:r>
              <a:rPr lang="ko-KR" altLang="en-US" sz="1600" b="1" dirty="0">
                <a:latin typeface="+mj-lt"/>
              </a:rPr>
              <a:t>의 값 </a:t>
            </a:r>
            <a:r>
              <a:rPr lang="en-US" altLang="ko-KR" sz="1600" b="1" dirty="0">
                <a:latin typeface="+mj-lt"/>
              </a:rPr>
              <a:t>: 00 </a:t>
            </a:r>
            <a:r>
              <a:rPr lang="ko-KR" altLang="en-US" sz="1600" b="1" dirty="0">
                <a:latin typeface="+mj-lt"/>
              </a:rPr>
              <a:t>→ </a:t>
            </a:r>
            <a:r>
              <a:rPr lang="en-US" altLang="ko-KR" sz="1600" b="1" dirty="0">
                <a:latin typeface="+mj-lt"/>
              </a:rPr>
              <a:t>63)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1FF594-6146-ADC6-2558-689432A6D3C3}"/>
              </a:ext>
            </a:extLst>
          </p:cNvPr>
          <p:cNvSpPr/>
          <p:nvPr/>
        </p:nvSpPr>
        <p:spPr>
          <a:xfrm>
            <a:off x="1704595" y="4127217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3F0476-9A57-CEBF-4CB2-2D39387209A9}"/>
              </a:ext>
            </a:extLst>
          </p:cNvPr>
          <p:cNvSpPr/>
          <p:nvPr/>
        </p:nvSpPr>
        <p:spPr>
          <a:xfrm>
            <a:off x="5847617" y="4762594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0D78C4-5009-FE33-5244-8B64F0EB6841}"/>
              </a:ext>
            </a:extLst>
          </p:cNvPr>
          <p:cNvSpPr/>
          <p:nvPr/>
        </p:nvSpPr>
        <p:spPr>
          <a:xfrm>
            <a:off x="9635178" y="4762593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D1655-956D-CB90-D8EB-27D86F3BC2F3}"/>
              </a:ext>
            </a:extLst>
          </p:cNvPr>
          <p:cNvSpPr txBox="1"/>
          <p:nvPr/>
        </p:nvSpPr>
        <p:spPr>
          <a:xfrm>
            <a:off x="7003135" y="6149227"/>
            <a:ext cx="2891577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AES </a:t>
            </a:r>
            <a:r>
              <a:rPr lang="en-US" altLang="ko-KR" sz="1600" b="1" dirty="0" err="1">
                <a:latin typeface="+mj-lt"/>
              </a:rPr>
              <a:t>SubBytes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예시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50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07F0-E9F1-DC3E-5EC9-6C10B158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SubBytes</a:t>
            </a:r>
            <a:r>
              <a:rPr lang="en-US" altLang="ko-KR" dirty="0"/>
              <a:t>(SB)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74EE7-325E-BC1A-ED0E-6D6C18B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51" y="1052640"/>
            <a:ext cx="12021437" cy="252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 err="1"/>
              <a:t>SubBytes</a:t>
            </a:r>
            <a:r>
              <a:rPr lang="en-US" altLang="ko-KR" sz="2000" b="1" dirty="0"/>
              <a:t>(SB) : S-box Table</a:t>
            </a:r>
            <a:r>
              <a:rPr lang="ko-KR" altLang="en-US" sz="2000" b="1" dirty="0"/>
              <a:t>을 참고하여 </a:t>
            </a:r>
            <a:r>
              <a:rPr lang="en-US" altLang="ko-KR" sz="2000" b="1" dirty="0"/>
              <a:t>Byte </a:t>
            </a:r>
            <a:r>
              <a:rPr lang="ko-KR" altLang="en-US" sz="2000" b="1" dirty="0"/>
              <a:t>단위로 특정 값을 다른 </a:t>
            </a:r>
            <a:r>
              <a:rPr lang="ko-KR" altLang="en-US" sz="2000" b="1" dirty="0" err="1"/>
              <a:t>값로</a:t>
            </a:r>
            <a:r>
              <a:rPr lang="ko-KR" altLang="en-US" sz="2000" b="1" dirty="0"/>
              <a:t> 대치하는 비선형 연산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AES</a:t>
            </a:r>
            <a:r>
              <a:rPr lang="ko-KR" altLang="en-US" sz="2000" b="1" dirty="0"/>
              <a:t>가 아닌 다른 암호화 과정에서도 핵심적인 요소로 많이 사용</a:t>
            </a:r>
            <a:r>
              <a:rPr lang="en-US" altLang="ko-KR" sz="2000" b="1" dirty="0"/>
              <a:t>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S-box Table : Byte </a:t>
            </a:r>
            <a:r>
              <a:rPr lang="ko-KR" altLang="en-US" sz="2000" b="1" dirty="0"/>
              <a:t>값의 비선형 변환을 위해 참고하는 </a:t>
            </a:r>
            <a:r>
              <a:rPr lang="en-US" altLang="ko-KR" sz="2000" b="1" dirty="0"/>
              <a:t>Table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/>
              <a:t>AES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S-box Table</a:t>
            </a:r>
            <a:r>
              <a:rPr lang="ko-KR" altLang="en-US" sz="2000" b="1" dirty="0"/>
              <a:t>은 공개된 정보로 존재</a:t>
            </a:r>
            <a:endParaRPr lang="en-US" altLang="ko-KR" sz="2000" b="1" dirty="0"/>
          </a:p>
        </p:txBody>
      </p:sp>
      <p:pic>
        <p:nvPicPr>
          <p:cNvPr id="3" name="그림 2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9849A4-817B-C3E8-B52E-F7F179C4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28" y="4168621"/>
            <a:ext cx="6300463" cy="1948009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C3AB3D-05FE-B19B-D63D-A47136412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9" y="3519581"/>
            <a:ext cx="4631555" cy="2757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68D87-8215-D001-DE55-DB8DB19B47A1}"/>
              </a:ext>
            </a:extLst>
          </p:cNvPr>
          <p:cNvSpPr txBox="1"/>
          <p:nvPr/>
        </p:nvSpPr>
        <p:spPr>
          <a:xfrm>
            <a:off x="882249" y="6171005"/>
            <a:ext cx="4310639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S-box </a:t>
            </a:r>
            <a:r>
              <a:rPr lang="ko-KR" altLang="en-US" sz="1600" b="1" dirty="0">
                <a:latin typeface="+mj-lt"/>
              </a:rPr>
              <a:t>테이블 예시 </a:t>
            </a:r>
            <a:r>
              <a:rPr lang="en-US" altLang="ko-KR" sz="1600" b="1" dirty="0">
                <a:latin typeface="+mj-lt"/>
              </a:rPr>
              <a:t>(Byte</a:t>
            </a:r>
            <a:r>
              <a:rPr lang="ko-KR" altLang="en-US" sz="1600" b="1" dirty="0">
                <a:latin typeface="+mj-lt"/>
              </a:rPr>
              <a:t>의 값 </a:t>
            </a:r>
            <a:r>
              <a:rPr lang="en-US" altLang="ko-KR" sz="1600" b="1" dirty="0">
                <a:latin typeface="+mj-lt"/>
              </a:rPr>
              <a:t>: 00 </a:t>
            </a:r>
            <a:r>
              <a:rPr lang="ko-KR" altLang="en-US" sz="1600" b="1" dirty="0">
                <a:latin typeface="+mj-lt"/>
              </a:rPr>
              <a:t>→ </a:t>
            </a:r>
            <a:r>
              <a:rPr lang="en-US" altLang="ko-KR" sz="1600" b="1" dirty="0">
                <a:latin typeface="+mj-lt"/>
              </a:rPr>
              <a:t>63)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13FD27-1B7D-EB5A-FA16-BBA1A0533F1C}"/>
              </a:ext>
            </a:extLst>
          </p:cNvPr>
          <p:cNvSpPr/>
          <p:nvPr/>
        </p:nvSpPr>
        <p:spPr>
          <a:xfrm>
            <a:off x="1704595" y="4127217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2DD596C-CF80-0FEB-B577-962454B97F1E}"/>
              </a:ext>
            </a:extLst>
          </p:cNvPr>
          <p:cNvSpPr/>
          <p:nvPr/>
        </p:nvSpPr>
        <p:spPr>
          <a:xfrm>
            <a:off x="5847617" y="4762594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AD6FB3-D616-9B31-9479-8AF0E5B6E2D3}"/>
              </a:ext>
            </a:extLst>
          </p:cNvPr>
          <p:cNvSpPr/>
          <p:nvPr/>
        </p:nvSpPr>
        <p:spPr>
          <a:xfrm>
            <a:off x="9635178" y="4762593"/>
            <a:ext cx="248383" cy="2190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57151-B9D4-BD08-3E1A-32758D6EBD48}"/>
              </a:ext>
            </a:extLst>
          </p:cNvPr>
          <p:cNvSpPr txBox="1"/>
          <p:nvPr/>
        </p:nvSpPr>
        <p:spPr>
          <a:xfrm>
            <a:off x="7003135" y="6149227"/>
            <a:ext cx="2891577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AES </a:t>
            </a:r>
            <a:r>
              <a:rPr lang="en-US" altLang="ko-KR" sz="1600" b="1" dirty="0" err="1">
                <a:latin typeface="+mj-lt"/>
              </a:rPr>
              <a:t>SubBytes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예시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3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3CAC2-FF91-D02E-A15B-DA1DEC85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ShiftRows</a:t>
            </a:r>
            <a:r>
              <a:rPr lang="en-US" altLang="ko-KR" dirty="0"/>
              <a:t>(SR)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3F9BE-CB58-BBA5-415B-470F24D4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51" y="1312285"/>
            <a:ext cx="12021437" cy="7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 err="1"/>
              <a:t>ShiftRows</a:t>
            </a:r>
            <a:r>
              <a:rPr lang="en-US" altLang="ko-KR" sz="2400" b="1" dirty="0"/>
              <a:t>(SR) : </a:t>
            </a:r>
            <a:r>
              <a:rPr lang="en-US" altLang="ko-KR" sz="2400" b="1" dirty="0" err="1"/>
              <a:t>i</a:t>
            </a:r>
            <a:r>
              <a:rPr lang="ko-KR" altLang="en-US" sz="2400" b="1" dirty="0"/>
              <a:t>번째 행을 </a:t>
            </a:r>
            <a:r>
              <a:rPr lang="en-US" altLang="ko-KR" sz="2400" b="1" dirty="0"/>
              <a:t>(i-1)</a:t>
            </a:r>
            <a:r>
              <a:rPr lang="ko-KR" altLang="en-US" sz="2400" b="1" dirty="0"/>
              <a:t>번 왼쪽으로 </a:t>
            </a:r>
            <a:r>
              <a:rPr lang="en-US" altLang="ko-KR" sz="2400" b="1" dirty="0"/>
              <a:t>shift</a:t>
            </a:r>
            <a:endParaRPr lang="ko-KR" altLang="en-US" sz="2400" b="1" dirty="0"/>
          </a:p>
        </p:txBody>
      </p:sp>
      <p:pic>
        <p:nvPicPr>
          <p:cNvPr id="7" name="그림 6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42AF66-AC31-7368-8BB3-F1CD5C26B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8" y="2595707"/>
            <a:ext cx="6677025" cy="2676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C02838-56C8-2A50-B1D7-1CFC13199253}"/>
              </a:ext>
            </a:extLst>
          </p:cNvPr>
          <p:cNvSpPr txBox="1"/>
          <p:nvPr/>
        </p:nvSpPr>
        <p:spPr>
          <a:xfrm>
            <a:off x="5323153" y="5272232"/>
            <a:ext cx="1760210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 err="1">
                <a:latin typeface="+mj-lt"/>
              </a:rPr>
              <a:t>ShiftRows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예시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23A3-A456-78C7-73E4-184CD7CF9069}"/>
              </a:ext>
            </a:extLst>
          </p:cNvPr>
          <p:cNvSpPr txBox="1"/>
          <p:nvPr/>
        </p:nvSpPr>
        <p:spPr>
          <a:xfrm>
            <a:off x="4538574" y="3207324"/>
            <a:ext cx="3120522" cy="152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0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번째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Row : 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왼쪽으로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0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Shift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1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번째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Row : 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왼쪽으로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1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Shift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번째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Row : 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왼쪽으로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2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Shift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3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번째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Row : 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왼쪽으로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3</a:t>
            </a:r>
            <a:r>
              <a:rPr lang="ko-KR" altLang="en-US" sz="1600" b="1" dirty="0">
                <a:solidFill>
                  <a:srgbClr val="000099"/>
                </a:solidFill>
                <a:latin typeface="+mj-lt"/>
              </a:rPr>
              <a:t>번 </a:t>
            </a:r>
            <a:r>
              <a:rPr lang="en-US" altLang="ko-KR" sz="1600" b="1" dirty="0">
                <a:solidFill>
                  <a:srgbClr val="000099"/>
                </a:solidFill>
                <a:latin typeface="+mj-lt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37945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A48DB-7619-6E26-1486-96227800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AES Round Function – </a:t>
            </a:r>
            <a:r>
              <a:rPr lang="en-US" altLang="ko-KR" dirty="0" err="1"/>
              <a:t>MixColumns</a:t>
            </a:r>
            <a:r>
              <a:rPr lang="en-US" altLang="ko-KR" dirty="0"/>
              <a:t>(MC)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FD09E-76BD-5AF9-5466-6B2712DE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551" y="1312285"/>
            <a:ext cx="12021437" cy="205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 err="1"/>
              <a:t>MixColumns</a:t>
            </a:r>
            <a:r>
              <a:rPr lang="en-US" altLang="ko-KR" sz="2400" b="1" dirty="0"/>
              <a:t>(MC) : 4x4 Constant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Matrix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State</a:t>
            </a:r>
            <a:r>
              <a:rPr lang="ko-KR" altLang="en-US" sz="2400" b="1" dirty="0"/>
              <a:t>의 열과의 </a:t>
            </a:r>
            <a:r>
              <a:rPr lang="ko-KR" altLang="en-US" sz="2400" b="1" dirty="0" err="1"/>
              <a:t>곱연산</a:t>
            </a:r>
            <a:endParaRPr lang="ko-KR" altLang="en-US" sz="2400" b="1" dirty="0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Constant Matrix : </a:t>
            </a:r>
            <a:r>
              <a:rPr lang="ko-KR" altLang="en-US" sz="2400" b="1" dirty="0"/>
              <a:t>역행렬이 존재하는 </a:t>
            </a:r>
            <a:r>
              <a:rPr lang="en-US" altLang="ko-KR" sz="2400" b="1" dirty="0"/>
              <a:t>Byte </a:t>
            </a:r>
            <a:r>
              <a:rPr lang="ko-KR" altLang="en-US" sz="2400" b="1" dirty="0"/>
              <a:t>단위의 </a:t>
            </a:r>
            <a:r>
              <a:rPr lang="en-US" altLang="ko-KR" sz="2400" b="1" dirty="0"/>
              <a:t>4x4 </a:t>
            </a:r>
            <a:r>
              <a:rPr lang="ko-KR" altLang="en-US" sz="2400" b="1" dirty="0"/>
              <a:t>상수 행렬</a:t>
            </a:r>
            <a:endParaRPr lang="en-US" altLang="ko-KR" sz="2400" b="1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sz="2400" b="1" dirty="0"/>
              <a:t>AES</a:t>
            </a:r>
            <a:r>
              <a:rPr lang="ko-KR" altLang="en-US" sz="2400" b="1" dirty="0"/>
              <a:t>에서는 공개된 정보로 존재</a:t>
            </a:r>
          </a:p>
        </p:txBody>
      </p:sp>
      <p:pic>
        <p:nvPicPr>
          <p:cNvPr id="8" name="그림 7" descr="텍스트, 폰트, 스크린샷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DB2619-AC95-3EE0-0381-CE2EEBC7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09" y="3664074"/>
            <a:ext cx="7362825" cy="2533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906484-7DF6-3008-337B-F4CC5721EB54}"/>
              </a:ext>
            </a:extLst>
          </p:cNvPr>
          <p:cNvSpPr txBox="1"/>
          <p:nvPr/>
        </p:nvSpPr>
        <p:spPr>
          <a:xfrm>
            <a:off x="5001829" y="6056400"/>
            <a:ext cx="2369811" cy="50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Constant Matrix </a:t>
            </a:r>
            <a:r>
              <a:rPr lang="ko-KR" altLang="en-US" sz="1600" b="1" dirty="0">
                <a:latin typeface="+mj-lt"/>
              </a:rPr>
              <a:t>예시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74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45107</TotalTime>
  <Words>2210</Words>
  <Application>Microsoft Office PowerPoint</Application>
  <PresentationFormat>와이드스크린</PresentationFormat>
  <Paragraphs>283</Paragraphs>
  <Slides>40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Cambria Math</vt:lpstr>
      <vt:lpstr>Wingdings</vt:lpstr>
      <vt:lpstr>Office 테마</vt:lpstr>
      <vt:lpstr>LDPC-ECC Design of LDPC-based Error Correcting Cipher(2008)</vt:lpstr>
      <vt:lpstr>Reference</vt:lpstr>
      <vt:lpstr>LDPC-ECC(Error Correcting cipher)</vt:lpstr>
      <vt:lpstr>AES란?</vt:lpstr>
      <vt:lpstr>AES Round Function</vt:lpstr>
      <vt:lpstr>AES Round Function – SubBytes(SB)</vt:lpstr>
      <vt:lpstr>AES Round Function – SubBytes(SB)</vt:lpstr>
      <vt:lpstr>AES Round Function – ShiftRows(SR)</vt:lpstr>
      <vt:lpstr>AES Round Function – MixColumns(MC)</vt:lpstr>
      <vt:lpstr>AES Round Function – MixColumns(MC)</vt:lpstr>
      <vt:lpstr>AES Round Function – AddRoundKey(AK)</vt:lpstr>
      <vt:lpstr>AES-128 전체 구조</vt:lpstr>
      <vt:lpstr>LDPC-ECC</vt:lpstr>
      <vt:lpstr>LDPC-ECC</vt:lpstr>
      <vt:lpstr>LDPC-ECC</vt:lpstr>
      <vt:lpstr>LDPC-ECC</vt:lpstr>
      <vt:lpstr>LDPC-ECC – Diffusion Property(SR, MC, G Matrix)</vt:lpstr>
      <vt:lpstr>LDPC-ECC – Diffusion Property(SR, MC, G Matrix)</vt:lpstr>
      <vt:lpstr>LDPC-ECC – Diffusion Property(SR, MC, G Matrix)</vt:lpstr>
      <vt:lpstr>LDPC-ECC – Diffusion Property(SR, MC, G Matrix)</vt:lpstr>
      <vt:lpstr>LDPC-ECC – Diffusion Property(SR, MC, G Matrix)</vt:lpstr>
      <vt:lpstr>Propagation Rate 비교 – LDPC-ECC vs AES</vt:lpstr>
      <vt:lpstr>LDPC-ECC</vt:lpstr>
      <vt:lpstr>LDPC-ECC</vt:lpstr>
      <vt:lpstr>Differential Cryptanalysis</vt:lpstr>
      <vt:lpstr>Differential Trail</vt:lpstr>
      <vt:lpstr>Differential Cryptanalysis</vt:lpstr>
      <vt:lpstr>Differential Cryptanalysis of LDPC-ECC</vt:lpstr>
      <vt:lpstr>Differential Cryptanalysis of LDPC-ECC</vt:lpstr>
      <vt:lpstr>Linear Cryptanalysis</vt:lpstr>
      <vt:lpstr>Linear Cryptanalysis</vt:lpstr>
      <vt:lpstr>Linear Cryptanalysis of LDPC-ECC</vt:lpstr>
      <vt:lpstr>Algorithm Complexity of random LDPC code</vt:lpstr>
      <vt:lpstr>Algorithm Complexity of random LDPC code</vt:lpstr>
      <vt:lpstr>Algorithm Complexity of random LDPC code</vt:lpstr>
      <vt:lpstr>Square Attack</vt:lpstr>
      <vt:lpstr>Error Correcting Capacity – Minimum Weight</vt:lpstr>
      <vt:lpstr>Error Correcting Capacity – BER performance</vt:lpstr>
      <vt:lpstr>Simulation Results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1293</cp:revision>
  <dcterms:created xsi:type="dcterms:W3CDTF">2023-03-06T16:32:37Z</dcterms:created>
  <dcterms:modified xsi:type="dcterms:W3CDTF">2025-03-06T15:05:18Z</dcterms:modified>
</cp:coreProperties>
</file>