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0" r:id="rId4"/>
    <p:sldId id="277" r:id="rId5"/>
    <p:sldId id="278" r:id="rId6"/>
    <p:sldId id="267" r:id="rId7"/>
    <p:sldId id="279" r:id="rId8"/>
    <p:sldId id="280" r:id="rId9"/>
    <p:sldId id="289" r:id="rId10"/>
    <p:sldId id="283" r:id="rId11"/>
    <p:sldId id="284" r:id="rId12"/>
    <p:sldId id="285" r:id="rId13"/>
    <p:sldId id="286" r:id="rId14"/>
    <p:sldId id="287" r:id="rId15"/>
    <p:sldId id="294" r:id="rId16"/>
    <p:sldId id="295" r:id="rId17"/>
    <p:sldId id="296" r:id="rId18"/>
    <p:sldId id="297"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ghyun lee" initials="sl" lastIdx="1" clrIdx="0">
    <p:extLst>
      <p:ext uri="{19B8F6BF-5375-455C-9EA6-DF929625EA0E}">
        <p15:presenceInfo xmlns:p15="http://schemas.microsoft.com/office/powerpoint/2012/main" userId="48f20b33caefbf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84252" autoAdjust="0"/>
  </p:normalViewPr>
  <p:slideViewPr>
    <p:cSldViewPr snapToGrid="0">
      <p:cViewPr varScale="1">
        <p:scale>
          <a:sx n="96" d="100"/>
          <a:sy n="96" d="100"/>
        </p:scale>
        <p:origin x="930" y="90"/>
      </p:cViewPr>
      <p:guideLst>
        <p:guide orient="horz" pos="2159"/>
        <p:guide pos="3839"/>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lvl="0"/>
            <a:fld id="{8F23CF5D-32DD-430B-AD8A-0399F706F811}" type="datetime1">
              <a:rPr lang="ko-KR" altLang="en-US" smtClean="0"/>
              <a:t>2024-05-13</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p>
          <a:p>
            <a:pPr lvl="1">
              <a:defRPr/>
            </a:pPr>
            <a:r>
              <a:rPr lang="ko-KR" altLang="en-US"/>
              <a:t>두 번째 수준</a:t>
            </a:r>
          </a:p>
          <a:p>
            <a:pPr lvl="2">
              <a:defRPr/>
            </a:pPr>
            <a:r>
              <a:rPr lang="ko-KR" altLang="en-US"/>
              <a:t>세 번째 수준</a:t>
            </a:r>
          </a:p>
          <a:p>
            <a:pPr lvl="3">
              <a:defRPr/>
            </a:pPr>
            <a:r>
              <a:rPr lang="ko-KR" altLang="en-US"/>
              <a:t>네 번째 수준</a:t>
            </a:r>
          </a:p>
          <a:p>
            <a:pPr lvl="4">
              <a:defRPr/>
            </a:pPr>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lvl="0"/>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lvl="0"/>
            <a:fld id="{FC784BCF-DCB2-439B-9560-A371912E2FD8}" type="slidenum">
              <a:rPr lang="ko-KR" altLang="en-US" smtClean="0"/>
              <a:t>‹#›</a:t>
            </a:fld>
            <a:endParaRPr lang="ko-KR" altLang="en-US"/>
          </a:p>
        </p:txBody>
      </p:sp>
    </p:spTree>
    <p:extLst>
      <p:ext uri="{BB962C8B-B14F-4D97-AF65-F5344CB8AC3E}">
        <p14:creationId xmlns:p14="http://schemas.microsoft.com/office/powerpoint/2010/main" val="99211766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endParaRPr lang="ko-KR" altLang="en-US"/>
          </a:p>
        </p:txBody>
      </p:sp>
      <p:sp>
        <p:nvSpPr>
          <p:cNvPr id="3" name="슬라이드 노트 개체 틀 4"/>
          <p:cNvSpPr>
            <a:spLocks noGrp="1"/>
          </p:cNvSpPr>
          <p:nvPr>
            <p:ph type="body" sz="quarter" idx="3"/>
          </p:nvPr>
        </p:nvSpPr>
        <p:spPr/>
        <p:txBody>
          <a:bodyPr/>
          <a:lstStyle/>
          <a:p>
            <a:pPr>
              <a:defRPr/>
            </a:pPr>
            <a:endParaRPr lang="ko-KR" altLang="en-US"/>
          </a:p>
        </p:txBody>
      </p:sp>
      <p:sp>
        <p:nvSpPr>
          <p:cNvPr id="4" name="슬라이드 번호 개체 틀 6"/>
          <p:cNvSpPr>
            <a:spLocks noGrp="1"/>
          </p:cNvSpPr>
          <p:nvPr>
            <p:ph type="sldNum" sz="quarter" idx="5"/>
          </p:nvPr>
        </p:nvSpPr>
        <p:spPr/>
        <p:txBody>
          <a:bodyPr/>
          <a:lstStyle/>
          <a:p>
            <a:pPr lvl="0"/>
            <a:fld id="{FC784BCF-DCB2-439B-9560-A371912E2FD8}" type="slidenum">
              <a:rPr lang="ko-KR" altLang="en-US" smtClean="0"/>
              <a:t>2</a:t>
            </a:fld>
            <a:endParaRPr lang="ko-KR" altLang="en-US"/>
          </a:p>
        </p:txBody>
      </p:sp>
    </p:spTree>
    <p:extLst>
      <p:ext uri="{BB962C8B-B14F-4D97-AF65-F5344CB8AC3E}">
        <p14:creationId xmlns:p14="http://schemas.microsoft.com/office/powerpoint/2010/main" val="1605832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1.training data used for autonomous vehicles is normally captured under favorable clear weather conditions whereas testing could take place under more challenging weather (e.g. rain, fog). Consequently, methods fail to detect objects as shown in the examples of Figure 1(b)</a:t>
            </a:r>
            <a:r>
              <a:rPr lang="ko-KR" altLang="en-US" b="0" i="0" dirty="0">
                <a:solidFill>
                  <a:srgbClr val="000000"/>
                </a:solidFill>
                <a:effectLst/>
                <a:highlight>
                  <a:srgbClr val="FFFFFF"/>
                </a:highlight>
                <a:latin typeface="Ubuntu Condensed" panose="020F0502020204030204" pitchFamily="34" charset="0"/>
              </a:rPr>
              <a:t> </a:t>
            </a:r>
            <a:endParaRPr lang="en-US" altLang="ko-KR" b="0" i="0" dirty="0">
              <a:solidFill>
                <a:srgbClr val="000000"/>
              </a:solidFill>
              <a:effectLst/>
              <a:highlight>
                <a:srgbClr val="FFFFFF"/>
              </a:highlight>
              <a:latin typeface="Ubuntu Condensed" panose="020F0502020204030204" pitchFamily="34" charset="0"/>
            </a:endParaRPr>
          </a:p>
          <a:p>
            <a:r>
              <a:rPr lang="en-US" altLang="ko-KR" b="0" i="0" dirty="0">
                <a:solidFill>
                  <a:srgbClr val="000000"/>
                </a:solidFill>
                <a:effectLst/>
                <a:highlight>
                  <a:srgbClr val="FFFFFF"/>
                </a:highlight>
                <a:latin typeface="Ubuntu Condensed" panose="020F0502020204030204" pitchFamily="34" charset="0"/>
              </a:rPr>
              <a:t>2.</a:t>
            </a:r>
            <a:r>
              <a:rPr lang="ko-KR" altLang="en-US" b="0" i="0" dirty="0">
                <a:solidFill>
                  <a:srgbClr val="000000"/>
                </a:solidFill>
                <a:effectLst/>
                <a:highlight>
                  <a:srgbClr val="FFFFFF"/>
                </a:highlight>
                <a:latin typeface="Ubuntu Condensed" panose="020F0502020204030204" pitchFamily="34" charset="0"/>
              </a:rPr>
              <a:t>네트워크를 </a:t>
            </a:r>
            <a:r>
              <a:rPr lang="en-US" altLang="ko-KR" b="0" i="0" dirty="0">
                <a:solidFill>
                  <a:srgbClr val="000000"/>
                </a:solidFill>
                <a:effectLst/>
                <a:highlight>
                  <a:srgbClr val="FFFFFF"/>
                </a:highlight>
                <a:latin typeface="Ubuntu Condensed" panose="020F0502020204030204" pitchFamily="34" charset="0"/>
              </a:rPr>
              <a:t>training </a:t>
            </a:r>
            <a:r>
              <a:rPr lang="ko-KR" altLang="en-US" b="0" i="0" dirty="0">
                <a:solidFill>
                  <a:srgbClr val="000000"/>
                </a:solidFill>
                <a:effectLst/>
                <a:highlight>
                  <a:srgbClr val="FFFFFF"/>
                </a:highlight>
                <a:latin typeface="Ubuntu Condensed" panose="020F0502020204030204" pitchFamily="34" charset="0"/>
              </a:rPr>
              <a:t>할 때 쓰인 </a:t>
            </a:r>
            <a:r>
              <a:rPr lang="en-US" altLang="ko-KR" b="0" i="0" dirty="0">
                <a:solidFill>
                  <a:srgbClr val="000000"/>
                </a:solidFill>
                <a:effectLst/>
                <a:highlight>
                  <a:srgbClr val="FFFFFF"/>
                </a:highlight>
                <a:latin typeface="Ubuntu Condensed" panose="020F0502020204030204" pitchFamily="34" charset="0"/>
              </a:rPr>
              <a:t>dataset</a:t>
            </a:r>
            <a:r>
              <a:rPr lang="ko-KR" altLang="en-US" b="0" i="0" dirty="0">
                <a:solidFill>
                  <a:srgbClr val="000000"/>
                </a:solidFill>
                <a:effectLst/>
                <a:highlight>
                  <a:srgbClr val="FFFFFF"/>
                </a:highlight>
                <a:latin typeface="Ubuntu Condensed" panose="020F0502020204030204" pitchFamily="34" charset="0"/>
              </a:rPr>
              <a:t>을 </a:t>
            </a:r>
            <a:r>
              <a:rPr lang="en-US" altLang="ko-KR" b="0" i="0" dirty="0">
                <a:solidFill>
                  <a:srgbClr val="000000"/>
                </a:solidFill>
                <a:effectLst/>
                <a:highlight>
                  <a:srgbClr val="FFFFFF"/>
                </a:highlight>
                <a:latin typeface="Ubuntu Condensed" panose="020F0502020204030204" pitchFamily="34" charset="0"/>
              </a:rPr>
              <a:t>source dataset, </a:t>
            </a:r>
            <a:r>
              <a:rPr lang="ko-KR" altLang="en-US" b="0" i="0" dirty="0">
                <a:solidFill>
                  <a:srgbClr val="000000"/>
                </a:solidFill>
                <a:effectLst/>
                <a:highlight>
                  <a:srgbClr val="FFFFFF"/>
                </a:highlight>
                <a:latin typeface="Ubuntu Condensed" panose="020F0502020204030204" pitchFamily="34" charset="0"/>
              </a:rPr>
              <a:t>그 도메인을 </a:t>
            </a:r>
            <a:r>
              <a:rPr lang="en-US" altLang="ko-KR" b="0" i="0" dirty="0">
                <a:solidFill>
                  <a:srgbClr val="000000"/>
                </a:solidFill>
                <a:effectLst/>
                <a:highlight>
                  <a:srgbClr val="FFFFFF"/>
                </a:highlight>
                <a:latin typeface="Ubuntu Condensed" panose="020F0502020204030204" pitchFamily="34" charset="0"/>
              </a:rPr>
              <a:t>source domain</a:t>
            </a:r>
            <a:r>
              <a:rPr lang="ko-KR" altLang="en-US" b="0" i="0" dirty="0">
                <a:solidFill>
                  <a:srgbClr val="000000"/>
                </a:solidFill>
                <a:effectLst/>
                <a:highlight>
                  <a:srgbClr val="FFFFFF"/>
                </a:highlight>
                <a:latin typeface="Ubuntu Condensed" panose="020F0502020204030204" pitchFamily="34" charset="0"/>
              </a:rPr>
              <a:t>이라고 칭한다</a:t>
            </a:r>
            <a:r>
              <a:rPr lang="en-US" altLang="ko-KR" b="0" i="0" dirty="0">
                <a:solidFill>
                  <a:srgbClr val="000000"/>
                </a:solidFill>
                <a:effectLst/>
                <a:highlight>
                  <a:srgbClr val="FFFFFF"/>
                </a:highlight>
                <a:latin typeface="Ubuntu Condensed" panose="020F0502020204030204" pitchFamily="34" charset="0"/>
              </a:rPr>
              <a:t>. </a:t>
            </a:r>
            <a:r>
              <a:rPr lang="ko-KR" altLang="en-US" b="0" i="0" dirty="0">
                <a:solidFill>
                  <a:srgbClr val="000000"/>
                </a:solidFill>
                <a:effectLst/>
                <a:highlight>
                  <a:srgbClr val="FFFFFF"/>
                </a:highlight>
                <a:latin typeface="Ubuntu Condensed" panose="020F0502020204030204" pitchFamily="34" charset="0"/>
              </a:rPr>
              <a:t>또한 </a:t>
            </a:r>
            <a:r>
              <a:rPr lang="en-US" altLang="ko-KR" b="0" i="0" dirty="0">
                <a:solidFill>
                  <a:srgbClr val="000000"/>
                </a:solidFill>
                <a:effectLst/>
                <a:highlight>
                  <a:srgbClr val="FFFFFF"/>
                </a:highlight>
                <a:latin typeface="Ubuntu Condensed" panose="020F0502020204030204" pitchFamily="34" charset="0"/>
              </a:rPr>
              <a:t>source</a:t>
            </a:r>
            <a:r>
              <a:rPr lang="ko-KR" altLang="en-US" b="0" i="0" dirty="0">
                <a:solidFill>
                  <a:srgbClr val="000000"/>
                </a:solidFill>
                <a:effectLst/>
                <a:highlight>
                  <a:srgbClr val="FFFFFF"/>
                </a:highlight>
                <a:latin typeface="Ubuntu Condensed" panose="020F0502020204030204" pitchFamily="34" charset="0"/>
              </a:rPr>
              <a:t>로 </a:t>
            </a:r>
            <a:r>
              <a:rPr lang="en-US" altLang="ko-KR" b="0" i="0" dirty="0">
                <a:solidFill>
                  <a:srgbClr val="000000"/>
                </a:solidFill>
                <a:effectLst/>
                <a:highlight>
                  <a:srgbClr val="FFFFFF"/>
                </a:highlight>
                <a:latin typeface="Ubuntu Condensed" panose="020F0502020204030204" pitchFamily="34" charset="0"/>
              </a:rPr>
              <a:t>training </a:t>
            </a:r>
            <a:r>
              <a:rPr lang="ko-KR" altLang="en-US" b="0" i="0" dirty="0">
                <a:solidFill>
                  <a:srgbClr val="000000"/>
                </a:solidFill>
                <a:effectLst/>
                <a:highlight>
                  <a:srgbClr val="FFFFFF"/>
                </a:highlight>
                <a:latin typeface="Ubuntu Condensed" panose="020F0502020204030204" pitchFamily="34" charset="0"/>
              </a:rPr>
              <a:t>시킨 네트워크로 분류하고자 하는 </a:t>
            </a:r>
            <a:r>
              <a:rPr lang="en-US" altLang="ko-KR" b="0" i="0" dirty="0">
                <a:solidFill>
                  <a:srgbClr val="000000"/>
                </a:solidFill>
                <a:effectLst/>
                <a:highlight>
                  <a:srgbClr val="FFFFFF"/>
                </a:highlight>
                <a:latin typeface="Ubuntu Condensed" panose="020F0502020204030204" pitchFamily="34" charset="0"/>
              </a:rPr>
              <a:t>test set</a:t>
            </a:r>
            <a:r>
              <a:rPr lang="ko-KR" altLang="en-US" b="0" i="0" dirty="0">
                <a:solidFill>
                  <a:srgbClr val="000000"/>
                </a:solidFill>
                <a:effectLst/>
                <a:highlight>
                  <a:srgbClr val="FFFFFF"/>
                </a:highlight>
                <a:latin typeface="Ubuntu Condensed" panose="020F0502020204030204" pitchFamily="34" charset="0"/>
              </a:rPr>
              <a:t>을 </a:t>
            </a:r>
            <a:r>
              <a:rPr lang="en-US" altLang="ko-KR" b="0" i="0" dirty="0">
                <a:solidFill>
                  <a:srgbClr val="000000"/>
                </a:solidFill>
                <a:effectLst/>
                <a:highlight>
                  <a:srgbClr val="FFFFFF"/>
                </a:highlight>
                <a:latin typeface="Ubuntu Condensed" panose="020F0502020204030204" pitchFamily="34" charset="0"/>
              </a:rPr>
              <a:t>target dataset</a:t>
            </a:r>
            <a:r>
              <a:rPr lang="ko-KR" altLang="en-US" b="0" i="0" dirty="0">
                <a:solidFill>
                  <a:srgbClr val="000000"/>
                </a:solidFill>
                <a:effectLst/>
                <a:highlight>
                  <a:srgbClr val="FFFFFF"/>
                </a:highlight>
                <a:latin typeface="Ubuntu Condensed" panose="020F0502020204030204" pitchFamily="34" charset="0"/>
              </a:rPr>
              <a:t>이라고 하며</a:t>
            </a:r>
            <a:r>
              <a:rPr lang="en-US" altLang="ko-KR" b="0" i="0" dirty="0">
                <a:solidFill>
                  <a:srgbClr val="000000"/>
                </a:solidFill>
                <a:effectLst/>
                <a:highlight>
                  <a:srgbClr val="FFFFFF"/>
                </a:highlight>
                <a:latin typeface="Ubuntu Condensed" panose="020F0502020204030204" pitchFamily="34" charset="0"/>
              </a:rPr>
              <a:t>, </a:t>
            </a:r>
            <a:r>
              <a:rPr lang="ko-KR" altLang="en-US" b="0" i="0" dirty="0">
                <a:solidFill>
                  <a:srgbClr val="000000"/>
                </a:solidFill>
                <a:effectLst/>
                <a:highlight>
                  <a:srgbClr val="FFFFFF"/>
                </a:highlight>
                <a:latin typeface="Ubuntu Condensed" panose="020F0502020204030204" pitchFamily="34" charset="0"/>
              </a:rPr>
              <a:t>그 도메인을 </a:t>
            </a:r>
            <a:r>
              <a:rPr lang="en-US" altLang="ko-KR" b="0" i="0" dirty="0">
                <a:solidFill>
                  <a:srgbClr val="000000"/>
                </a:solidFill>
                <a:effectLst/>
                <a:highlight>
                  <a:srgbClr val="FFFFFF"/>
                </a:highlight>
                <a:latin typeface="Ubuntu Condensed" panose="020F0502020204030204" pitchFamily="34" charset="0"/>
              </a:rPr>
              <a:t>target domain</a:t>
            </a:r>
            <a:r>
              <a:rPr lang="ko-KR" altLang="en-US" b="0" i="0" dirty="0">
                <a:solidFill>
                  <a:srgbClr val="000000"/>
                </a:solidFill>
                <a:effectLst/>
                <a:highlight>
                  <a:srgbClr val="FFFFFF"/>
                </a:highlight>
                <a:latin typeface="Ubuntu Condensed" panose="020F0502020204030204" pitchFamily="34" charset="0"/>
              </a:rPr>
              <a:t>이라고 한다</a:t>
            </a:r>
            <a:r>
              <a:rPr lang="en-US" altLang="ko-KR" b="0" i="0" dirty="0">
                <a:solidFill>
                  <a:srgbClr val="000000"/>
                </a:solidFill>
                <a:effectLst/>
                <a:highlight>
                  <a:srgbClr val="FFFFFF"/>
                </a:highlight>
                <a:latin typeface="Ubuntu Condensed" panose="020F0502020204030204" pitchFamily="34" charset="0"/>
              </a:rPr>
              <a:t>. </a:t>
            </a:r>
            <a:endParaRPr lang="ko-KR" altLang="en-US" dirty="0"/>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16</a:t>
            </a:fld>
            <a:endParaRPr lang="ko-KR" altLang="en-US"/>
          </a:p>
        </p:txBody>
      </p:sp>
    </p:spTree>
    <p:extLst>
      <p:ext uri="{BB962C8B-B14F-4D97-AF65-F5344CB8AC3E}">
        <p14:creationId xmlns:p14="http://schemas.microsoft.com/office/powerpoint/2010/main" val="14633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1.Backbone: </a:t>
            </a:r>
            <a:r>
              <a:rPr lang="en-US" altLang="ko-KR" b="0" i="0" dirty="0">
                <a:solidFill>
                  <a:srgbClr val="212529"/>
                </a:solidFill>
                <a:effectLst/>
                <a:highlight>
                  <a:srgbClr val="FFFFFF"/>
                </a:highlight>
                <a:latin typeface="-apple-system"/>
              </a:rPr>
              <a:t>Input</a:t>
            </a:r>
            <a:r>
              <a:rPr lang="ko-KR" altLang="en-US" b="0" i="0" dirty="0">
                <a:solidFill>
                  <a:srgbClr val="212529"/>
                </a:solidFill>
                <a:effectLst/>
                <a:highlight>
                  <a:srgbClr val="FFFFFF"/>
                </a:highlight>
                <a:latin typeface="-apple-system"/>
              </a:rPr>
              <a:t>을 </a:t>
            </a:r>
            <a:r>
              <a:rPr lang="en-US" altLang="ko-KR" b="0" i="0" dirty="0">
                <a:solidFill>
                  <a:srgbClr val="212529"/>
                </a:solidFill>
                <a:effectLst/>
                <a:highlight>
                  <a:srgbClr val="FFFFFF"/>
                </a:highlight>
                <a:latin typeface="-apple-system"/>
              </a:rPr>
              <a:t>feature map</a:t>
            </a:r>
            <a:r>
              <a:rPr lang="ko-KR" altLang="en-US" b="0" i="0" dirty="0">
                <a:solidFill>
                  <a:srgbClr val="212529"/>
                </a:solidFill>
                <a:effectLst/>
                <a:highlight>
                  <a:srgbClr val="FFFFFF"/>
                </a:highlight>
                <a:latin typeface="-apple-system"/>
              </a:rPr>
              <a:t>으로 변환해주는 부분 </a:t>
            </a:r>
            <a:r>
              <a:rPr lang="en-US" altLang="ko-KR" b="0" i="0" dirty="0">
                <a:solidFill>
                  <a:srgbClr val="212529"/>
                </a:solidFill>
                <a:effectLst/>
                <a:highlight>
                  <a:srgbClr val="FFFFFF"/>
                </a:highlight>
                <a:latin typeface="-apple-system"/>
              </a:rPr>
              <a:t>,</a:t>
            </a:r>
            <a:r>
              <a:rPr lang="ko-KR" altLang="en-US" b="0" i="0" dirty="0">
                <a:solidFill>
                  <a:srgbClr val="212529"/>
                </a:solidFill>
                <a:effectLst/>
                <a:highlight>
                  <a:srgbClr val="FFFFFF"/>
                </a:highlight>
                <a:latin typeface="-apple-system"/>
              </a:rPr>
              <a:t> 단순히 말해</a:t>
            </a:r>
            <a:r>
              <a:rPr lang="en-US" altLang="ko-KR" b="0" i="0" dirty="0">
                <a:solidFill>
                  <a:srgbClr val="212529"/>
                </a:solidFill>
                <a:effectLst/>
                <a:highlight>
                  <a:srgbClr val="FFFFFF"/>
                </a:highlight>
                <a:latin typeface="-apple-system"/>
              </a:rPr>
              <a:t>, input</a:t>
            </a:r>
            <a:r>
              <a:rPr lang="ko-KR" altLang="en-US" b="0" i="0" dirty="0">
                <a:solidFill>
                  <a:srgbClr val="212529"/>
                </a:solidFill>
                <a:effectLst/>
                <a:highlight>
                  <a:srgbClr val="FFFFFF"/>
                </a:highlight>
                <a:latin typeface="-apple-system"/>
              </a:rPr>
              <a:t>을 여러 </a:t>
            </a:r>
            <a:r>
              <a:rPr lang="en-US" altLang="ko-KR" b="0" i="0" dirty="0">
                <a:solidFill>
                  <a:srgbClr val="212529"/>
                </a:solidFill>
                <a:effectLst/>
                <a:highlight>
                  <a:srgbClr val="FFFFFF"/>
                </a:highlight>
                <a:latin typeface="-apple-system"/>
              </a:rPr>
              <a:t>conv layer</a:t>
            </a:r>
            <a:r>
              <a:rPr lang="ko-KR" altLang="en-US" b="0" i="0" dirty="0">
                <a:solidFill>
                  <a:srgbClr val="212529"/>
                </a:solidFill>
                <a:effectLst/>
                <a:highlight>
                  <a:srgbClr val="FFFFFF"/>
                </a:highlight>
                <a:latin typeface="-apple-system"/>
              </a:rPr>
              <a:t>에 통과시켜 </a:t>
            </a:r>
            <a:r>
              <a:rPr lang="en-US" altLang="ko-KR" b="0" i="0" dirty="0">
                <a:solidFill>
                  <a:srgbClr val="212529"/>
                </a:solidFill>
                <a:effectLst/>
                <a:highlight>
                  <a:srgbClr val="FFFFFF"/>
                </a:highlight>
                <a:latin typeface="-apple-system"/>
              </a:rPr>
              <a:t>feature map</a:t>
            </a:r>
            <a:r>
              <a:rPr lang="ko-KR" altLang="en-US" b="0" i="0" dirty="0">
                <a:solidFill>
                  <a:srgbClr val="212529"/>
                </a:solidFill>
                <a:effectLst/>
                <a:highlight>
                  <a:srgbClr val="FFFFFF"/>
                </a:highlight>
                <a:latin typeface="-apple-system"/>
              </a:rPr>
              <a:t>을 내놓는 것</a:t>
            </a:r>
            <a:r>
              <a:rPr lang="en-US" altLang="ko-KR" b="0" i="0" dirty="0">
                <a:solidFill>
                  <a:srgbClr val="212529"/>
                </a:solidFill>
                <a:effectLst/>
                <a:highlight>
                  <a:srgbClr val="FFFFFF"/>
                </a:highlight>
                <a:latin typeface="-apple-system"/>
              </a:rPr>
              <a:t>(</a:t>
            </a:r>
            <a:r>
              <a:rPr lang="ko-KR" altLang="en-US" b="0" i="0" dirty="0">
                <a:solidFill>
                  <a:srgbClr val="212529"/>
                </a:solidFill>
                <a:effectLst/>
                <a:highlight>
                  <a:srgbClr val="FFFFFF"/>
                </a:highlight>
                <a:latin typeface="-apple-system"/>
              </a:rPr>
              <a:t>각 </a:t>
            </a:r>
            <a:r>
              <a:rPr lang="en-US" altLang="ko-KR" b="0" i="0" dirty="0">
                <a:solidFill>
                  <a:srgbClr val="212529"/>
                </a:solidFill>
                <a:effectLst/>
                <a:highlight>
                  <a:srgbClr val="FFFFFF"/>
                </a:highlight>
                <a:latin typeface="-apple-system"/>
              </a:rPr>
              <a:t>layer</a:t>
            </a:r>
            <a:r>
              <a:rPr lang="ko-KR" altLang="en-US" b="0" i="0" dirty="0">
                <a:solidFill>
                  <a:srgbClr val="212529"/>
                </a:solidFill>
                <a:effectLst/>
                <a:highlight>
                  <a:srgbClr val="FFFFFF"/>
                </a:highlight>
                <a:latin typeface="-apple-system"/>
              </a:rPr>
              <a:t>를 통과할 때마다 </a:t>
            </a:r>
            <a:r>
              <a:rPr lang="en-US" altLang="ko-KR" b="0" i="0" dirty="0">
                <a:solidFill>
                  <a:srgbClr val="212529"/>
                </a:solidFill>
                <a:effectLst/>
                <a:highlight>
                  <a:srgbClr val="FFFFFF"/>
                </a:highlight>
                <a:latin typeface="-apple-system"/>
              </a:rPr>
              <a:t>feature map</a:t>
            </a:r>
            <a:r>
              <a:rPr lang="ko-KR" altLang="en-US" b="0" i="0" dirty="0">
                <a:solidFill>
                  <a:srgbClr val="212529"/>
                </a:solidFill>
                <a:effectLst/>
                <a:highlight>
                  <a:srgbClr val="FFFFFF"/>
                </a:highlight>
                <a:latin typeface="-apple-system"/>
              </a:rPr>
              <a:t>이 나옴</a:t>
            </a:r>
            <a:r>
              <a:rPr lang="en-US" altLang="ko-KR" b="0" i="0" dirty="0">
                <a:solidFill>
                  <a:srgbClr val="212529"/>
                </a:solidFill>
                <a:effectLst/>
                <a:highlight>
                  <a:srgbClr val="FFFFFF"/>
                </a:highlight>
                <a:latin typeface="-apple-system"/>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212529"/>
                </a:solidFill>
                <a:effectLst/>
                <a:highlight>
                  <a:srgbClr val="FFFFFF"/>
                </a:highlight>
                <a:latin typeface="-apple-system"/>
              </a:rPr>
              <a:t>-&gt; f1,f2,f3</a:t>
            </a:r>
            <a:r>
              <a:rPr lang="ko-KR" altLang="en-US" b="0" i="0" dirty="0">
                <a:solidFill>
                  <a:srgbClr val="212529"/>
                </a:solidFill>
                <a:effectLst/>
                <a:highlight>
                  <a:srgbClr val="FFFFFF"/>
                </a:highlight>
                <a:latin typeface="-apple-system"/>
              </a:rPr>
              <a:t> </a:t>
            </a:r>
            <a:r>
              <a:rPr lang="en-US" altLang="ko-KR" b="0" i="0" dirty="0" err="1">
                <a:solidFill>
                  <a:srgbClr val="212529"/>
                </a:solidFill>
                <a:effectLst/>
                <a:highlight>
                  <a:srgbClr val="FFFFFF"/>
                </a:highlight>
                <a:latin typeface="-apple-system"/>
              </a:rPr>
              <a:t>Downsampling</a:t>
            </a:r>
            <a:r>
              <a:rPr lang="en-US" altLang="ko-KR" b="0" i="0" dirty="0">
                <a:solidFill>
                  <a:srgbClr val="212529"/>
                </a:solidFill>
                <a:effectLst/>
                <a:highlight>
                  <a:srgbClr val="FFFFFF"/>
                </a:highlight>
                <a:latin typeface="-apple-system"/>
              </a:rPr>
              <a:t> layers</a:t>
            </a:r>
            <a:r>
              <a:rPr lang="ko-KR" altLang="en-US" b="0" i="0" dirty="0">
                <a:solidFill>
                  <a:srgbClr val="212529"/>
                </a:solidFill>
                <a:effectLst/>
                <a:highlight>
                  <a:srgbClr val="FFFFFF"/>
                </a:highlight>
                <a:latin typeface="-apple-system"/>
              </a:rPr>
              <a:t>들을 지나치면서 다른 </a:t>
            </a:r>
            <a:r>
              <a:rPr lang="en-US" altLang="ko-KR" b="0" i="0" dirty="0">
                <a:solidFill>
                  <a:srgbClr val="212529"/>
                </a:solidFill>
                <a:effectLst/>
                <a:highlight>
                  <a:srgbClr val="FFFFFF"/>
                </a:highlight>
                <a:latin typeface="-apple-system"/>
              </a:rPr>
              <a:t>dimension</a:t>
            </a:r>
            <a:r>
              <a:rPr lang="ko-KR" altLang="en-US" b="0" i="0" dirty="0">
                <a:solidFill>
                  <a:srgbClr val="212529"/>
                </a:solidFill>
                <a:effectLst/>
                <a:highlight>
                  <a:srgbClr val="FFFFFF"/>
                </a:highlight>
                <a:latin typeface="-apple-system"/>
              </a:rPr>
              <a:t>을 가지게 된다</a:t>
            </a:r>
            <a:r>
              <a:rPr lang="en-US" altLang="ko-KR" b="0" i="0" dirty="0">
                <a:solidFill>
                  <a:srgbClr val="212529"/>
                </a:solidFill>
                <a:effectLst/>
                <a:highlight>
                  <a:srgbClr val="FFFFFF"/>
                </a:highlight>
                <a:latin typeface="-apple-system"/>
              </a:rPr>
              <a:t>. Width,</a:t>
            </a:r>
            <a:r>
              <a:rPr lang="ko-KR" altLang="en-US" b="0" i="0" dirty="0">
                <a:solidFill>
                  <a:srgbClr val="212529"/>
                </a:solidFill>
                <a:effectLst/>
                <a:highlight>
                  <a:srgbClr val="FFFFFF"/>
                </a:highlight>
                <a:latin typeface="-apple-system"/>
              </a:rPr>
              <a:t>와</a:t>
            </a:r>
            <a:r>
              <a:rPr lang="en-US" altLang="ko-KR" b="0" i="0" dirty="0">
                <a:solidFill>
                  <a:srgbClr val="212529"/>
                </a:solidFill>
                <a:effectLst/>
                <a:highlight>
                  <a:srgbClr val="FFFFFF"/>
                </a:highlight>
                <a:latin typeface="-apple-system"/>
              </a:rPr>
              <a:t> height</a:t>
            </a:r>
            <a:r>
              <a:rPr lang="ko-KR" altLang="en-US" b="0" i="0" dirty="0">
                <a:solidFill>
                  <a:srgbClr val="212529"/>
                </a:solidFill>
                <a:effectLst/>
                <a:highlight>
                  <a:srgbClr val="FFFFFF"/>
                </a:highlight>
                <a:latin typeface="-apple-system"/>
              </a:rPr>
              <a:t>들을 반으로 줄이고 채널 수를 두배로 늘립니다</a:t>
            </a:r>
            <a:r>
              <a:rPr lang="en-US" altLang="ko-KR" b="0" i="0" dirty="0">
                <a:solidFill>
                  <a:srgbClr val="212529"/>
                </a:solidFill>
                <a:effectLst/>
                <a:highlight>
                  <a:srgbClr val="FFFFFF"/>
                </a:highlight>
                <a:latin typeface="-apple-system"/>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212529"/>
                </a:solidFill>
                <a:effectLst/>
                <a:highlight>
                  <a:srgbClr val="FFFFFF"/>
                </a:highlight>
                <a:latin typeface="-apple-system"/>
              </a:rPr>
              <a:t>2.Neck: Backbone</a:t>
            </a:r>
            <a:r>
              <a:rPr lang="ko-KR" altLang="en-US" b="0" i="0" dirty="0">
                <a:solidFill>
                  <a:srgbClr val="212529"/>
                </a:solidFill>
                <a:effectLst/>
                <a:highlight>
                  <a:srgbClr val="FFFFFF"/>
                </a:highlight>
                <a:latin typeface="-apple-system"/>
              </a:rPr>
              <a:t>에서 </a:t>
            </a:r>
            <a:r>
              <a:rPr lang="en-US" altLang="ko-KR" b="0" i="0" dirty="0">
                <a:solidFill>
                  <a:srgbClr val="212529"/>
                </a:solidFill>
                <a:effectLst/>
                <a:highlight>
                  <a:srgbClr val="FFFFFF"/>
                </a:highlight>
                <a:latin typeface="-apple-system"/>
              </a:rPr>
              <a:t>extract</a:t>
            </a:r>
            <a:r>
              <a:rPr lang="ko-KR" altLang="en-US" b="0" i="0" dirty="0">
                <a:solidFill>
                  <a:srgbClr val="212529"/>
                </a:solidFill>
                <a:effectLst/>
                <a:highlight>
                  <a:srgbClr val="FFFFFF"/>
                </a:highlight>
                <a:latin typeface="-apple-system"/>
              </a:rPr>
              <a:t>된 </a:t>
            </a:r>
            <a:r>
              <a:rPr lang="en-US" altLang="ko-KR" b="0" i="0" dirty="0">
                <a:solidFill>
                  <a:srgbClr val="212529"/>
                </a:solidFill>
                <a:effectLst/>
                <a:highlight>
                  <a:srgbClr val="FFFFFF"/>
                </a:highlight>
                <a:latin typeface="-apple-system"/>
              </a:rPr>
              <a:t>feature</a:t>
            </a:r>
            <a:r>
              <a:rPr lang="ko-KR" altLang="en-US" b="0" i="0" dirty="0">
                <a:solidFill>
                  <a:srgbClr val="212529"/>
                </a:solidFill>
                <a:effectLst/>
                <a:highlight>
                  <a:srgbClr val="FFFFFF"/>
                </a:highlight>
                <a:latin typeface="-apple-system"/>
              </a:rPr>
              <a:t>들을 적절하게 조화시킴</a:t>
            </a:r>
            <a:r>
              <a:rPr lang="en-US" altLang="ko-KR" b="0" i="0" dirty="0">
                <a:solidFill>
                  <a:srgbClr val="212529"/>
                </a:solidFill>
                <a:effectLst/>
                <a:highlight>
                  <a:srgbClr val="FFFFFF"/>
                </a:highlight>
                <a:latin typeface="-apple-system"/>
              </a:rPr>
              <a:t>(feature map</a:t>
            </a:r>
            <a:r>
              <a:rPr lang="ko-KR" altLang="en-US" b="0" i="0" dirty="0">
                <a:solidFill>
                  <a:srgbClr val="212529"/>
                </a:solidFill>
                <a:effectLst/>
                <a:highlight>
                  <a:srgbClr val="FFFFFF"/>
                </a:highlight>
                <a:latin typeface="-apple-system"/>
              </a:rPr>
              <a:t>을 좀 더 정교하게 조정하는 과정이라고도 볼 수 있음</a:t>
            </a:r>
            <a:r>
              <a:rPr lang="en-US" altLang="ko-KR" b="0" i="0" dirty="0">
                <a:solidFill>
                  <a:srgbClr val="212529"/>
                </a:solidFill>
                <a:effectLst/>
                <a:highlight>
                  <a:srgbClr val="FFFFFF"/>
                </a:highlight>
                <a:latin typeface="-apple-system"/>
              </a:rPr>
              <a:t>) , </a:t>
            </a:r>
            <a:r>
              <a:rPr lang="ko-KR" altLang="en-US" b="0" i="0" dirty="0">
                <a:solidFill>
                  <a:srgbClr val="212529"/>
                </a:solidFill>
                <a:effectLst/>
                <a:highlight>
                  <a:srgbClr val="FFFFFF"/>
                </a:highlight>
                <a:latin typeface="-apple-system"/>
              </a:rPr>
              <a:t>이전 </a:t>
            </a:r>
            <a:r>
              <a:rPr lang="en-US" altLang="ko-KR" b="0" i="0" dirty="0">
                <a:solidFill>
                  <a:srgbClr val="212529"/>
                </a:solidFill>
                <a:effectLst/>
                <a:highlight>
                  <a:srgbClr val="FFFFFF"/>
                </a:highlight>
                <a:latin typeface="-apple-system"/>
              </a:rPr>
              <a:t>map</a:t>
            </a:r>
            <a:r>
              <a:rPr lang="ko-KR" altLang="en-US" b="0" i="0" dirty="0">
                <a:solidFill>
                  <a:srgbClr val="212529"/>
                </a:solidFill>
                <a:effectLst/>
                <a:highlight>
                  <a:srgbClr val="FFFFFF"/>
                </a:highlight>
                <a:latin typeface="-apple-system"/>
              </a:rPr>
              <a:t>을 </a:t>
            </a:r>
            <a:r>
              <a:rPr lang="en-US" altLang="ko-KR" b="0" i="0" dirty="0" err="1">
                <a:solidFill>
                  <a:srgbClr val="212529"/>
                </a:solidFill>
                <a:effectLst/>
                <a:highlight>
                  <a:srgbClr val="FFFFFF"/>
                </a:highlight>
                <a:latin typeface="-apple-system"/>
              </a:rPr>
              <a:t>upsampling</a:t>
            </a:r>
            <a:r>
              <a:rPr lang="ko-KR" altLang="en-US" b="0" i="0" dirty="0">
                <a:solidFill>
                  <a:srgbClr val="212529"/>
                </a:solidFill>
                <a:effectLst/>
                <a:highlight>
                  <a:srgbClr val="FFFFFF"/>
                </a:highlight>
                <a:latin typeface="-apple-system"/>
              </a:rPr>
              <a:t>하여 크기 키우고</a:t>
            </a:r>
            <a:r>
              <a:rPr lang="en-US" altLang="ko-KR" b="0" i="0" dirty="0">
                <a:solidFill>
                  <a:srgbClr val="212529"/>
                </a:solidFill>
                <a:effectLst/>
                <a:highlight>
                  <a:srgbClr val="FFFFFF"/>
                </a:highlight>
                <a:latin typeface="-apple-system"/>
              </a:rPr>
              <a:t>, backbone</a:t>
            </a:r>
            <a:r>
              <a:rPr lang="ko-KR" altLang="en-US" b="0" i="0" dirty="0">
                <a:solidFill>
                  <a:srgbClr val="212529"/>
                </a:solidFill>
                <a:effectLst/>
                <a:highlight>
                  <a:srgbClr val="FFFFFF"/>
                </a:highlight>
                <a:latin typeface="-apple-system"/>
              </a:rPr>
              <a:t>에서의 </a:t>
            </a:r>
            <a:r>
              <a:rPr lang="en-US" altLang="ko-KR" b="0" i="0" dirty="0">
                <a:solidFill>
                  <a:srgbClr val="212529"/>
                </a:solidFill>
                <a:effectLst/>
                <a:highlight>
                  <a:srgbClr val="FFFFFF"/>
                </a:highlight>
                <a:latin typeface="-apple-system"/>
              </a:rPr>
              <a:t>feature map</a:t>
            </a:r>
            <a:r>
              <a:rPr lang="ko-KR" altLang="en-US" b="0" i="0" dirty="0">
                <a:solidFill>
                  <a:srgbClr val="212529"/>
                </a:solidFill>
                <a:effectLst/>
                <a:highlight>
                  <a:srgbClr val="FFFFFF"/>
                </a:highlight>
                <a:latin typeface="-apple-system"/>
              </a:rPr>
              <a:t>을 </a:t>
            </a:r>
            <a:r>
              <a:rPr lang="en-US" altLang="ko-KR" b="0" i="0" dirty="0" err="1">
                <a:solidFill>
                  <a:srgbClr val="212529"/>
                </a:solidFill>
                <a:effectLst/>
                <a:highlight>
                  <a:srgbClr val="FFFFFF"/>
                </a:highlight>
                <a:latin typeface="-apple-system"/>
              </a:rPr>
              <a:t>concat</a:t>
            </a:r>
            <a:r>
              <a:rPr lang="en-US" altLang="ko-KR" b="0" i="0" dirty="0">
                <a:solidFill>
                  <a:srgbClr val="212529"/>
                </a:solidFill>
                <a:effectLst/>
                <a:highlight>
                  <a:srgbClr val="FFFFFF"/>
                </a:highlight>
                <a:latin typeface="-apple-system"/>
              </a:rPr>
              <a:t> </a:t>
            </a:r>
            <a:r>
              <a:rPr lang="ko-KR" altLang="en-US" b="0" i="0" dirty="0">
                <a:solidFill>
                  <a:srgbClr val="212529"/>
                </a:solidFill>
                <a:effectLst/>
                <a:highlight>
                  <a:srgbClr val="FFFFFF"/>
                </a:highlight>
                <a:latin typeface="-apple-system"/>
              </a:rPr>
              <a:t>등의 방식으로 같이 반영시킴</a:t>
            </a:r>
            <a:endParaRPr lang="en-US" altLang="ko-KR" b="0" i="0" dirty="0">
              <a:solidFill>
                <a:srgbClr val="212529"/>
              </a:solidFill>
              <a:effectLst/>
              <a:highlight>
                <a:srgbClr val="FFFFFF"/>
              </a:highlight>
              <a:latin typeface="-apple-system"/>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212529"/>
                </a:solidFill>
                <a:effectLst/>
                <a:highlight>
                  <a:srgbClr val="FFFFFF"/>
                </a:highlight>
                <a:latin typeface="-apple-system"/>
              </a:rPr>
              <a:t>3. Head: localization </a:t>
            </a:r>
            <a:r>
              <a:rPr lang="ko-KR" altLang="en-US" b="0" i="0" dirty="0">
                <a:solidFill>
                  <a:srgbClr val="212529"/>
                </a:solidFill>
                <a:effectLst/>
                <a:highlight>
                  <a:srgbClr val="FFFFFF"/>
                </a:highlight>
                <a:latin typeface="-apple-system"/>
              </a:rPr>
              <a:t>및 </a:t>
            </a:r>
            <a:r>
              <a:rPr lang="en-US" altLang="ko-KR" b="0" i="0" dirty="0">
                <a:solidFill>
                  <a:srgbClr val="212529"/>
                </a:solidFill>
                <a:effectLst/>
                <a:highlight>
                  <a:srgbClr val="FFFFFF"/>
                </a:highlight>
                <a:latin typeface="-apple-system"/>
              </a:rPr>
              <a:t>classification </a:t>
            </a:r>
            <a:r>
              <a:rPr lang="ko-KR" altLang="en-US" b="0" i="0" dirty="0">
                <a:solidFill>
                  <a:srgbClr val="212529"/>
                </a:solidFill>
                <a:effectLst/>
                <a:highlight>
                  <a:srgbClr val="FFFFFF"/>
                </a:highlight>
                <a:latin typeface="-apple-system"/>
              </a:rPr>
              <a:t>수행</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0" i="0" dirty="0">
              <a:solidFill>
                <a:srgbClr val="212529"/>
              </a:solidFill>
              <a:effectLst/>
              <a:highlight>
                <a:srgbClr val="FFFFFF"/>
              </a:highlight>
              <a:latin typeface="-apple-system"/>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b="0" i="0" dirty="0">
              <a:solidFill>
                <a:srgbClr val="212529"/>
              </a:solidFill>
              <a:effectLst/>
              <a:highlight>
                <a:srgbClr val="FFFFFF"/>
              </a:highlight>
              <a:latin typeface="-apple-system"/>
            </a:endParaRPr>
          </a:p>
          <a:p>
            <a:endParaRPr lang="ko-KR" altLang="en-US" dirty="0"/>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17</a:t>
            </a:fld>
            <a:endParaRPr lang="ko-KR" altLang="en-US"/>
          </a:p>
        </p:txBody>
      </p:sp>
    </p:spTree>
    <p:extLst>
      <p:ext uri="{BB962C8B-B14F-4D97-AF65-F5344CB8AC3E}">
        <p14:creationId xmlns:p14="http://schemas.microsoft.com/office/powerpoint/2010/main" val="28146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a:t>
            </a:r>
            <a:r>
              <a:rPr lang="ko-KR" altLang="en-US" dirty="0"/>
              <a:t>도메인 불변 특징을 학습하기 위해서 </a:t>
            </a:r>
            <a:endParaRPr lang="en-US" altLang="ko-KR" dirty="0"/>
          </a:p>
          <a:p>
            <a:r>
              <a:rPr lang="en-US" altLang="ko-KR" dirty="0"/>
              <a:t>2. </a:t>
            </a:r>
            <a:r>
              <a:rPr lang="ko-KR" altLang="en-US" b="0" i="0" dirty="0">
                <a:solidFill>
                  <a:srgbClr val="0D0D0D"/>
                </a:solidFill>
                <a:effectLst/>
                <a:highlight>
                  <a:srgbClr val="FFFFFF"/>
                </a:highlight>
                <a:latin typeface="Söhne"/>
              </a:rPr>
              <a:t>추론 중에 기본 검출기의 복잡성을 증가시키지 않으며</a:t>
            </a:r>
            <a:r>
              <a:rPr lang="en-US" altLang="ko-KR" b="0" i="0" dirty="0">
                <a:solidFill>
                  <a:srgbClr val="0D0D0D"/>
                </a:solidFill>
                <a:effectLst/>
                <a:highlight>
                  <a:srgbClr val="FFFFFF"/>
                </a:highlight>
                <a:latin typeface="Söhne"/>
              </a:rPr>
              <a:t>, </a:t>
            </a:r>
            <a:r>
              <a:rPr lang="ko-KR" altLang="en-US" b="0" i="0" dirty="0">
                <a:solidFill>
                  <a:srgbClr val="0D0D0D"/>
                </a:solidFill>
                <a:effectLst/>
                <a:highlight>
                  <a:srgbClr val="FFFFFF"/>
                </a:highlight>
                <a:latin typeface="Söhne"/>
              </a:rPr>
              <a:t>이는 자율 주행과 같은 많은 실시간 응용 프로그램에 중요한 요소입니다</a:t>
            </a:r>
            <a:r>
              <a:rPr lang="en-US" altLang="ko-KR" b="0" i="0" dirty="0">
                <a:solidFill>
                  <a:srgbClr val="0D0D0D"/>
                </a:solidFill>
                <a:effectLst/>
                <a:highlight>
                  <a:srgbClr val="FFFFFF"/>
                </a:highlight>
                <a:latin typeface="Söhne"/>
              </a:rPr>
              <a:t>.</a:t>
            </a:r>
          </a:p>
          <a:p>
            <a:r>
              <a:rPr lang="fr-FR" altLang="ko-KR" dirty="0"/>
              <a:t>n, domain classification loss (Ldc) </a:t>
            </a:r>
            <a:r>
              <a:rPr lang="ko-KR" altLang="en-US" b="0" i="0" dirty="0">
                <a:solidFill>
                  <a:srgbClr val="0D0D0D"/>
                </a:solidFill>
                <a:effectLst/>
                <a:highlight>
                  <a:srgbClr val="FFFFFF"/>
                </a:highlight>
                <a:latin typeface="Söhne"/>
              </a:rPr>
              <a:t>이를 위해서는 </a:t>
            </a:r>
            <a:r>
              <a:rPr lang="en-US" altLang="ko-KR" dirty="0"/>
              <a:t>adversarial learning strategy</a:t>
            </a:r>
          </a:p>
          <a:p>
            <a:endParaRPr lang="en-US" altLang="ko-KR" b="0" i="0" dirty="0">
              <a:solidFill>
                <a:srgbClr val="0D0D0D"/>
              </a:solidFill>
              <a:effectLst/>
              <a:highlight>
                <a:srgbClr val="FFFFFF"/>
              </a:highlight>
              <a:latin typeface="Söhne"/>
            </a:endParaRPr>
          </a:p>
          <a:p>
            <a:r>
              <a:rPr lang="en-US" altLang="ko-KR" b="0" i="0" dirty="0">
                <a:solidFill>
                  <a:srgbClr val="0D0D0D"/>
                </a:solidFill>
                <a:effectLst/>
                <a:highlight>
                  <a:srgbClr val="FFFFFF"/>
                </a:highlight>
                <a:latin typeface="Söhne"/>
              </a:rPr>
              <a:t>Detection</a:t>
            </a:r>
            <a:r>
              <a:rPr lang="ko-KR" altLang="en-US" b="0" i="0" dirty="0">
                <a:solidFill>
                  <a:srgbClr val="0D0D0D"/>
                </a:solidFill>
                <a:effectLst/>
                <a:highlight>
                  <a:srgbClr val="FFFFFF"/>
                </a:highlight>
                <a:latin typeface="Söhne"/>
              </a:rPr>
              <a:t> </a:t>
            </a:r>
            <a:r>
              <a:rPr lang="en-US" altLang="ko-KR" b="0" i="0" dirty="0">
                <a:solidFill>
                  <a:srgbClr val="0D0D0D"/>
                </a:solidFill>
                <a:effectLst/>
                <a:highlight>
                  <a:srgbClr val="FFFFFF"/>
                </a:highlight>
                <a:latin typeface="Söhne"/>
              </a:rPr>
              <a:t>loss</a:t>
            </a:r>
            <a:r>
              <a:rPr lang="ko-KR" altLang="en-US" b="0" i="0" dirty="0">
                <a:solidFill>
                  <a:srgbClr val="0D0D0D"/>
                </a:solidFill>
                <a:effectLst/>
                <a:highlight>
                  <a:srgbClr val="FFFFFF"/>
                </a:highlight>
                <a:latin typeface="Söhne"/>
              </a:rPr>
              <a:t>는 </a:t>
            </a:r>
            <a:r>
              <a:rPr lang="en-US" altLang="ko-KR" b="0" i="0" dirty="0">
                <a:solidFill>
                  <a:srgbClr val="0D0D0D"/>
                </a:solidFill>
                <a:effectLst/>
                <a:highlight>
                  <a:srgbClr val="FFFFFF"/>
                </a:highlight>
                <a:latin typeface="Söhne"/>
              </a:rPr>
              <a:t>source </a:t>
            </a:r>
            <a:r>
              <a:rPr lang="ko-KR" altLang="en-US" b="0" i="0" dirty="0">
                <a:solidFill>
                  <a:srgbClr val="0D0D0D"/>
                </a:solidFill>
                <a:effectLst/>
                <a:highlight>
                  <a:srgbClr val="FFFFFF"/>
                </a:highlight>
                <a:latin typeface="Söhne"/>
              </a:rPr>
              <a:t>이미지로만 사용 </a:t>
            </a:r>
            <a:r>
              <a:rPr lang="en-US" altLang="ko-KR" dirty="0"/>
              <a:t>backbone, neck and head</a:t>
            </a:r>
            <a:r>
              <a:rPr lang="ko-KR" altLang="en-US" dirty="0"/>
              <a:t>은 </a:t>
            </a:r>
            <a:r>
              <a:rPr lang="en-US" altLang="ko-KR" dirty="0"/>
              <a:t>Det loss </a:t>
            </a:r>
            <a:r>
              <a:rPr lang="ko-KR" altLang="en-US" dirty="0" err="1"/>
              <a:t>최소화되로록</a:t>
            </a:r>
            <a:r>
              <a:rPr lang="ko-KR" altLang="en-US" dirty="0"/>
              <a:t> 최적화</a:t>
            </a:r>
            <a:endParaRPr lang="en-US" altLang="ko-KR" dirty="0"/>
          </a:p>
          <a:p>
            <a:r>
              <a:rPr lang="en-US" altLang="ko-KR" b="0" i="0" dirty="0">
                <a:solidFill>
                  <a:srgbClr val="0D0D0D"/>
                </a:solidFill>
                <a:effectLst/>
                <a:highlight>
                  <a:srgbClr val="FFFFFF"/>
                </a:highlight>
                <a:latin typeface="Söhne"/>
              </a:rPr>
              <a:t>Domain classification loss</a:t>
            </a:r>
            <a:r>
              <a:rPr lang="ko-KR" altLang="en-US" b="0" i="0" dirty="0">
                <a:solidFill>
                  <a:srgbClr val="0D0D0D"/>
                </a:solidFill>
                <a:effectLst/>
                <a:highlight>
                  <a:srgbClr val="FFFFFF"/>
                </a:highlight>
                <a:latin typeface="Söhne"/>
              </a:rPr>
              <a:t>는  </a:t>
            </a:r>
            <a:r>
              <a:rPr lang="en-US" altLang="ko-KR" b="0" i="0" dirty="0">
                <a:solidFill>
                  <a:srgbClr val="0D0D0D"/>
                </a:solidFill>
                <a:effectLst/>
                <a:highlight>
                  <a:srgbClr val="FFFFFF"/>
                </a:highlight>
                <a:latin typeface="Söhne"/>
              </a:rPr>
              <a:t>s</a:t>
            </a:r>
            <a:r>
              <a:rPr lang="en-US" altLang="ko-KR" dirty="0"/>
              <a:t>ource labeled images and target unlabeled images , optimize DAN via minimizing it, and the backbone via maximizing it</a:t>
            </a:r>
          </a:p>
          <a:p>
            <a:endParaRPr lang="en-US" altLang="ko-KR" b="0" i="0" dirty="0">
              <a:solidFill>
                <a:srgbClr val="0D0D0D"/>
              </a:solidFill>
              <a:effectLst/>
              <a:highlight>
                <a:srgbClr val="FFFFFF"/>
              </a:highlight>
              <a:latin typeface="Söhne"/>
            </a:endParaRPr>
          </a:p>
          <a:p>
            <a:r>
              <a:rPr lang="en-US" altLang="ko-KR" b="0" i="0" dirty="0">
                <a:solidFill>
                  <a:srgbClr val="0D0D0D"/>
                </a:solidFill>
                <a:effectLst/>
                <a:highlight>
                  <a:srgbClr val="FFFFFF"/>
                </a:highlight>
                <a:latin typeface="Söhne"/>
              </a:rPr>
              <a:t>Backbone</a:t>
            </a:r>
            <a:r>
              <a:rPr lang="ko-KR" altLang="en-US" b="0" i="0" dirty="0">
                <a:solidFill>
                  <a:srgbClr val="0D0D0D"/>
                </a:solidFill>
                <a:effectLst/>
                <a:highlight>
                  <a:srgbClr val="FFFFFF"/>
                </a:highlight>
                <a:latin typeface="Söhne"/>
              </a:rPr>
              <a:t>이 </a:t>
            </a:r>
            <a:r>
              <a:rPr lang="en-US" altLang="ko-KR" b="0" i="0" dirty="0">
                <a:solidFill>
                  <a:srgbClr val="0D0D0D"/>
                </a:solidFill>
                <a:effectLst/>
                <a:highlight>
                  <a:srgbClr val="FFFFFF"/>
                </a:highlight>
                <a:latin typeface="Söhne"/>
              </a:rPr>
              <a:t>total loss</a:t>
            </a:r>
            <a:r>
              <a:rPr lang="ko-KR" altLang="en-US" b="0" i="0" dirty="0">
                <a:solidFill>
                  <a:srgbClr val="0D0D0D"/>
                </a:solidFill>
                <a:effectLst/>
                <a:highlight>
                  <a:srgbClr val="FFFFFF"/>
                </a:highlight>
                <a:latin typeface="Söhne"/>
              </a:rPr>
              <a:t>가 최소화되도록 최적화</a:t>
            </a:r>
            <a:r>
              <a:rPr lang="en-US" altLang="ko-KR" b="0" i="0" dirty="0">
                <a:solidFill>
                  <a:srgbClr val="0D0D0D"/>
                </a:solidFill>
                <a:effectLst/>
                <a:highlight>
                  <a:srgbClr val="FFFFFF"/>
                </a:highlight>
                <a:latin typeface="Söhne"/>
              </a:rPr>
              <a:t>,</a:t>
            </a:r>
            <a:r>
              <a:rPr lang="en-US" altLang="ko-KR" dirty="0"/>
              <a:t> λ controls the impact of DAN on the backbone.</a:t>
            </a:r>
            <a:endParaRPr lang="en-US" altLang="ko-KR" b="0" i="0" dirty="0">
              <a:solidFill>
                <a:srgbClr val="0D0D0D"/>
              </a:solidFill>
              <a:effectLst/>
              <a:highlight>
                <a:srgbClr val="FFFFFF"/>
              </a:highlight>
              <a:latin typeface="Söhne"/>
            </a:endParaRPr>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18</a:t>
            </a:fld>
            <a:endParaRPr lang="ko-KR" altLang="en-US"/>
          </a:p>
        </p:txBody>
      </p:sp>
    </p:spTree>
    <p:extLst>
      <p:ext uri="{BB962C8B-B14F-4D97-AF65-F5344CB8AC3E}">
        <p14:creationId xmlns:p14="http://schemas.microsoft.com/office/powerpoint/2010/main" val="226935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dirty="0"/>
              <a:t>입력과 필터에서 대응하는 </a:t>
            </a:r>
            <a:r>
              <a:rPr lang="ko-KR" altLang="en-US" dirty="0" err="1"/>
              <a:t>원소끼리의</a:t>
            </a:r>
            <a:r>
              <a:rPr lang="ko-KR" altLang="en-US" dirty="0"/>
              <a:t> 곱한 후 그 총합을 구한다</a:t>
            </a:r>
            <a:r>
              <a:rPr lang="en-US" altLang="ko-KR" dirty="0"/>
              <a:t>(</a:t>
            </a:r>
            <a:r>
              <a:rPr lang="ko-KR" altLang="en-US" dirty="0"/>
              <a:t>단일</a:t>
            </a:r>
            <a:r>
              <a:rPr lang="en-US" altLang="ko-KR" dirty="0"/>
              <a:t>-</a:t>
            </a:r>
            <a:r>
              <a:rPr lang="ko-KR" altLang="en-US" dirty="0" err="1"/>
              <a:t>곱셉</a:t>
            </a:r>
            <a:r>
              <a:rPr lang="ko-KR" altLang="en-US" dirty="0"/>
              <a:t> </a:t>
            </a:r>
            <a:r>
              <a:rPr lang="ko-KR" altLang="en-US" dirty="0" err="1"/>
              <a:t>누산</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C784BCF-DCB2-439B-9560-A371912E2FD8}" type="slidenum">
              <a:rPr lang="ko-KR" altLang="en-US" smtClean="0"/>
              <a:t>3</a:t>
            </a:fld>
            <a:endParaRPr lang="ko-KR" altLang="en-US"/>
          </a:p>
        </p:txBody>
      </p:sp>
    </p:spTree>
    <p:extLst>
      <p:ext uri="{BB962C8B-B14F-4D97-AF65-F5344CB8AC3E}">
        <p14:creationId xmlns:p14="http://schemas.microsoft.com/office/powerpoint/2010/main" val="300933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ko-KR" altLang="en-US" dirty="0"/>
              <a:t>패딩은 주로 출력 크기를 조정할 목적</a:t>
            </a:r>
            <a:r>
              <a:rPr lang="en-US" altLang="ko-KR" dirty="0"/>
              <a:t>, </a:t>
            </a:r>
            <a:r>
              <a:rPr lang="ko-KR" altLang="en-US" dirty="0" err="1"/>
              <a:t>합성곱</a:t>
            </a:r>
            <a:r>
              <a:rPr lang="ko-KR" altLang="en-US" dirty="0"/>
              <a:t> 연산을 거칠 때마다 크기가 작아지면 어느 시점에서는 출력 크기가 </a:t>
            </a:r>
            <a:r>
              <a:rPr lang="en-US" altLang="ko-KR" dirty="0"/>
              <a:t>1</a:t>
            </a:r>
            <a:r>
              <a:rPr lang="ko-KR" altLang="en-US" dirty="0"/>
              <a:t>이 </a:t>
            </a:r>
            <a:r>
              <a:rPr lang="ko-KR" altLang="en-US" dirty="0" err="1"/>
              <a:t>될수도</a:t>
            </a:r>
            <a:r>
              <a:rPr lang="ko-KR" altLang="en-US" dirty="0"/>
              <a:t>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lvl="0">
              <a:defRPr/>
            </a:pPr>
            <a:fld id="{FC784BCF-DCB2-439B-9560-A371912E2FD8}" type="slidenum">
              <a:rPr lang="en-US" altLang="en-US"/>
              <a:pPr lvl="0">
                <a:defRPr/>
              </a:pPr>
              <a:t>4</a:t>
            </a:fld>
            <a:endParaRPr lang="en-US" altLang="en-US"/>
          </a:p>
        </p:txBody>
      </p:sp>
    </p:spTree>
    <p:extLst>
      <p:ext uri="{BB962C8B-B14F-4D97-AF65-F5344CB8AC3E}">
        <p14:creationId xmlns:p14="http://schemas.microsoft.com/office/powerpoint/2010/main" val="61971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endParaRPr lang="ko-KR" altLang="en-US"/>
          </a:p>
        </p:txBody>
      </p:sp>
      <p:sp>
        <p:nvSpPr>
          <p:cNvPr id="4" name="슬라이드 번호 개체 틀 3"/>
          <p:cNvSpPr>
            <a:spLocks noGrp="1"/>
          </p:cNvSpPr>
          <p:nvPr>
            <p:ph type="sldNum" sz="quarter" idx="5"/>
          </p:nvPr>
        </p:nvSpPr>
        <p:spPr/>
        <p:txBody>
          <a:bodyPr/>
          <a:lstStyle/>
          <a:p>
            <a:pPr lvl="0">
              <a:defRPr/>
            </a:pPr>
            <a:fld id="{FC784BCF-DCB2-439B-9560-A371912E2FD8}" type="slidenum">
              <a:rPr lang="en-US" altLang="en-US"/>
              <a:pPr lvl="0">
                <a:defRPr/>
              </a:pPr>
              <a:t>5</a:t>
            </a:fld>
            <a:endParaRPr lang="en-US" altLang="en-US"/>
          </a:p>
        </p:txBody>
      </p:sp>
    </p:spTree>
    <p:extLst>
      <p:ext uri="{BB962C8B-B14F-4D97-AF65-F5344CB8AC3E}">
        <p14:creationId xmlns:p14="http://schemas.microsoft.com/office/powerpoint/2010/main" val="384146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합성곱</a:t>
            </a:r>
            <a:r>
              <a:rPr lang="ko-KR" altLang="en-US" dirty="0"/>
              <a:t> 연산의 출력으로 다수의 채널을 내보내려면 필터 가중치를 다수 사용</a:t>
            </a:r>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7</a:t>
            </a:fld>
            <a:endParaRPr lang="ko-KR" altLang="en-US"/>
          </a:p>
        </p:txBody>
      </p:sp>
    </p:spTree>
    <p:extLst>
      <p:ext uri="{BB962C8B-B14F-4D97-AF65-F5344CB8AC3E}">
        <p14:creationId xmlns:p14="http://schemas.microsoft.com/office/powerpoint/2010/main" val="276589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a:t>학습할 매개변수가 없다</a:t>
            </a:r>
            <a:endParaRPr lang="en-US" altLang="ko-KR" dirty="0"/>
          </a:p>
          <a:p>
            <a:pPr marL="228600" indent="-228600">
              <a:buAutoNum type="arabicPeriod"/>
            </a:pPr>
            <a:r>
              <a:rPr lang="ko-KR" altLang="en-US" dirty="0"/>
              <a:t>채널 수가 변하지 않는다</a:t>
            </a:r>
            <a:endParaRPr lang="en-US" altLang="ko-KR" dirty="0"/>
          </a:p>
          <a:p>
            <a:pPr marL="228600" indent="-228600">
              <a:buAutoNum type="arabicPeriod"/>
            </a:pPr>
            <a:r>
              <a:rPr lang="ko-KR" altLang="en-US" dirty="0"/>
              <a:t>입력의 변화에 영향을 적게 받는다</a:t>
            </a:r>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8</a:t>
            </a:fld>
            <a:endParaRPr lang="ko-KR" altLang="en-US"/>
          </a:p>
        </p:txBody>
      </p:sp>
    </p:spTree>
    <p:extLst>
      <p:ext uri="{BB962C8B-B14F-4D97-AF65-F5344CB8AC3E}">
        <p14:creationId xmlns:p14="http://schemas.microsoft.com/office/powerpoint/2010/main" val="249346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6DD7"/>
                </a:solidFill>
                <a:effectLst/>
                <a:latin typeface="Spoqa Han Sans"/>
              </a:rPr>
              <a:t> </a:t>
            </a:r>
            <a:r>
              <a:rPr lang="en-US" altLang="ko-KR" b="0" i="0" dirty="0">
                <a:solidFill>
                  <a:srgbClr val="006DD7"/>
                </a:solidFill>
                <a:effectLst/>
                <a:latin typeface="Spoqa Han Sans"/>
              </a:rPr>
              <a:t>- YOLO</a:t>
            </a:r>
            <a:r>
              <a:rPr lang="ko-KR" altLang="en-US" b="0" i="0" dirty="0">
                <a:solidFill>
                  <a:srgbClr val="006DD7"/>
                </a:solidFill>
                <a:effectLst/>
                <a:latin typeface="Spoqa Han Sans"/>
              </a:rPr>
              <a:t>는 단일 신경망 구조이기 때문에 구성이 단순하며</a:t>
            </a:r>
            <a:r>
              <a:rPr lang="en-US" altLang="ko-KR" b="0" i="0" dirty="0">
                <a:solidFill>
                  <a:srgbClr val="006DD7"/>
                </a:solidFill>
                <a:effectLst/>
                <a:latin typeface="Spoqa Han Sans"/>
              </a:rPr>
              <a:t>, </a:t>
            </a:r>
            <a:r>
              <a:rPr lang="ko-KR" altLang="en-US" b="0" i="0" dirty="0">
                <a:solidFill>
                  <a:srgbClr val="006DD7"/>
                </a:solidFill>
                <a:effectLst/>
                <a:latin typeface="Spoqa Han Sans"/>
              </a:rPr>
              <a:t>빠르다</a:t>
            </a:r>
            <a:r>
              <a:rPr lang="en-US" altLang="ko-KR" b="0" i="0" dirty="0">
                <a:solidFill>
                  <a:srgbClr val="006DD7"/>
                </a:solidFill>
                <a:effectLst/>
                <a:latin typeface="Spoqa Han Sans"/>
              </a:rPr>
              <a:t>.</a:t>
            </a:r>
            <a:br>
              <a:rPr lang="ko-KR" altLang="en-US" dirty="0"/>
            </a:br>
            <a:r>
              <a:rPr lang="ko-KR" altLang="en-US" b="0" i="0" dirty="0">
                <a:solidFill>
                  <a:srgbClr val="006DD7"/>
                </a:solidFill>
                <a:effectLst/>
                <a:latin typeface="Spoqa Han Sans"/>
              </a:rPr>
              <a:t> </a:t>
            </a:r>
            <a:r>
              <a:rPr lang="en-US" altLang="ko-KR" b="0" i="0" dirty="0">
                <a:solidFill>
                  <a:srgbClr val="006DD7"/>
                </a:solidFill>
                <a:effectLst/>
                <a:latin typeface="Spoqa Han Sans"/>
              </a:rPr>
              <a:t>- YOLO</a:t>
            </a:r>
            <a:r>
              <a:rPr lang="ko-KR" altLang="en-US" b="0" i="0" dirty="0">
                <a:solidFill>
                  <a:srgbClr val="006DD7"/>
                </a:solidFill>
                <a:effectLst/>
                <a:latin typeface="Spoqa Han Sans"/>
              </a:rPr>
              <a:t>는 주변 정보까지 학습하며 이미지 전체를 처리하기 때문에 </a:t>
            </a:r>
            <a:r>
              <a:rPr lang="en-US" altLang="ko-KR" b="0" i="0" dirty="0">
                <a:solidFill>
                  <a:srgbClr val="006DD7"/>
                </a:solidFill>
                <a:effectLst/>
                <a:latin typeface="Spoqa Han Sans"/>
              </a:rPr>
              <a:t>background error</a:t>
            </a:r>
            <a:r>
              <a:rPr lang="ko-KR" altLang="en-US" b="0" i="0" dirty="0">
                <a:solidFill>
                  <a:srgbClr val="006DD7"/>
                </a:solidFill>
                <a:effectLst/>
                <a:latin typeface="Spoqa Han Sans"/>
              </a:rPr>
              <a:t>가 작다</a:t>
            </a:r>
            <a:r>
              <a:rPr lang="en-US" altLang="ko-KR" b="0" i="0" dirty="0">
                <a:solidFill>
                  <a:srgbClr val="006DD7"/>
                </a:solidFill>
                <a:effectLst/>
                <a:latin typeface="Spoqa Han Sans"/>
              </a:rPr>
              <a:t>.</a:t>
            </a:r>
            <a:br>
              <a:rPr lang="ko-KR" altLang="en-US" dirty="0"/>
            </a:br>
            <a:r>
              <a:rPr lang="ko-KR" altLang="en-US" b="0" i="0" dirty="0">
                <a:solidFill>
                  <a:srgbClr val="006DD7"/>
                </a:solidFill>
                <a:effectLst/>
                <a:latin typeface="Spoqa Han Sans"/>
              </a:rPr>
              <a:t> </a:t>
            </a:r>
            <a:r>
              <a:rPr lang="en-US" altLang="ko-KR" b="0" i="0" dirty="0">
                <a:solidFill>
                  <a:srgbClr val="006DD7"/>
                </a:solidFill>
                <a:effectLst/>
                <a:latin typeface="Spoqa Han Sans"/>
              </a:rPr>
              <a:t>- YOLO</a:t>
            </a:r>
            <a:r>
              <a:rPr lang="ko-KR" altLang="en-US" b="0" i="0" dirty="0">
                <a:solidFill>
                  <a:srgbClr val="006DD7"/>
                </a:solidFill>
                <a:effectLst/>
                <a:latin typeface="Spoqa Han Sans"/>
              </a:rPr>
              <a:t>는 훈련 단계에서 보지 못한 새로운 이미지에 대해서도 검출 정확도가 높다</a:t>
            </a:r>
            <a:r>
              <a:rPr lang="en-US" altLang="ko-KR" b="0" i="0" dirty="0">
                <a:solidFill>
                  <a:srgbClr val="006DD7"/>
                </a:solidFill>
                <a:effectLst/>
                <a:latin typeface="Spoqa Han Sans"/>
              </a:rPr>
              <a:t>.</a:t>
            </a:r>
            <a:br>
              <a:rPr lang="en-US" altLang="ko-KR" b="0" i="0" dirty="0">
                <a:solidFill>
                  <a:srgbClr val="006DD7"/>
                </a:solidFill>
                <a:effectLst/>
                <a:latin typeface="Spoqa Han Sans"/>
              </a:rPr>
            </a:br>
            <a:r>
              <a:rPr lang="en-US" altLang="ko-KR" b="0" i="0" dirty="0">
                <a:solidFill>
                  <a:srgbClr val="006DD7"/>
                </a:solidFill>
                <a:effectLst/>
                <a:latin typeface="Spoqa Han Sans"/>
              </a:rPr>
              <a:t> - </a:t>
            </a:r>
            <a:r>
              <a:rPr lang="ko-KR" altLang="en-US" b="0" i="0" dirty="0">
                <a:solidFill>
                  <a:srgbClr val="006DD7"/>
                </a:solidFill>
                <a:effectLst/>
                <a:latin typeface="Spoqa Han Sans"/>
              </a:rPr>
              <a:t>단</a:t>
            </a:r>
            <a:r>
              <a:rPr lang="en-US" altLang="ko-KR" b="0" i="0" dirty="0">
                <a:solidFill>
                  <a:srgbClr val="006DD7"/>
                </a:solidFill>
                <a:effectLst/>
                <a:latin typeface="Spoqa Han Sans"/>
              </a:rPr>
              <a:t>, YOLO</a:t>
            </a:r>
            <a:r>
              <a:rPr lang="ko-KR" altLang="en-US" b="0" i="0" dirty="0">
                <a:solidFill>
                  <a:srgbClr val="006DD7"/>
                </a:solidFill>
                <a:effectLst/>
                <a:latin typeface="Spoqa Han Sans"/>
              </a:rPr>
              <a:t>는 </a:t>
            </a:r>
            <a:r>
              <a:rPr lang="en-US" altLang="ko-KR" b="0" i="0" dirty="0">
                <a:solidFill>
                  <a:srgbClr val="006DD7"/>
                </a:solidFill>
                <a:effectLst/>
                <a:latin typeface="Spoqa Han Sans"/>
              </a:rPr>
              <a:t>SOTA </a:t>
            </a:r>
            <a:r>
              <a:rPr lang="ko-KR" altLang="en-US" b="0" i="0" dirty="0">
                <a:solidFill>
                  <a:srgbClr val="006DD7"/>
                </a:solidFill>
                <a:effectLst/>
                <a:latin typeface="Spoqa Han Sans"/>
              </a:rPr>
              <a:t>객체 검출 모델에 비해 정확도</a:t>
            </a:r>
            <a:r>
              <a:rPr lang="en-US" altLang="ko-KR" b="0" i="0" dirty="0">
                <a:solidFill>
                  <a:srgbClr val="006DD7"/>
                </a:solidFill>
                <a:effectLst/>
                <a:latin typeface="Spoqa Han Sans"/>
              </a:rPr>
              <a:t>(</a:t>
            </a:r>
            <a:r>
              <a:rPr lang="en-US" altLang="ko-KR" b="0" i="0" dirty="0" err="1">
                <a:solidFill>
                  <a:srgbClr val="006DD7"/>
                </a:solidFill>
                <a:effectLst/>
                <a:latin typeface="Spoqa Han Sans"/>
              </a:rPr>
              <a:t>mAP</a:t>
            </a:r>
            <a:r>
              <a:rPr lang="en-US" altLang="ko-KR" b="0" i="0" dirty="0">
                <a:solidFill>
                  <a:srgbClr val="006DD7"/>
                </a:solidFill>
                <a:effectLst/>
                <a:latin typeface="Spoqa Han Sans"/>
              </a:rPr>
              <a:t>)</a:t>
            </a:r>
            <a:r>
              <a:rPr lang="ko-KR" altLang="en-US" b="0" i="0" dirty="0">
                <a:solidFill>
                  <a:srgbClr val="006DD7"/>
                </a:solidFill>
                <a:effectLst/>
                <a:latin typeface="Spoqa Han Sans"/>
              </a:rPr>
              <a:t>가 다소 떨어진다</a:t>
            </a:r>
            <a:r>
              <a:rPr lang="en-US" altLang="ko-KR" b="0" i="0" dirty="0">
                <a:solidFill>
                  <a:srgbClr val="006DD7"/>
                </a:solidFill>
                <a:effectLst/>
                <a:latin typeface="Spoqa Han Sans"/>
              </a:rPr>
              <a:t>.</a:t>
            </a:r>
            <a:endParaRPr lang="ko-KR" altLang="en-US" dirty="0"/>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10</a:t>
            </a:fld>
            <a:endParaRPr lang="ko-KR" altLang="en-US"/>
          </a:p>
        </p:txBody>
      </p:sp>
    </p:spTree>
    <p:extLst>
      <p:ext uri="{BB962C8B-B14F-4D97-AF65-F5344CB8AC3E}">
        <p14:creationId xmlns:p14="http://schemas.microsoft.com/office/powerpoint/2010/main" val="40273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b="0" i="0" dirty="0" err="1">
                <a:effectLst/>
                <a:highlight>
                  <a:srgbClr val="FAFAFA"/>
                </a:highlight>
                <a:latin typeface="Spoqa Han Sans"/>
              </a:rPr>
              <a:t>λ_coord</a:t>
            </a:r>
            <a:r>
              <a:rPr lang="en-US" altLang="ko-KR" b="0" i="0" dirty="0">
                <a:effectLst/>
                <a:highlight>
                  <a:srgbClr val="FAFAFA"/>
                </a:highlight>
                <a:latin typeface="Spoqa Han Sans"/>
              </a:rPr>
              <a:t>: coordinates(x, y, w, h)</a:t>
            </a:r>
            <a:r>
              <a:rPr lang="ko-KR" altLang="en-US" b="0" i="0" dirty="0">
                <a:effectLst/>
                <a:highlight>
                  <a:srgbClr val="FAFAFA"/>
                </a:highlight>
                <a:latin typeface="Spoqa Han Sans"/>
              </a:rPr>
              <a:t>에 대한 </a:t>
            </a:r>
            <a:r>
              <a:rPr lang="en-US" altLang="ko-KR" b="0" i="0" dirty="0">
                <a:effectLst/>
                <a:highlight>
                  <a:srgbClr val="FAFAFA"/>
                </a:highlight>
                <a:latin typeface="Spoqa Han Sans"/>
              </a:rPr>
              <a:t>loss</a:t>
            </a:r>
            <a:r>
              <a:rPr lang="ko-KR" altLang="en-US" b="0" i="0" dirty="0">
                <a:effectLst/>
                <a:highlight>
                  <a:srgbClr val="FAFAFA"/>
                </a:highlight>
                <a:latin typeface="Spoqa Han Sans"/>
              </a:rPr>
              <a:t>와 다른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들과의 균형을 위한 </a:t>
            </a:r>
            <a:r>
              <a:rPr lang="en-US" altLang="ko-KR" b="0" i="0" dirty="0">
                <a:effectLst/>
                <a:highlight>
                  <a:srgbClr val="FAFAFA"/>
                </a:highlight>
                <a:latin typeface="Spoqa Han Sans"/>
              </a:rPr>
              <a:t>balancing parameter.</a:t>
            </a:r>
            <a:br>
              <a:rPr lang="ko-KR" altLang="en-US" dirty="0"/>
            </a:br>
            <a:r>
              <a:rPr lang="en-US" altLang="ko-KR" b="0" i="0" dirty="0" err="1">
                <a:effectLst/>
                <a:highlight>
                  <a:srgbClr val="FAFAFA"/>
                </a:highlight>
                <a:latin typeface="Spoqa Han Sans"/>
              </a:rPr>
              <a:t>λ_noobj</a:t>
            </a:r>
            <a:r>
              <a:rPr lang="en-US" altLang="ko-KR" b="0" i="0" dirty="0">
                <a:effectLst/>
                <a:highlight>
                  <a:srgbClr val="FAFAFA"/>
                </a:highlight>
                <a:latin typeface="Spoqa Han Sans"/>
              </a:rPr>
              <a:t>: </a:t>
            </a:r>
            <a:r>
              <a:rPr lang="ko-KR" altLang="en-US" b="0" i="0" dirty="0">
                <a:effectLst/>
                <a:highlight>
                  <a:srgbClr val="FAFAFA"/>
                </a:highlight>
                <a:latin typeface="Spoqa Han Sans"/>
              </a:rPr>
              <a:t>객체가 있는 </a:t>
            </a:r>
            <a:r>
              <a:rPr lang="en-US" altLang="ko-KR" b="0" i="0" dirty="0">
                <a:effectLst/>
                <a:highlight>
                  <a:srgbClr val="FAFAFA"/>
                </a:highlight>
                <a:latin typeface="Spoqa Han Sans"/>
              </a:rPr>
              <a:t>box</a:t>
            </a:r>
            <a:r>
              <a:rPr lang="ko-KR" altLang="en-US" b="0" i="0" dirty="0">
                <a:effectLst/>
                <a:highlight>
                  <a:srgbClr val="FAFAFA"/>
                </a:highlight>
                <a:latin typeface="Spoqa Han Sans"/>
              </a:rPr>
              <a:t>와 없는 </a:t>
            </a:r>
            <a:r>
              <a:rPr lang="en-US" altLang="ko-KR" b="0" i="0" dirty="0">
                <a:effectLst/>
                <a:highlight>
                  <a:srgbClr val="FAFAFA"/>
                </a:highlight>
                <a:latin typeface="Spoqa Han Sans"/>
              </a:rPr>
              <a:t>box </a:t>
            </a:r>
            <a:r>
              <a:rPr lang="ko-KR" altLang="en-US" b="0" i="0" dirty="0">
                <a:effectLst/>
                <a:highlight>
                  <a:srgbClr val="FAFAFA"/>
                </a:highlight>
                <a:latin typeface="Spoqa Han Sans"/>
              </a:rPr>
              <a:t>간에 균형을 위한 </a:t>
            </a:r>
            <a:r>
              <a:rPr lang="en-US" altLang="ko-KR" b="0" i="0" dirty="0">
                <a:effectLst/>
                <a:highlight>
                  <a:srgbClr val="FAFAFA"/>
                </a:highlight>
                <a:latin typeface="Spoqa Han Sans"/>
              </a:rPr>
              <a:t>balancing parameter. (</a:t>
            </a:r>
            <a:r>
              <a:rPr lang="ko-KR" altLang="en-US" b="0" i="0" dirty="0">
                <a:effectLst/>
                <a:highlight>
                  <a:srgbClr val="FAFAFA"/>
                </a:highlight>
                <a:latin typeface="Spoqa Han Sans"/>
              </a:rPr>
              <a:t>일반적으로 </a:t>
            </a:r>
            <a:r>
              <a:rPr lang="en-US" altLang="ko-KR" b="0" i="0" dirty="0">
                <a:effectLst/>
                <a:highlight>
                  <a:srgbClr val="FAFAFA"/>
                </a:highlight>
                <a:latin typeface="Spoqa Han Sans"/>
              </a:rPr>
              <a:t>image</a:t>
            </a:r>
            <a:r>
              <a:rPr lang="ko-KR" altLang="en-US" b="0" i="0" dirty="0">
                <a:effectLst/>
                <a:highlight>
                  <a:srgbClr val="FAFAFA"/>
                </a:highlight>
                <a:latin typeface="Spoqa Han Sans"/>
              </a:rPr>
              <a:t>내에는 객체가 있는 그리드 셀보다는 없는 셀이 훨씬 많으므로</a:t>
            </a:r>
            <a:r>
              <a:rPr lang="en-US" altLang="ko-KR" b="0" i="0" dirty="0">
                <a:effectLst/>
                <a:highlight>
                  <a:srgbClr val="FAFAFA"/>
                </a:highlight>
                <a:latin typeface="Spoqa Han Sans"/>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b="0" i="0" dirty="0">
                <a:solidFill>
                  <a:srgbClr val="333333"/>
                </a:solidFill>
                <a:effectLst/>
                <a:highlight>
                  <a:srgbClr val="FAFAFA"/>
                </a:highlight>
                <a:latin typeface="Spoqa Han Sans"/>
              </a:rPr>
              <a:t>2.</a:t>
            </a:r>
            <a:r>
              <a:rPr lang="ko-KR" altLang="en-US" b="0" i="0" dirty="0">
                <a:solidFill>
                  <a:srgbClr val="333333"/>
                </a:solidFill>
                <a:effectLst/>
                <a:highlight>
                  <a:srgbClr val="FAFAFA"/>
                </a:highlight>
                <a:latin typeface="Spoqa Han Sans"/>
              </a:rPr>
              <a:t>작은 </a:t>
            </a:r>
            <a:r>
              <a:rPr lang="en-US" altLang="ko-KR" b="0" i="0" dirty="0">
                <a:solidFill>
                  <a:srgbClr val="333333"/>
                </a:solidFill>
                <a:effectLst/>
                <a:highlight>
                  <a:srgbClr val="FAFAFA"/>
                </a:highlight>
                <a:latin typeface="Spoqa Han Sans"/>
              </a:rPr>
              <a:t>bounding box</a:t>
            </a:r>
            <a:r>
              <a:rPr lang="ko-KR" altLang="en-US" b="0" i="0" dirty="0">
                <a:solidFill>
                  <a:srgbClr val="333333"/>
                </a:solidFill>
                <a:effectLst/>
                <a:highlight>
                  <a:srgbClr val="FAFAFA"/>
                </a:highlight>
                <a:latin typeface="Spoqa Han Sans"/>
              </a:rPr>
              <a:t>가 큰 </a:t>
            </a:r>
            <a:r>
              <a:rPr lang="en-US" altLang="ko-KR" b="0" i="0" dirty="0">
                <a:solidFill>
                  <a:srgbClr val="333333"/>
                </a:solidFill>
                <a:effectLst/>
                <a:highlight>
                  <a:srgbClr val="FAFAFA"/>
                </a:highlight>
                <a:latin typeface="Spoqa Han Sans"/>
              </a:rPr>
              <a:t>bounding box</a:t>
            </a:r>
            <a:r>
              <a:rPr lang="ko-KR" altLang="en-US" b="0" i="0" dirty="0">
                <a:solidFill>
                  <a:srgbClr val="333333"/>
                </a:solidFill>
                <a:effectLst/>
                <a:highlight>
                  <a:srgbClr val="FAFAFA"/>
                </a:highlight>
                <a:latin typeface="Spoqa Han Sans"/>
              </a:rPr>
              <a:t>보다 작은 위치 변화에 더 민감합니다</a:t>
            </a:r>
            <a:r>
              <a:rPr lang="en-US" altLang="ko-KR" b="0" i="0" dirty="0">
                <a:solidFill>
                  <a:srgbClr val="333333"/>
                </a:solidFill>
                <a:effectLst/>
                <a:highlight>
                  <a:srgbClr val="FAFAFA"/>
                </a:highlight>
                <a:latin typeface="Spoqa Han Sans"/>
              </a:rPr>
              <a:t>. </a:t>
            </a:r>
            <a:r>
              <a:rPr lang="ko-KR" altLang="en-US" b="0" i="0" dirty="0">
                <a:solidFill>
                  <a:srgbClr val="333333"/>
                </a:solidFill>
                <a:effectLst/>
                <a:highlight>
                  <a:srgbClr val="FAFAFA"/>
                </a:highlight>
                <a:latin typeface="Spoqa Han Sans"/>
              </a:rPr>
              <a:t>이를 개선하기 위해 </a:t>
            </a:r>
            <a:r>
              <a:rPr lang="en-US" altLang="ko-KR" b="0" i="0" dirty="0">
                <a:solidFill>
                  <a:srgbClr val="333333"/>
                </a:solidFill>
                <a:effectLst/>
                <a:highlight>
                  <a:srgbClr val="FAFAFA"/>
                </a:highlight>
                <a:latin typeface="Spoqa Han Sans"/>
              </a:rPr>
              <a:t>bounding box</a:t>
            </a:r>
            <a:r>
              <a:rPr lang="ko-KR" altLang="en-US" b="0" i="0" dirty="0">
                <a:solidFill>
                  <a:srgbClr val="333333"/>
                </a:solidFill>
                <a:effectLst/>
                <a:highlight>
                  <a:srgbClr val="FAFAFA"/>
                </a:highlight>
                <a:latin typeface="Spoqa Han Sans"/>
              </a:rPr>
              <a:t>의 너비</a:t>
            </a:r>
            <a:r>
              <a:rPr lang="en-US" altLang="ko-KR" b="0" i="0" dirty="0">
                <a:solidFill>
                  <a:srgbClr val="333333"/>
                </a:solidFill>
                <a:effectLst/>
                <a:highlight>
                  <a:srgbClr val="FAFAFA"/>
                </a:highlight>
                <a:latin typeface="Spoqa Han Sans"/>
              </a:rPr>
              <a:t>(</a:t>
            </a:r>
            <a:r>
              <a:rPr lang="en-US" altLang="ko-KR" b="0" i="0" dirty="0" err="1">
                <a:solidFill>
                  <a:srgbClr val="333333"/>
                </a:solidFill>
                <a:effectLst/>
                <a:highlight>
                  <a:srgbClr val="FAFAFA"/>
                </a:highlight>
                <a:latin typeface="Spoqa Han Sans"/>
              </a:rPr>
              <a:t>widht</a:t>
            </a:r>
            <a:r>
              <a:rPr lang="en-US" altLang="ko-KR" b="0" i="0" dirty="0">
                <a:solidFill>
                  <a:srgbClr val="333333"/>
                </a:solidFill>
                <a:effectLst/>
                <a:highlight>
                  <a:srgbClr val="FAFAFA"/>
                </a:highlight>
                <a:latin typeface="Spoqa Han Sans"/>
              </a:rPr>
              <a:t>)</a:t>
            </a:r>
            <a:r>
              <a:rPr lang="ko-KR" altLang="en-US" b="0" i="0" dirty="0">
                <a:solidFill>
                  <a:srgbClr val="333333"/>
                </a:solidFill>
                <a:effectLst/>
                <a:highlight>
                  <a:srgbClr val="FAFAFA"/>
                </a:highlight>
                <a:latin typeface="Spoqa Han Sans"/>
              </a:rPr>
              <a:t>와 높이</a:t>
            </a:r>
            <a:r>
              <a:rPr lang="en-US" altLang="ko-KR" b="0" i="0" dirty="0">
                <a:solidFill>
                  <a:srgbClr val="333333"/>
                </a:solidFill>
                <a:effectLst/>
                <a:highlight>
                  <a:srgbClr val="FAFAFA"/>
                </a:highlight>
                <a:latin typeface="Spoqa Han Sans"/>
              </a:rPr>
              <a:t>(</a:t>
            </a:r>
            <a:r>
              <a:rPr lang="en-US" altLang="ko-KR" b="0" i="0" dirty="0" err="1">
                <a:solidFill>
                  <a:srgbClr val="333333"/>
                </a:solidFill>
                <a:effectLst/>
                <a:highlight>
                  <a:srgbClr val="FAFAFA"/>
                </a:highlight>
                <a:latin typeface="Spoqa Han Sans"/>
              </a:rPr>
              <a:t>hegith</a:t>
            </a:r>
            <a:r>
              <a:rPr lang="en-US" altLang="ko-KR" b="0" i="0" dirty="0">
                <a:solidFill>
                  <a:srgbClr val="333333"/>
                </a:solidFill>
                <a:effectLst/>
                <a:highlight>
                  <a:srgbClr val="FAFAFA"/>
                </a:highlight>
                <a:latin typeface="Spoqa Han Sans"/>
              </a:rPr>
              <a:t>)</a:t>
            </a:r>
            <a:r>
              <a:rPr lang="ko-KR" altLang="en-US" b="0" i="0" dirty="0">
                <a:solidFill>
                  <a:srgbClr val="333333"/>
                </a:solidFill>
                <a:effectLst/>
                <a:highlight>
                  <a:srgbClr val="FAFAFA"/>
                </a:highlight>
                <a:latin typeface="Spoqa Han Sans"/>
              </a:rPr>
              <a:t>에 </a:t>
            </a:r>
            <a:r>
              <a:rPr lang="en-US" altLang="ko-KR" b="0" i="0" dirty="0">
                <a:solidFill>
                  <a:srgbClr val="333333"/>
                </a:solidFill>
                <a:effectLst/>
                <a:highlight>
                  <a:srgbClr val="FAFAFA"/>
                </a:highlight>
                <a:latin typeface="Spoqa Han Sans"/>
              </a:rPr>
              <a:t>square root</a:t>
            </a:r>
            <a:r>
              <a:rPr lang="ko-KR" altLang="en-US" b="0" i="0" dirty="0">
                <a:solidFill>
                  <a:srgbClr val="333333"/>
                </a:solidFill>
                <a:effectLst/>
                <a:highlight>
                  <a:srgbClr val="FAFAFA"/>
                </a:highlight>
                <a:latin typeface="Spoqa Han Sans"/>
              </a:rPr>
              <a:t>를 취해주었습니다</a:t>
            </a:r>
            <a:r>
              <a:rPr lang="en-US" altLang="ko-KR" b="0" i="0" dirty="0">
                <a:solidFill>
                  <a:srgbClr val="333333"/>
                </a:solidFill>
                <a:effectLst/>
                <a:highlight>
                  <a:srgbClr val="FAFAFA"/>
                </a:highlight>
                <a:latin typeface="Spoqa Han Sans"/>
              </a:rPr>
              <a:t>. </a:t>
            </a:r>
            <a:r>
              <a:rPr lang="ko-KR" altLang="en-US" b="0" i="0" dirty="0">
                <a:solidFill>
                  <a:srgbClr val="333333"/>
                </a:solidFill>
                <a:effectLst/>
                <a:highlight>
                  <a:srgbClr val="FAFAFA"/>
                </a:highlight>
                <a:latin typeface="Spoqa Han Sans"/>
              </a:rPr>
              <a:t>너비와 높이에 </a:t>
            </a:r>
            <a:r>
              <a:rPr lang="en-US" altLang="ko-KR" b="0" i="0" dirty="0">
                <a:solidFill>
                  <a:srgbClr val="333333"/>
                </a:solidFill>
                <a:effectLst/>
                <a:highlight>
                  <a:srgbClr val="FAFAFA"/>
                </a:highlight>
                <a:latin typeface="Spoqa Han Sans"/>
              </a:rPr>
              <a:t>square root</a:t>
            </a:r>
            <a:r>
              <a:rPr lang="ko-KR" altLang="en-US" b="0" i="0" dirty="0">
                <a:solidFill>
                  <a:srgbClr val="333333"/>
                </a:solidFill>
                <a:effectLst/>
                <a:highlight>
                  <a:srgbClr val="FAFAFA"/>
                </a:highlight>
                <a:latin typeface="Spoqa Han Sans"/>
              </a:rPr>
              <a:t>를 취해주면 너비와 높이가 커짐에 따라 그 증가율이 감소해 </a:t>
            </a:r>
            <a:r>
              <a:rPr lang="en-US" altLang="ko-KR" b="0" i="0" dirty="0">
                <a:solidFill>
                  <a:srgbClr val="333333"/>
                </a:solidFill>
                <a:effectLst/>
                <a:highlight>
                  <a:srgbClr val="FAFAFA"/>
                </a:highlight>
                <a:latin typeface="Spoqa Han Sans"/>
              </a:rPr>
              <a:t>loss</a:t>
            </a:r>
            <a:r>
              <a:rPr lang="ko-KR" altLang="en-US" b="0" i="0" dirty="0">
                <a:solidFill>
                  <a:srgbClr val="333333"/>
                </a:solidFill>
                <a:effectLst/>
                <a:highlight>
                  <a:srgbClr val="FAFAFA"/>
                </a:highlight>
                <a:latin typeface="Spoqa Han Sans"/>
              </a:rPr>
              <a:t>에 대한 가중치를 감소시키는 효과가 있기 때문입니다</a:t>
            </a:r>
            <a:r>
              <a:rPr lang="en-US" altLang="ko-KR" b="0" i="0" dirty="0">
                <a:solidFill>
                  <a:srgbClr val="333333"/>
                </a:solidFill>
                <a:effectLst/>
                <a:highlight>
                  <a:srgbClr val="FAFAFA"/>
                </a:highlight>
                <a:latin typeface="Spoqa Han Sans"/>
              </a:rPr>
              <a:t>.</a:t>
            </a:r>
            <a:endParaRPr lang="ko-KR" altLang="en-US" dirty="0"/>
          </a:p>
          <a:p>
            <a:r>
              <a:rPr lang="en-US" altLang="ko-KR" b="0" i="0" dirty="0">
                <a:effectLst/>
                <a:highlight>
                  <a:srgbClr val="FAFAFA"/>
                </a:highlight>
                <a:latin typeface="Spoqa Han Sans"/>
              </a:rPr>
              <a:t>(1) Object</a:t>
            </a:r>
            <a:r>
              <a:rPr lang="ko-KR" altLang="en-US" b="0" i="0" dirty="0">
                <a:effectLst/>
                <a:highlight>
                  <a:srgbClr val="FAFAFA"/>
                </a:highlight>
                <a:latin typeface="Spoqa Han Sans"/>
              </a:rPr>
              <a:t>가 존재하는 그리드 셀 </a:t>
            </a:r>
            <a:r>
              <a:rPr lang="en-US" altLang="ko-KR" b="0" i="0" dirty="0" err="1">
                <a:effectLst/>
                <a:highlight>
                  <a:srgbClr val="FAFAFA"/>
                </a:highlight>
                <a:latin typeface="Spoqa Han Sans"/>
              </a:rPr>
              <a:t>i</a:t>
            </a:r>
            <a:r>
              <a:rPr lang="ko-KR" altLang="en-US" b="0" i="0" dirty="0">
                <a:effectLst/>
                <a:highlight>
                  <a:srgbClr val="FAFAFA"/>
                </a:highlight>
                <a:latin typeface="Spoqa Han Sans"/>
              </a:rPr>
              <a:t>의 </a:t>
            </a:r>
            <a:r>
              <a:rPr lang="en-US" altLang="ko-KR" b="0" i="0" dirty="0">
                <a:effectLst/>
                <a:highlight>
                  <a:srgbClr val="FAFAFA"/>
                </a:highlight>
                <a:latin typeface="Spoqa Han Sans"/>
              </a:rPr>
              <a:t>bounding box </a:t>
            </a:r>
            <a:r>
              <a:rPr lang="en-US" altLang="ko-KR" b="0" i="0" dirty="0">
                <a:solidFill>
                  <a:srgbClr val="333333"/>
                </a:solidFill>
                <a:effectLst/>
                <a:highlight>
                  <a:srgbClr val="FAFAFA"/>
                </a:highlight>
                <a:latin typeface="Spoqa Han Sans"/>
              </a:rPr>
              <a:t>predictor </a:t>
            </a:r>
            <a:r>
              <a:rPr lang="en-US" altLang="ko-KR" b="0" i="0" dirty="0">
                <a:effectLst/>
                <a:highlight>
                  <a:srgbClr val="FAFAFA"/>
                </a:highlight>
                <a:latin typeface="Spoqa Han Sans"/>
              </a:rPr>
              <a:t>j</a:t>
            </a:r>
            <a:r>
              <a:rPr lang="ko-KR" altLang="en-US" b="0" i="0" dirty="0">
                <a:effectLst/>
                <a:highlight>
                  <a:srgbClr val="FAFAFA"/>
                </a:highlight>
                <a:latin typeface="Spoqa Han Sans"/>
              </a:rPr>
              <a:t>에 대해</a:t>
            </a:r>
            <a:r>
              <a:rPr lang="en-US" altLang="ko-KR" b="0" i="0" dirty="0">
                <a:effectLst/>
                <a:highlight>
                  <a:srgbClr val="FAFAFA"/>
                </a:highlight>
                <a:latin typeface="Spoqa Han Sans"/>
              </a:rPr>
              <a:t>, x</a:t>
            </a:r>
            <a:r>
              <a:rPr lang="ko-KR" altLang="en-US" b="0" i="0" dirty="0">
                <a:effectLst/>
                <a:highlight>
                  <a:srgbClr val="FAFAFA"/>
                </a:highlight>
                <a:latin typeface="Spoqa Han Sans"/>
              </a:rPr>
              <a:t>와 </a:t>
            </a:r>
            <a:r>
              <a:rPr lang="en-US" altLang="ko-KR" b="0" i="0" dirty="0">
                <a:effectLst/>
                <a:highlight>
                  <a:srgbClr val="FAFAFA"/>
                </a:highlight>
                <a:latin typeface="Spoqa Han Sans"/>
              </a:rPr>
              <a:t>y</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를 계산</a:t>
            </a:r>
            <a:r>
              <a:rPr lang="en-US" altLang="ko-KR" b="0" i="0" dirty="0">
                <a:effectLst/>
                <a:highlight>
                  <a:srgbClr val="FAFAFA"/>
                </a:highlight>
                <a:latin typeface="Spoqa Han Sans"/>
              </a:rPr>
              <a:t>.</a:t>
            </a:r>
            <a:br>
              <a:rPr lang="ko-KR" altLang="en-US" dirty="0"/>
            </a:br>
            <a:r>
              <a:rPr lang="en-US" altLang="ko-KR" b="0" i="0" dirty="0">
                <a:effectLst/>
                <a:highlight>
                  <a:srgbClr val="FAFAFA"/>
                </a:highlight>
                <a:latin typeface="Spoqa Han Sans"/>
              </a:rPr>
              <a:t>(2) Object</a:t>
            </a:r>
            <a:r>
              <a:rPr lang="ko-KR" altLang="en-US" b="0" i="0" dirty="0">
                <a:effectLst/>
                <a:highlight>
                  <a:srgbClr val="FAFAFA"/>
                </a:highlight>
                <a:latin typeface="Spoqa Han Sans"/>
              </a:rPr>
              <a:t>가 존재하는 </a:t>
            </a:r>
            <a:r>
              <a:rPr lang="ko-KR" altLang="en-US" b="0" i="0" dirty="0">
                <a:solidFill>
                  <a:srgbClr val="333333"/>
                </a:solidFill>
                <a:effectLst/>
                <a:highlight>
                  <a:srgbClr val="FAFAFA"/>
                </a:highlight>
                <a:latin typeface="Spoqa Han Sans"/>
              </a:rPr>
              <a:t>그리드 셀</a:t>
            </a:r>
            <a:r>
              <a:rPr lang="ko-KR" altLang="en-US" b="0" i="0" dirty="0">
                <a:effectLst/>
                <a:highlight>
                  <a:srgbClr val="FAFAFA"/>
                </a:highlight>
                <a:latin typeface="Spoqa Han Sans"/>
              </a:rPr>
              <a:t> </a:t>
            </a:r>
            <a:r>
              <a:rPr lang="en-US" altLang="ko-KR" b="0" i="0" dirty="0" err="1">
                <a:effectLst/>
                <a:highlight>
                  <a:srgbClr val="FAFAFA"/>
                </a:highlight>
                <a:latin typeface="Spoqa Han Sans"/>
              </a:rPr>
              <a:t>i</a:t>
            </a:r>
            <a:r>
              <a:rPr lang="ko-KR" altLang="en-US" b="0" i="0" dirty="0">
                <a:effectLst/>
                <a:highlight>
                  <a:srgbClr val="FAFAFA"/>
                </a:highlight>
                <a:latin typeface="Spoqa Han Sans"/>
              </a:rPr>
              <a:t>의 </a:t>
            </a:r>
            <a:r>
              <a:rPr lang="en-US" altLang="ko-KR" b="0" i="0" dirty="0">
                <a:solidFill>
                  <a:srgbClr val="333333"/>
                </a:solidFill>
                <a:effectLst/>
                <a:highlight>
                  <a:srgbClr val="FAFAFA"/>
                </a:highlight>
                <a:latin typeface="Spoqa Han Sans"/>
              </a:rPr>
              <a:t>bounding box predictor</a:t>
            </a:r>
            <a:r>
              <a:rPr lang="en-US" altLang="ko-KR" b="0" i="0" dirty="0">
                <a:effectLst/>
                <a:highlight>
                  <a:srgbClr val="FAFAFA"/>
                </a:highlight>
                <a:latin typeface="Spoqa Han Sans"/>
              </a:rPr>
              <a:t> j</a:t>
            </a:r>
            <a:r>
              <a:rPr lang="ko-KR" altLang="en-US" b="0" i="0" dirty="0">
                <a:effectLst/>
                <a:highlight>
                  <a:srgbClr val="FAFAFA"/>
                </a:highlight>
                <a:latin typeface="Spoqa Han Sans"/>
              </a:rPr>
              <a:t>에 대해</a:t>
            </a:r>
            <a:r>
              <a:rPr lang="en-US" altLang="ko-KR" b="0" i="0" dirty="0">
                <a:effectLst/>
                <a:highlight>
                  <a:srgbClr val="FAFAFA"/>
                </a:highlight>
                <a:latin typeface="Spoqa Han Sans"/>
              </a:rPr>
              <a:t>, w</a:t>
            </a:r>
            <a:r>
              <a:rPr lang="ko-KR" altLang="en-US" b="0" i="0" dirty="0">
                <a:effectLst/>
                <a:highlight>
                  <a:srgbClr val="FAFAFA"/>
                </a:highlight>
                <a:latin typeface="Spoqa Han Sans"/>
              </a:rPr>
              <a:t>와 </a:t>
            </a:r>
            <a:r>
              <a:rPr lang="en-US" altLang="ko-KR" b="0" i="0" dirty="0">
                <a:effectLst/>
                <a:highlight>
                  <a:srgbClr val="FAFAFA"/>
                </a:highlight>
                <a:latin typeface="Spoqa Han Sans"/>
              </a:rPr>
              <a:t>h</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를 계산</a:t>
            </a:r>
            <a:r>
              <a:rPr lang="en-US" altLang="ko-KR" b="0" i="0" dirty="0">
                <a:effectLst/>
                <a:highlight>
                  <a:srgbClr val="FAFAFA"/>
                </a:highlight>
                <a:latin typeface="Spoqa Han Sans"/>
              </a:rPr>
              <a:t>. </a:t>
            </a:r>
            <a:r>
              <a:rPr lang="ko-KR" altLang="en-US" b="0" i="0" dirty="0">
                <a:effectLst/>
                <a:highlight>
                  <a:srgbClr val="FAFAFA"/>
                </a:highlight>
                <a:latin typeface="Spoqa Han Sans"/>
              </a:rPr>
              <a:t>큰 </a:t>
            </a:r>
            <a:r>
              <a:rPr lang="en-US" altLang="ko-KR" b="0" i="0" dirty="0">
                <a:effectLst/>
                <a:highlight>
                  <a:srgbClr val="FAFAFA"/>
                </a:highlight>
                <a:latin typeface="Spoqa Han Sans"/>
              </a:rPr>
              <a:t>box</a:t>
            </a:r>
            <a:r>
              <a:rPr lang="ko-KR" altLang="en-US" b="0" i="0" dirty="0">
                <a:effectLst/>
                <a:highlight>
                  <a:srgbClr val="FAFAFA"/>
                </a:highlight>
                <a:latin typeface="Spoqa Han Sans"/>
              </a:rPr>
              <a:t>에 대해서는 작은 분산</a:t>
            </a:r>
            <a:r>
              <a:rPr lang="en-US" altLang="ko-KR" b="0" i="0" dirty="0">
                <a:effectLst/>
                <a:highlight>
                  <a:srgbClr val="FAFAFA"/>
                </a:highlight>
                <a:latin typeface="Spoqa Han Sans"/>
              </a:rPr>
              <a:t>(small deviation)</a:t>
            </a:r>
            <a:r>
              <a:rPr lang="ko-KR" altLang="en-US" b="0" i="0" dirty="0">
                <a:effectLst/>
                <a:highlight>
                  <a:srgbClr val="FAFAFA"/>
                </a:highlight>
                <a:latin typeface="Spoqa Han Sans"/>
              </a:rPr>
              <a:t>을 반영하기 위해 제곱근을 취한 후</a:t>
            </a:r>
            <a:r>
              <a:rPr lang="en-US" altLang="ko-KR" b="0" i="0" dirty="0">
                <a:effectLst/>
                <a:highlight>
                  <a:srgbClr val="FAFAFA"/>
                </a:highlight>
                <a:latin typeface="Spoqa Han Sans"/>
              </a:rPr>
              <a:t>, sum-squared error</a:t>
            </a:r>
            <a:r>
              <a:rPr lang="ko-KR" altLang="en-US" b="0" i="0" dirty="0">
                <a:effectLst/>
                <a:highlight>
                  <a:srgbClr val="FAFAFA"/>
                </a:highlight>
                <a:latin typeface="Spoqa Han Sans"/>
              </a:rPr>
              <a:t>를 구합니다</a:t>
            </a:r>
            <a:r>
              <a:rPr lang="en-US" altLang="ko-KR" b="0" i="0" dirty="0">
                <a:effectLst/>
                <a:highlight>
                  <a:srgbClr val="FAFAFA"/>
                </a:highlight>
                <a:latin typeface="Spoqa Han Sans"/>
              </a:rPr>
              <a:t>. (</a:t>
            </a:r>
            <a:r>
              <a:rPr lang="ko-KR" altLang="en-US" b="0" i="0" dirty="0">
                <a:effectLst/>
                <a:highlight>
                  <a:srgbClr val="FAFAFA"/>
                </a:highlight>
                <a:latin typeface="Spoqa Han Sans"/>
              </a:rPr>
              <a:t>같은 </a:t>
            </a:r>
            <a:r>
              <a:rPr lang="en-US" altLang="ko-KR" b="0" i="0" dirty="0">
                <a:effectLst/>
                <a:highlight>
                  <a:srgbClr val="FAFAFA"/>
                </a:highlight>
                <a:latin typeface="Spoqa Han Sans"/>
              </a:rPr>
              <a:t>error</a:t>
            </a:r>
            <a:r>
              <a:rPr lang="ko-KR" altLang="en-US" b="0" i="0" dirty="0">
                <a:effectLst/>
                <a:highlight>
                  <a:srgbClr val="FAFAFA"/>
                </a:highlight>
                <a:latin typeface="Spoqa Han Sans"/>
              </a:rPr>
              <a:t>라도 큰 </a:t>
            </a:r>
            <a:r>
              <a:rPr lang="en-US" altLang="ko-KR" b="0" i="0" dirty="0">
                <a:effectLst/>
                <a:highlight>
                  <a:srgbClr val="FAFAFA"/>
                </a:highlight>
                <a:latin typeface="Spoqa Han Sans"/>
              </a:rPr>
              <a:t>box</a:t>
            </a:r>
            <a:r>
              <a:rPr lang="ko-KR" altLang="en-US" b="0" i="0" dirty="0">
                <a:effectLst/>
                <a:highlight>
                  <a:srgbClr val="FAFAFA"/>
                </a:highlight>
                <a:latin typeface="Spoqa Han Sans"/>
              </a:rPr>
              <a:t>의 경우 상대적으로 </a:t>
            </a:r>
            <a:r>
              <a:rPr lang="en-US" altLang="ko-KR" b="0" i="0" dirty="0">
                <a:effectLst/>
                <a:highlight>
                  <a:srgbClr val="FAFAFA"/>
                </a:highlight>
                <a:latin typeface="Spoqa Han Sans"/>
              </a:rPr>
              <a:t>IOU</a:t>
            </a:r>
            <a:r>
              <a:rPr lang="ko-KR" altLang="en-US" b="0" i="0" dirty="0">
                <a:effectLst/>
                <a:highlight>
                  <a:srgbClr val="FAFAFA"/>
                </a:highlight>
                <a:latin typeface="Spoqa Han Sans"/>
              </a:rPr>
              <a:t>에 영향을 적게 줍니다</a:t>
            </a:r>
            <a:r>
              <a:rPr lang="en-US" altLang="ko-KR" b="0" i="0" dirty="0">
                <a:effectLst/>
                <a:highlight>
                  <a:srgbClr val="FAFAFA"/>
                </a:highlight>
                <a:latin typeface="Spoqa Han Sans"/>
              </a:rPr>
              <a:t>.)</a:t>
            </a:r>
            <a:br>
              <a:rPr lang="ko-KR" altLang="en-US" dirty="0"/>
            </a:br>
            <a:r>
              <a:rPr lang="en-US" altLang="ko-KR" b="0" i="0" dirty="0">
                <a:effectLst/>
                <a:highlight>
                  <a:srgbClr val="FAFAFA"/>
                </a:highlight>
                <a:latin typeface="Spoqa Han Sans"/>
              </a:rPr>
              <a:t>(3) Object</a:t>
            </a:r>
            <a:r>
              <a:rPr lang="ko-KR" altLang="en-US" b="0" i="0" dirty="0">
                <a:effectLst/>
                <a:highlight>
                  <a:srgbClr val="FAFAFA"/>
                </a:highlight>
                <a:latin typeface="Spoqa Han Sans"/>
              </a:rPr>
              <a:t>가 존재하는 </a:t>
            </a:r>
            <a:r>
              <a:rPr lang="ko-KR" altLang="en-US" b="0" i="0" dirty="0">
                <a:solidFill>
                  <a:srgbClr val="333333"/>
                </a:solidFill>
                <a:effectLst/>
                <a:highlight>
                  <a:srgbClr val="FAFAFA"/>
                </a:highlight>
                <a:latin typeface="Spoqa Han Sans"/>
              </a:rPr>
              <a:t>그리드 셀</a:t>
            </a:r>
            <a:r>
              <a:rPr lang="ko-KR" altLang="en-US" b="0" i="0" dirty="0">
                <a:effectLst/>
                <a:highlight>
                  <a:srgbClr val="FAFAFA"/>
                </a:highlight>
                <a:latin typeface="Spoqa Han Sans"/>
              </a:rPr>
              <a:t> </a:t>
            </a:r>
            <a:r>
              <a:rPr lang="en-US" altLang="ko-KR" b="0" i="0" dirty="0" err="1">
                <a:effectLst/>
                <a:highlight>
                  <a:srgbClr val="FAFAFA"/>
                </a:highlight>
                <a:latin typeface="Spoqa Han Sans"/>
              </a:rPr>
              <a:t>i</a:t>
            </a:r>
            <a:r>
              <a:rPr lang="ko-KR" altLang="en-US" b="0" i="0" dirty="0">
                <a:effectLst/>
                <a:highlight>
                  <a:srgbClr val="FAFAFA"/>
                </a:highlight>
                <a:latin typeface="Spoqa Han Sans"/>
              </a:rPr>
              <a:t>의 </a:t>
            </a:r>
            <a:r>
              <a:rPr lang="en-US" altLang="ko-KR" b="0" i="0" dirty="0">
                <a:solidFill>
                  <a:srgbClr val="333333"/>
                </a:solidFill>
                <a:effectLst/>
                <a:highlight>
                  <a:srgbClr val="FAFAFA"/>
                </a:highlight>
                <a:latin typeface="Spoqa Han Sans"/>
              </a:rPr>
              <a:t>bounding box predictor </a:t>
            </a:r>
            <a:r>
              <a:rPr lang="en-US" altLang="ko-KR" b="0" i="0" dirty="0">
                <a:effectLst/>
                <a:highlight>
                  <a:srgbClr val="FAFAFA"/>
                </a:highlight>
                <a:latin typeface="Spoqa Han Sans"/>
              </a:rPr>
              <a:t>j</a:t>
            </a:r>
            <a:r>
              <a:rPr lang="ko-KR" altLang="en-US" b="0" i="0" dirty="0">
                <a:effectLst/>
                <a:highlight>
                  <a:srgbClr val="FAFAFA"/>
                </a:highlight>
                <a:latin typeface="Spoqa Han Sans"/>
              </a:rPr>
              <a:t>에 대해</a:t>
            </a:r>
            <a:r>
              <a:rPr lang="en-US" altLang="ko-KR" b="0" i="0" dirty="0">
                <a:effectLst/>
                <a:highlight>
                  <a:srgbClr val="FAFAFA"/>
                </a:highlight>
                <a:latin typeface="Spoqa Han Sans"/>
              </a:rPr>
              <a:t>, confidence score</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를 계산</a:t>
            </a:r>
            <a:r>
              <a:rPr lang="en-US" altLang="ko-KR" b="0" i="0" dirty="0">
                <a:effectLst/>
                <a:highlight>
                  <a:srgbClr val="FAFAFA"/>
                </a:highlight>
                <a:latin typeface="Spoqa Han Sans"/>
              </a:rPr>
              <a:t>. (Ci = 1)</a:t>
            </a:r>
            <a:br>
              <a:rPr lang="en-US" altLang="ko-KR" dirty="0"/>
            </a:br>
            <a:r>
              <a:rPr lang="en-US" altLang="ko-KR" b="0" i="0" dirty="0">
                <a:effectLst/>
                <a:highlight>
                  <a:srgbClr val="FAFAFA"/>
                </a:highlight>
                <a:latin typeface="Spoqa Han Sans"/>
              </a:rPr>
              <a:t>(4) Object</a:t>
            </a:r>
            <a:r>
              <a:rPr lang="ko-KR" altLang="en-US" b="0" i="0" dirty="0">
                <a:effectLst/>
                <a:highlight>
                  <a:srgbClr val="FAFAFA"/>
                </a:highlight>
                <a:latin typeface="Spoqa Han Sans"/>
              </a:rPr>
              <a:t>가 존재하지 않는 </a:t>
            </a:r>
            <a:r>
              <a:rPr lang="ko-KR" altLang="en-US" b="0" i="0" dirty="0">
                <a:solidFill>
                  <a:srgbClr val="333333"/>
                </a:solidFill>
                <a:effectLst/>
                <a:highlight>
                  <a:srgbClr val="FAFAFA"/>
                </a:highlight>
                <a:latin typeface="Spoqa Han Sans"/>
              </a:rPr>
              <a:t>그리드 셀</a:t>
            </a:r>
            <a:r>
              <a:rPr lang="ko-KR" altLang="en-US" b="0" i="0" dirty="0">
                <a:effectLst/>
                <a:highlight>
                  <a:srgbClr val="FAFAFA"/>
                </a:highlight>
                <a:latin typeface="Spoqa Han Sans"/>
              </a:rPr>
              <a:t> </a:t>
            </a:r>
            <a:r>
              <a:rPr lang="en-US" altLang="ko-KR" b="0" i="0" dirty="0" err="1">
                <a:effectLst/>
                <a:highlight>
                  <a:srgbClr val="FAFAFA"/>
                </a:highlight>
                <a:latin typeface="Spoqa Han Sans"/>
              </a:rPr>
              <a:t>i</a:t>
            </a:r>
            <a:r>
              <a:rPr lang="ko-KR" altLang="en-US" b="0" i="0" dirty="0">
                <a:effectLst/>
                <a:highlight>
                  <a:srgbClr val="FAFAFA"/>
                </a:highlight>
                <a:latin typeface="Spoqa Han Sans"/>
              </a:rPr>
              <a:t>의 </a:t>
            </a:r>
            <a:r>
              <a:rPr lang="en-US" altLang="ko-KR" b="0" i="0" dirty="0">
                <a:effectLst/>
                <a:highlight>
                  <a:srgbClr val="FAFAFA"/>
                </a:highlight>
                <a:latin typeface="Spoqa Han Sans"/>
              </a:rPr>
              <a:t>bounding box predictor j</a:t>
            </a:r>
            <a:r>
              <a:rPr lang="ko-KR" altLang="en-US" b="0" i="0" dirty="0">
                <a:effectLst/>
                <a:highlight>
                  <a:srgbClr val="FAFAFA"/>
                </a:highlight>
                <a:latin typeface="Spoqa Han Sans"/>
              </a:rPr>
              <a:t>에 대해</a:t>
            </a:r>
            <a:r>
              <a:rPr lang="en-US" altLang="ko-KR" b="0" i="0" dirty="0">
                <a:effectLst/>
                <a:highlight>
                  <a:srgbClr val="FAFAFA"/>
                </a:highlight>
                <a:latin typeface="Spoqa Han Sans"/>
              </a:rPr>
              <a:t>, confidence score</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를 계산</a:t>
            </a:r>
            <a:r>
              <a:rPr lang="en-US" altLang="ko-KR" b="0" i="0" dirty="0">
                <a:effectLst/>
                <a:highlight>
                  <a:srgbClr val="FAFAFA"/>
                </a:highlight>
                <a:latin typeface="Spoqa Han Sans"/>
              </a:rPr>
              <a:t>. (Ci = 0)</a:t>
            </a:r>
            <a:br>
              <a:rPr lang="en-US" altLang="ko-KR" dirty="0"/>
            </a:br>
            <a:r>
              <a:rPr lang="en-US" altLang="ko-KR" b="0" i="0" dirty="0">
                <a:effectLst/>
                <a:highlight>
                  <a:srgbClr val="FAFAFA"/>
                </a:highlight>
                <a:latin typeface="Spoqa Han Sans"/>
              </a:rPr>
              <a:t>(5) Object</a:t>
            </a:r>
            <a:r>
              <a:rPr lang="ko-KR" altLang="en-US" b="0" i="0" dirty="0">
                <a:effectLst/>
                <a:highlight>
                  <a:srgbClr val="FAFAFA"/>
                </a:highlight>
                <a:latin typeface="Spoqa Han Sans"/>
              </a:rPr>
              <a:t>가 존재하는 </a:t>
            </a:r>
            <a:r>
              <a:rPr lang="ko-KR" altLang="en-US" b="0" i="0" dirty="0">
                <a:solidFill>
                  <a:srgbClr val="333333"/>
                </a:solidFill>
                <a:effectLst/>
                <a:highlight>
                  <a:srgbClr val="FAFAFA"/>
                </a:highlight>
                <a:latin typeface="Spoqa Han Sans"/>
              </a:rPr>
              <a:t>그리드 셀</a:t>
            </a:r>
            <a:r>
              <a:rPr lang="ko-KR" altLang="en-US" b="0" i="0" dirty="0">
                <a:effectLst/>
                <a:highlight>
                  <a:srgbClr val="FAFAFA"/>
                </a:highlight>
                <a:latin typeface="Spoqa Han Sans"/>
              </a:rPr>
              <a:t> </a:t>
            </a:r>
            <a:r>
              <a:rPr lang="en-US" altLang="ko-KR" b="0" i="0" dirty="0" err="1">
                <a:effectLst/>
                <a:highlight>
                  <a:srgbClr val="FAFAFA"/>
                </a:highlight>
                <a:latin typeface="Spoqa Han Sans"/>
              </a:rPr>
              <a:t>i</a:t>
            </a:r>
            <a:r>
              <a:rPr lang="ko-KR" altLang="en-US" b="0" i="0" dirty="0" err="1">
                <a:effectLst/>
                <a:highlight>
                  <a:srgbClr val="FAFAFA"/>
                </a:highlight>
                <a:latin typeface="Spoqa Han Sans"/>
              </a:rPr>
              <a:t>에</a:t>
            </a:r>
            <a:r>
              <a:rPr lang="ko-KR" altLang="en-US" b="0" i="0" dirty="0">
                <a:effectLst/>
                <a:highlight>
                  <a:srgbClr val="FAFAFA"/>
                </a:highlight>
                <a:latin typeface="Spoqa Han Sans"/>
              </a:rPr>
              <a:t> 대해</a:t>
            </a:r>
            <a:r>
              <a:rPr lang="en-US" altLang="ko-KR" b="0" i="0" dirty="0">
                <a:effectLst/>
                <a:highlight>
                  <a:srgbClr val="FAFAFA"/>
                </a:highlight>
                <a:latin typeface="Spoqa Han Sans"/>
              </a:rPr>
              <a:t>, conditional class probability</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를 계산</a:t>
            </a:r>
            <a:r>
              <a:rPr lang="en-US" altLang="ko-KR" b="0" i="0" dirty="0">
                <a:effectLst/>
                <a:highlight>
                  <a:srgbClr val="FAFAFA"/>
                </a:highlight>
                <a:latin typeface="Spoqa Han Sans"/>
              </a:rPr>
              <a:t>. (</a:t>
            </a:r>
            <a:r>
              <a:rPr lang="en-US" altLang="ko-KR" b="0" i="0" dirty="0" err="1">
                <a:effectLst/>
                <a:highlight>
                  <a:srgbClr val="FAFAFA"/>
                </a:highlight>
                <a:latin typeface="Spoqa Han Sans"/>
              </a:rPr>
              <a:t>p_i</a:t>
            </a:r>
            <a:r>
              <a:rPr lang="en-US" altLang="ko-KR" b="0" i="0" dirty="0">
                <a:effectLst/>
                <a:highlight>
                  <a:srgbClr val="FAFAFA"/>
                </a:highlight>
                <a:latin typeface="Spoqa Han Sans"/>
              </a:rPr>
              <a:t>(c)=1 if </a:t>
            </a:r>
            <a:r>
              <a:rPr lang="en-US" altLang="ko-KR" b="0" i="0" dirty="0">
                <a:solidFill>
                  <a:srgbClr val="333333"/>
                </a:solidFill>
                <a:effectLst/>
                <a:highlight>
                  <a:srgbClr val="FAFAFA"/>
                </a:highlight>
                <a:latin typeface="Spoqa Han Sans"/>
              </a:rPr>
              <a:t>class c is correct</a:t>
            </a:r>
            <a:r>
              <a:rPr lang="en-US" altLang="ko-KR" b="0" i="0" dirty="0">
                <a:effectLst/>
                <a:highlight>
                  <a:srgbClr val="FAFAFA"/>
                </a:highlight>
                <a:latin typeface="Spoqa Han Sans"/>
              </a:rPr>
              <a:t>, otherwise: </a:t>
            </a:r>
            <a:r>
              <a:rPr lang="en-US" altLang="ko-KR" b="0" i="0" dirty="0" err="1">
                <a:effectLst/>
                <a:highlight>
                  <a:srgbClr val="FAFAFA"/>
                </a:highlight>
                <a:latin typeface="Spoqa Han Sans"/>
              </a:rPr>
              <a:t>p_i</a:t>
            </a:r>
            <a:r>
              <a:rPr lang="en-US" altLang="ko-KR" b="0" i="0" dirty="0">
                <a:effectLst/>
                <a:highlight>
                  <a:srgbClr val="FAFAFA"/>
                </a:highlight>
                <a:latin typeface="Spoqa Han Sans"/>
              </a:rPr>
              <a:t>(c)=0)</a:t>
            </a:r>
            <a:endParaRPr lang="ko-KR" altLang="en-US" dirty="0"/>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14</a:t>
            </a:fld>
            <a:endParaRPr lang="ko-KR" altLang="en-US"/>
          </a:p>
        </p:txBody>
      </p:sp>
    </p:spTree>
    <p:extLst>
      <p:ext uri="{BB962C8B-B14F-4D97-AF65-F5344CB8AC3E}">
        <p14:creationId xmlns:p14="http://schemas.microsoft.com/office/powerpoint/2010/main" val="328105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 </a:t>
            </a:r>
            <a:r>
              <a:rPr lang="ko-KR" altLang="en-US" sz="1200" dirty="0">
                <a:solidFill>
                  <a:srgbClr val="000000"/>
                </a:solidFill>
                <a:latin typeface="맑은 고딕"/>
                <a:ea typeface="맑은 고딕"/>
                <a:cs typeface="맑은 고딕"/>
              </a:rPr>
              <a:t>데이터로부터 </a:t>
            </a:r>
            <a:r>
              <a:rPr lang="en-US" altLang="ko-KR" sz="1200" dirty="0">
                <a:solidFill>
                  <a:srgbClr val="000000"/>
                </a:solidFill>
                <a:latin typeface="맑은 고딕"/>
                <a:ea typeface="맑은 고딕"/>
                <a:cs typeface="맑은 고딕"/>
              </a:rPr>
              <a:t>bounding box</a:t>
            </a:r>
            <a:r>
              <a:rPr lang="ko-KR" altLang="en-US" sz="1200" dirty="0">
                <a:solidFill>
                  <a:srgbClr val="000000"/>
                </a:solidFill>
                <a:latin typeface="맑은 고딕"/>
                <a:ea typeface="맑은 고딕"/>
                <a:cs typeface="맑은 고딕"/>
              </a:rPr>
              <a:t>를 예측하는 것을 학습하기 때문에 훈련 단계에서 학습하지 못했던 새로운 </a:t>
            </a:r>
            <a:r>
              <a:rPr lang="ko-KR" altLang="en-US" sz="1200" dirty="0" err="1">
                <a:solidFill>
                  <a:srgbClr val="000000"/>
                </a:solidFill>
                <a:latin typeface="맑은 고딕"/>
                <a:ea typeface="맑은 고딕"/>
                <a:cs typeface="맑은 고딕"/>
              </a:rPr>
              <a:t>종횡비</a:t>
            </a:r>
            <a:r>
              <a:rPr lang="en-US" altLang="ko-KR" sz="1200" dirty="0">
                <a:solidFill>
                  <a:srgbClr val="000000"/>
                </a:solidFill>
                <a:latin typeface="맑은 고딕"/>
                <a:ea typeface="맑은 고딕"/>
                <a:cs typeface="맑은 고딕"/>
              </a:rPr>
              <a:t>(aspect ratio, </a:t>
            </a:r>
            <a:r>
              <a:rPr lang="ko-KR" altLang="en-US" sz="1200" dirty="0">
                <a:solidFill>
                  <a:srgbClr val="000000"/>
                </a:solidFill>
                <a:latin typeface="맑은 고딕"/>
                <a:ea typeface="맑은 고딕"/>
                <a:cs typeface="맑은 고딕"/>
              </a:rPr>
              <a:t>가로 세로 비율</a:t>
            </a:r>
            <a:r>
              <a:rPr lang="en-US" altLang="ko-KR" sz="1200" dirty="0">
                <a:solidFill>
                  <a:srgbClr val="000000"/>
                </a:solidFill>
                <a:latin typeface="맑은 고딕"/>
                <a:ea typeface="맑은 고딕"/>
                <a:cs typeface="맑은 고딕"/>
              </a:rPr>
              <a:t>)</a:t>
            </a:r>
            <a:r>
              <a:rPr lang="ko-KR" altLang="en-US" sz="1200" dirty="0">
                <a:solidFill>
                  <a:srgbClr val="000000"/>
                </a:solidFill>
                <a:latin typeface="맑은 고딕"/>
                <a:ea typeface="맑은 고딕"/>
                <a:cs typeface="맑은 고딕"/>
              </a:rPr>
              <a:t>를 마주하면 고전</a:t>
            </a:r>
            <a:endParaRPr lang="en-US" altLang="ko-KR" sz="1200" dirty="0">
              <a:solidFill>
                <a:srgbClr val="000000"/>
              </a:solidFill>
              <a:latin typeface="맑은 고딕"/>
              <a:ea typeface="맑은 고딕"/>
              <a:cs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dirty="0">
                <a:solidFill>
                  <a:srgbClr val="000000"/>
                </a:solidFill>
                <a:latin typeface="맑은 고딕"/>
                <a:ea typeface="맑은 고딕"/>
                <a:cs typeface="맑은 고딕"/>
              </a:rPr>
              <a:t>3.</a:t>
            </a:r>
            <a:r>
              <a:rPr lang="ko-KR" altLang="en-US" b="0" i="0" dirty="0">
                <a:effectLst/>
                <a:highlight>
                  <a:srgbClr val="FAFAFA"/>
                </a:highlight>
                <a:latin typeface="Spoqa Han Sans"/>
              </a:rPr>
              <a:t> </a:t>
            </a:r>
            <a:r>
              <a:rPr lang="en-US" altLang="ko-KR" b="0" i="0" dirty="0">
                <a:effectLst/>
                <a:highlight>
                  <a:srgbClr val="FAFAFA"/>
                </a:highlight>
                <a:latin typeface="Spoqa Han Sans"/>
              </a:rPr>
              <a:t>YOLO </a:t>
            </a:r>
            <a:r>
              <a:rPr lang="ko-KR" altLang="en-US" b="0" i="0" dirty="0">
                <a:effectLst/>
                <a:highlight>
                  <a:srgbClr val="FAFAFA"/>
                </a:highlight>
                <a:latin typeface="Spoqa Han Sans"/>
              </a:rPr>
              <a:t>모델은 큰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와 작은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의 </a:t>
            </a:r>
            <a:r>
              <a:rPr lang="en-US" altLang="ko-KR" b="0" i="0" dirty="0">
                <a:effectLst/>
                <a:highlight>
                  <a:srgbClr val="FAFAFA"/>
                </a:highlight>
                <a:latin typeface="Spoqa Han Sans"/>
              </a:rPr>
              <a:t>loss</a:t>
            </a:r>
            <a:r>
              <a:rPr lang="ko-KR" altLang="en-US" b="0" i="0" dirty="0">
                <a:effectLst/>
                <a:highlight>
                  <a:srgbClr val="FAFAFA"/>
                </a:highlight>
                <a:latin typeface="Spoqa Han Sans"/>
              </a:rPr>
              <a:t>에 대해 동일한 가중치를 둔다는 단점이 있습니다</a:t>
            </a:r>
            <a:r>
              <a:rPr lang="en-US" altLang="ko-KR" b="0" i="0" dirty="0">
                <a:effectLst/>
                <a:highlight>
                  <a:srgbClr val="FAFAFA"/>
                </a:highlight>
                <a:latin typeface="Spoqa Han Sans"/>
              </a:rPr>
              <a:t>. </a:t>
            </a:r>
            <a:r>
              <a:rPr lang="ko-KR" altLang="en-US" b="0" i="0" dirty="0">
                <a:effectLst/>
                <a:highlight>
                  <a:srgbClr val="FAFAFA"/>
                </a:highlight>
                <a:latin typeface="Spoqa Han Sans"/>
              </a:rPr>
              <a:t>크기가 큰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는 위치가 약간 달라져도 비교적 성능에 별 영향을 주지 않는데</a:t>
            </a:r>
            <a:r>
              <a:rPr lang="en-US" altLang="ko-KR" b="0" i="0" dirty="0">
                <a:effectLst/>
                <a:highlight>
                  <a:srgbClr val="FAFAFA"/>
                </a:highlight>
                <a:latin typeface="Spoqa Han Sans"/>
              </a:rPr>
              <a:t>, </a:t>
            </a:r>
            <a:r>
              <a:rPr lang="ko-KR" altLang="en-US" b="0" i="0" dirty="0">
                <a:effectLst/>
                <a:highlight>
                  <a:srgbClr val="FAFAFA"/>
                </a:highlight>
                <a:latin typeface="Spoqa Han Sans"/>
              </a:rPr>
              <a:t>크기가 작은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는 위치가 조금만 달라져도 성능에 큰 영향을 줄 수 있습니다</a:t>
            </a:r>
            <a:r>
              <a:rPr lang="en-US" altLang="ko-KR" b="0" i="0" dirty="0">
                <a:effectLst/>
                <a:highlight>
                  <a:srgbClr val="FAFAFA"/>
                </a:highlight>
                <a:latin typeface="Spoqa Han Sans"/>
              </a:rPr>
              <a:t>. </a:t>
            </a:r>
            <a:r>
              <a:rPr lang="ko-KR" altLang="en-US" b="0" i="0" dirty="0">
                <a:effectLst/>
                <a:highlight>
                  <a:srgbClr val="FAFAFA"/>
                </a:highlight>
                <a:latin typeface="Spoqa Han Sans"/>
              </a:rPr>
              <a:t>큰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에 비해 작은 </a:t>
            </a:r>
            <a:r>
              <a:rPr lang="en-US" altLang="ko-KR" b="0" i="0" dirty="0">
                <a:effectLst/>
                <a:highlight>
                  <a:srgbClr val="FAFAFA"/>
                </a:highlight>
                <a:latin typeface="Spoqa Han Sans"/>
              </a:rPr>
              <a:t>bounding box</a:t>
            </a:r>
            <a:r>
              <a:rPr lang="ko-KR" altLang="en-US" b="0" i="0" dirty="0">
                <a:effectLst/>
                <a:highlight>
                  <a:srgbClr val="FAFAFA"/>
                </a:highlight>
                <a:latin typeface="Spoqa Han Sans"/>
              </a:rPr>
              <a:t>가 위치 변화에 따른 </a:t>
            </a:r>
            <a:r>
              <a:rPr lang="en-US" altLang="ko-KR" b="0" i="0" dirty="0">
                <a:effectLst/>
                <a:highlight>
                  <a:srgbClr val="FAFAFA"/>
                </a:highlight>
                <a:latin typeface="Spoqa Han Sans"/>
              </a:rPr>
              <a:t>IOU </a:t>
            </a:r>
            <a:r>
              <a:rPr lang="ko-KR" altLang="en-US" b="0" i="0" dirty="0">
                <a:effectLst/>
                <a:highlight>
                  <a:srgbClr val="FAFAFA"/>
                </a:highlight>
                <a:latin typeface="Spoqa Han Sans"/>
              </a:rPr>
              <a:t>변화가 더 심하기 때문입니다</a:t>
            </a:r>
            <a:r>
              <a:rPr lang="en-US" altLang="ko-KR" b="0" i="0" dirty="0">
                <a:effectLst/>
                <a:highlight>
                  <a:srgbClr val="FAFAFA"/>
                </a:highlight>
                <a:latin typeface="Spoqa Han Sans"/>
              </a:rPr>
              <a:t>. </a:t>
            </a:r>
            <a:r>
              <a:rPr lang="ko-KR" altLang="en-US" b="0" i="0" dirty="0">
                <a:effectLst/>
                <a:highlight>
                  <a:srgbClr val="FAFAFA"/>
                </a:highlight>
                <a:latin typeface="Spoqa Han Sans"/>
              </a:rPr>
              <a:t>이를 부정확한 </a:t>
            </a:r>
            <a:r>
              <a:rPr lang="en-US" altLang="ko-KR" b="0" i="0" dirty="0">
                <a:effectLst/>
                <a:highlight>
                  <a:srgbClr val="FAFAFA"/>
                </a:highlight>
                <a:latin typeface="Spoqa Han Sans"/>
              </a:rPr>
              <a:t>localization </a:t>
            </a:r>
            <a:r>
              <a:rPr lang="ko-KR" altLang="en-US" b="0" i="0" dirty="0">
                <a:effectLst/>
                <a:highlight>
                  <a:srgbClr val="FAFAFA"/>
                </a:highlight>
                <a:latin typeface="Spoqa Han Sans"/>
              </a:rPr>
              <a:t>문제라고 부릅니다</a:t>
            </a:r>
            <a:r>
              <a:rPr lang="en-US" altLang="ko-KR" b="0" i="0" dirty="0">
                <a:effectLst/>
                <a:highlight>
                  <a:srgbClr val="FAFAFA"/>
                </a:highlight>
                <a:latin typeface="Spoqa Han Sans"/>
              </a:rPr>
              <a:t>.</a:t>
            </a:r>
            <a:endParaRPr kumimoji="0" lang="en-US" altLang="ko-KR" sz="1200" b="0" i="0" u="none" strike="noStrike" kern="1200" cap="none" spc="0" normalizeH="0" baseline="0" dirty="0">
              <a:solidFill>
                <a:srgbClr val="000000"/>
              </a:solidFill>
              <a:latin typeface="맑은 고딕"/>
              <a:ea typeface="맑은 고딕"/>
              <a:cs typeface="맑은 고딕"/>
            </a:endParaRPr>
          </a:p>
          <a:p>
            <a:endParaRPr lang="ko-KR" altLang="en-US" dirty="0"/>
          </a:p>
        </p:txBody>
      </p:sp>
      <p:sp>
        <p:nvSpPr>
          <p:cNvPr id="4" name="슬라이드 번호 개체 틀 3"/>
          <p:cNvSpPr>
            <a:spLocks noGrp="1"/>
          </p:cNvSpPr>
          <p:nvPr>
            <p:ph type="sldNum" sz="quarter" idx="5"/>
          </p:nvPr>
        </p:nvSpPr>
        <p:spPr/>
        <p:txBody>
          <a:bodyPr/>
          <a:lstStyle/>
          <a:p>
            <a:pPr lvl="0"/>
            <a:fld id="{FC784BCF-DCB2-439B-9560-A371912E2FD8}" type="slidenum">
              <a:rPr lang="ko-KR" altLang="en-US" smtClean="0"/>
              <a:t>15</a:t>
            </a:fld>
            <a:endParaRPr lang="ko-KR" altLang="en-US"/>
          </a:p>
        </p:txBody>
      </p:sp>
    </p:spTree>
    <p:extLst>
      <p:ext uri="{BB962C8B-B14F-4D97-AF65-F5344CB8AC3E}">
        <p14:creationId xmlns:p14="http://schemas.microsoft.com/office/powerpoint/2010/main" val="227555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36E495-EEE0-9EB1-FBD5-EDE96B7C8A8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E24E1F7-44EE-1713-5B6E-E08912C51D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848B079-6E2F-0DD7-63A5-0C64A5EF99C5}"/>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0D6B6F77-DCBD-5DF5-821F-4FB1D19941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BE57A00-CF7C-22B7-9D2B-5F868945FA51}"/>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43781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8851B0-B1E3-71F0-1656-2D3C8955C18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ACD35CD-98F9-C485-FC48-4112FF13621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70FFDEF-EE1A-87DC-4A30-777A15E9E990}"/>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2EA5A9E9-AE70-362D-D6FA-210FF23CF18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53D19C5-F1F5-12E6-C626-A8B37D3F7CD4}"/>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263906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D4F7D64-940C-24F2-5682-3354A25E2ED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B1DDADB-C3F0-7251-CB73-6C55AF7E8C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FC7862A-D7EC-D9A7-93EE-BDA7EFE1513A}"/>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FB3196DB-0C92-C838-D7EA-8DC0B405E6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B4B5E8-CCA6-F516-1E9F-FA77519F131E}"/>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127704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5B9E5-35A8-38CF-D790-0AC5E972DA8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1ACA6B5-42CB-EA11-04B9-7789C31406C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6D2773-C3D7-8F45-5985-FA140D92BC5E}"/>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08A990A2-B055-467E-1FB7-316D0CA4A3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411177-8816-6CF7-2272-8819F808F62B}"/>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17898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DF8BF2-FDB3-74B4-B1FF-14DCD928AC1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3442C2D-AEF5-9B40-81AB-6617BD62D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148825C-DDBC-683B-C805-E88CF7FD6AB4}"/>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C559DC38-5620-8B85-D922-A333D36923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A80239-9C99-AF9A-877C-657B797A6B41}"/>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96441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B8A976-671D-03D4-C794-913518354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CD94349-E26A-F57C-47DF-49E53825644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0A8D3D6-A4C7-25C7-4AA7-BA68634287A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381A93E-45A8-6425-DE0D-D247C8259904}"/>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6" name="바닥글 개체 틀 5">
            <a:extLst>
              <a:ext uri="{FF2B5EF4-FFF2-40B4-BE49-F238E27FC236}">
                <a16:creationId xmlns:a16="http://schemas.microsoft.com/office/drawing/2014/main" id="{0DFC63BA-F097-3B8A-4200-5416B335E6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C360D87-0EEF-5D49-DC42-77F34C5123BA}"/>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224424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0D91C1-8829-3B0D-0084-AF87E539D74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8A66AA7-734E-0596-8DE0-248586C2C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79B7241-2586-E048-66DF-B9015D415D9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15A4B49-379E-2833-5EEA-09DC88037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57BEB44-ABBB-0E25-A252-120E82DDD2B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2739715-43BB-99DC-FF11-160C934FD81A}"/>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8" name="바닥글 개체 틀 7">
            <a:extLst>
              <a:ext uri="{FF2B5EF4-FFF2-40B4-BE49-F238E27FC236}">
                <a16:creationId xmlns:a16="http://schemas.microsoft.com/office/drawing/2014/main" id="{841D1703-F718-5448-46E4-C5667B67A0D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B7D9959-62E4-0A66-D917-08F60EEE56FF}"/>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118672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9A579E-6C40-D061-6256-2F69112B06B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974FD26-4956-4B84-663B-82EC224A9CE5}"/>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4" name="바닥글 개체 틀 3">
            <a:extLst>
              <a:ext uri="{FF2B5EF4-FFF2-40B4-BE49-F238E27FC236}">
                <a16:creationId xmlns:a16="http://schemas.microsoft.com/office/drawing/2014/main" id="{7D1F31EA-2D2D-9C33-328D-EC878476AF0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C9FCFA4-55AB-05D5-9461-B5CF5B41F493}"/>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400288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8756122-4FA6-E29E-C32B-9C2C4A65A090}"/>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3" name="바닥글 개체 틀 2">
            <a:extLst>
              <a:ext uri="{FF2B5EF4-FFF2-40B4-BE49-F238E27FC236}">
                <a16:creationId xmlns:a16="http://schemas.microsoft.com/office/drawing/2014/main" id="{9DF24D9A-356B-A80D-56BF-69966572EA8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FA76AC4-174C-FDDF-102F-019D3F067876}"/>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407000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4033E8-BF34-543C-B29C-90B4262B4C5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9AFFB5D-6A8E-15E7-EC68-F76BF83C2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2A2D096-F07D-D3D1-1B07-A047DFFBB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EAB4C3D-AA51-2125-29C8-74229C778500}"/>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6" name="바닥글 개체 틀 5">
            <a:extLst>
              <a:ext uri="{FF2B5EF4-FFF2-40B4-BE49-F238E27FC236}">
                <a16:creationId xmlns:a16="http://schemas.microsoft.com/office/drawing/2014/main" id="{FD0BAA61-9272-1856-8844-1F6B87A5FE3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0FD5CF7-DE5A-1373-7CA8-90993BF39302}"/>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177667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AE482E-8051-A2EC-56CF-ABD32624592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A1DF76E-CFC3-10DE-8A9F-349BBDB1F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4E6A711-F8C8-6FD4-9992-9E274C459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5ACA5DE-6A76-0426-2C91-4BF6D4A32EF0}"/>
              </a:ext>
            </a:extLst>
          </p:cNvPr>
          <p:cNvSpPr>
            <a:spLocks noGrp="1"/>
          </p:cNvSpPr>
          <p:nvPr>
            <p:ph type="dt" sz="half" idx="10"/>
          </p:nvPr>
        </p:nvSpPr>
        <p:spPr/>
        <p:txBody>
          <a:bodyPr/>
          <a:lstStyle/>
          <a:p>
            <a:fld id="{A65AD48D-FAB9-44BD-8E68-F62ED02A8892}" type="datetimeFigureOut">
              <a:rPr lang="ko-KR" altLang="en-US" smtClean="0"/>
              <a:t>2024-05-13</a:t>
            </a:fld>
            <a:endParaRPr lang="ko-KR" altLang="en-US"/>
          </a:p>
        </p:txBody>
      </p:sp>
      <p:sp>
        <p:nvSpPr>
          <p:cNvPr id="6" name="바닥글 개체 틀 5">
            <a:extLst>
              <a:ext uri="{FF2B5EF4-FFF2-40B4-BE49-F238E27FC236}">
                <a16:creationId xmlns:a16="http://schemas.microsoft.com/office/drawing/2014/main" id="{53E68A2C-E203-39A2-11BB-D0FD891D58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81927D8-D8FD-5ED5-B142-10815F598382}"/>
              </a:ext>
            </a:extLst>
          </p:cNvPr>
          <p:cNvSpPr>
            <a:spLocks noGrp="1"/>
          </p:cNvSpPr>
          <p:nvPr>
            <p:ph type="sldNum" sz="quarter" idx="12"/>
          </p:nvPr>
        </p:nvSpPr>
        <p:spPr/>
        <p:txBody>
          <a:body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218381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CAEB526-3131-28F0-CEC1-8F8B71E32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0DF5532-B915-61BE-0541-568B28E21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FBBB1F-457A-F5FB-5954-D492C4BB5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AD48D-FAB9-44BD-8E68-F62ED02A8892}" type="datetimeFigureOut">
              <a:rPr lang="ko-KR" altLang="en-US" smtClean="0"/>
              <a:t>2024-05-13</a:t>
            </a:fld>
            <a:endParaRPr lang="ko-KR" altLang="en-US"/>
          </a:p>
        </p:txBody>
      </p:sp>
      <p:sp>
        <p:nvSpPr>
          <p:cNvPr id="5" name="바닥글 개체 틀 4">
            <a:extLst>
              <a:ext uri="{FF2B5EF4-FFF2-40B4-BE49-F238E27FC236}">
                <a16:creationId xmlns:a16="http://schemas.microsoft.com/office/drawing/2014/main" id="{7BC07C84-A8B0-258B-8737-F5EC5A9F0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3CF5B57-142B-2214-BC1E-A8C8AC299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DA5F0-DA5E-4E5C-A153-88A56E9DF2E1}" type="slidenum">
              <a:rPr lang="ko-KR" altLang="en-US" smtClean="0"/>
              <a:t>‹#›</a:t>
            </a:fld>
            <a:endParaRPr lang="ko-KR" altLang="en-US"/>
          </a:p>
        </p:txBody>
      </p:sp>
    </p:spTree>
    <p:extLst>
      <p:ext uri="{BB962C8B-B14F-4D97-AF65-F5344CB8AC3E}">
        <p14:creationId xmlns:p14="http://schemas.microsoft.com/office/powerpoint/2010/main" val="38007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506.026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p:cNvSpPr>
            <a:spLocks noGrp="1"/>
          </p:cNvSpPr>
          <p:nvPr/>
        </p:nvSpPr>
        <p:spPr>
          <a:xfrm>
            <a:off x="7194369" y="5471983"/>
            <a:ext cx="3659776" cy="959759"/>
          </a:xfrm>
          <a:prstGeom prst="rect">
            <a:avLst/>
          </a:prstGeom>
        </p:spPr>
        <p:txBody>
          <a:bodyPr vert="horz" lIns="91440" tIns="45720" rIns="91440" bIns="45720">
            <a:normAutofit fontScale="925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defRPr/>
            </a:pPr>
            <a:r>
              <a:rPr lang="ko-KR" altLang="en-US" b="1" dirty="0">
                <a:solidFill>
                  <a:srgbClr val="002C62"/>
                </a:solidFill>
              </a:rPr>
              <a:t>홍익대학교 전자전기공학부</a:t>
            </a:r>
          </a:p>
          <a:p>
            <a:pPr algn="l">
              <a:defRPr/>
            </a:pPr>
            <a:r>
              <a:rPr lang="en-US" altLang="ko-KR" b="1" dirty="0">
                <a:solidFill>
                  <a:srgbClr val="002C62"/>
                </a:solidFill>
              </a:rPr>
              <a:t>B815133</a:t>
            </a:r>
            <a:r>
              <a:rPr lang="ko-KR" altLang="en-US" b="1" dirty="0">
                <a:solidFill>
                  <a:srgbClr val="002C62"/>
                </a:solidFill>
              </a:rPr>
              <a:t> 이성현</a:t>
            </a:r>
          </a:p>
        </p:txBody>
      </p:sp>
      <p:pic>
        <p:nvPicPr>
          <p:cNvPr id="6" name="그림 5">
            <a:extLst>
              <a:ext uri="{FF2B5EF4-FFF2-40B4-BE49-F238E27FC236}">
                <a16:creationId xmlns:a16="http://schemas.microsoft.com/office/drawing/2014/main" id="{CA13F9BE-5F3C-4D5A-BFBB-DE9EB00A9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89" y="426257"/>
            <a:ext cx="925285" cy="931580"/>
          </a:xfrm>
          <a:prstGeom prst="rect">
            <a:avLst/>
          </a:prstGeom>
        </p:spPr>
      </p:pic>
      <p:sp>
        <p:nvSpPr>
          <p:cNvPr id="7" name="직사각형 6">
            <a:extLst>
              <a:ext uri="{FF2B5EF4-FFF2-40B4-BE49-F238E27FC236}">
                <a16:creationId xmlns:a16="http://schemas.microsoft.com/office/drawing/2014/main" id="{DA5E8C29-A238-4DD7-B7C5-335AFB9E0EF2}"/>
              </a:ext>
            </a:extLst>
          </p:cNvPr>
          <p:cNvSpPr/>
          <p:nvPr/>
        </p:nvSpPr>
        <p:spPr>
          <a:xfrm flipH="1">
            <a:off x="7106196" y="5448056"/>
            <a:ext cx="45719" cy="959758"/>
          </a:xfrm>
          <a:prstGeom prst="rect">
            <a:avLst/>
          </a:prstGeom>
          <a:solidFill>
            <a:srgbClr val="00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 name="부제목 2"/>
          <p:cNvSpPr txBox="1"/>
          <p:nvPr/>
        </p:nvSpPr>
        <p:spPr>
          <a:xfrm>
            <a:off x="176711" y="2029207"/>
            <a:ext cx="3659776" cy="403679"/>
          </a:xfrm>
          <a:prstGeom prst="rect">
            <a:avLst/>
          </a:prstGeom>
        </p:spPr>
        <p:txBody>
          <a:bodyPr vert="horz" lIns="91440" tIns="45720" rIns="91440" bIns="45720">
            <a:norm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defRPr/>
            </a:pPr>
            <a:r>
              <a:rPr lang="en-US" altLang="ko-KR" sz="1600" b="1" dirty="0">
                <a:solidFill>
                  <a:srgbClr val="002C62"/>
                </a:solidFill>
              </a:rPr>
              <a:t>2024</a:t>
            </a:r>
            <a:r>
              <a:rPr lang="ko-KR" altLang="en-US" sz="1600" b="1" dirty="0">
                <a:solidFill>
                  <a:srgbClr val="002C62"/>
                </a:solidFill>
              </a:rPr>
              <a:t>년 </a:t>
            </a:r>
            <a:r>
              <a:rPr lang="en-US" altLang="ko-KR" sz="1600" b="1" dirty="0">
                <a:solidFill>
                  <a:srgbClr val="002C62"/>
                </a:solidFill>
              </a:rPr>
              <a:t>5</a:t>
            </a:r>
            <a:r>
              <a:rPr lang="ko-KR" altLang="en-US" sz="1600" b="1" dirty="0">
                <a:solidFill>
                  <a:srgbClr val="002C62"/>
                </a:solidFill>
              </a:rPr>
              <a:t>월 </a:t>
            </a:r>
            <a:r>
              <a:rPr lang="en-US" altLang="ko-KR" sz="1600" b="1" dirty="0">
                <a:solidFill>
                  <a:srgbClr val="002C62"/>
                </a:solidFill>
              </a:rPr>
              <a:t>13</a:t>
            </a:r>
            <a:r>
              <a:rPr lang="ko-KR" altLang="en-US" sz="1600" b="1" dirty="0">
                <a:solidFill>
                  <a:srgbClr val="002C62"/>
                </a:solidFill>
              </a:rPr>
              <a:t>일</a:t>
            </a:r>
          </a:p>
        </p:txBody>
      </p:sp>
      <p:sp>
        <p:nvSpPr>
          <p:cNvPr id="10" name="직사각형 9">
            <a:extLst>
              <a:ext uri="{FF2B5EF4-FFF2-40B4-BE49-F238E27FC236}">
                <a16:creationId xmlns:a16="http://schemas.microsoft.com/office/drawing/2014/main" id="{F5500BC8-BD81-46C1-9DB9-8BCC851C5446}"/>
              </a:ext>
            </a:extLst>
          </p:cNvPr>
          <p:cNvSpPr/>
          <p:nvPr/>
        </p:nvSpPr>
        <p:spPr>
          <a:xfrm>
            <a:off x="0" y="2409371"/>
            <a:ext cx="12192000" cy="2039257"/>
          </a:xfrm>
          <a:prstGeom prst="rect">
            <a:avLst/>
          </a:prstGeom>
          <a:solidFill>
            <a:srgbClr val="00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1" name="제목 1">
            <a:extLst>
              <a:ext uri="{FF2B5EF4-FFF2-40B4-BE49-F238E27FC236}">
                <a16:creationId xmlns:a16="http://schemas.microsoft.com/office/drawing/2014/main" id="{AEB04FD9-6A59-4C4E-B0B6-829FC2BFF5E2}"/>
              </a:ext>
            </a:extLst>
          </p:cNvPr>
          <p:cNvSpPr>
            <a:spLocks noGrp="1"/>
          </p:cNvSpPr>
          <p:nvPr/>
        </p:nvSpPr>
        <p:spPr>
          <a:xfrm>
            <a:off x="2534196" y="2653987"/>
            <a:ext cx="9144000" cy="1604508"/>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endParaRPr lang="ko-KR" altLang="en-US" sz="4400" dirty="0">
              <a:solidFill>
                <a:schemeClr val="bg1"/>
              </a:solidFill>
              <a:effectLst>
                <a:outerShdw blurRad="50800" dist="50800" dir="5400000" sx="1000" sy="1000" algn="ctr" rotWithShape="0">
                  <a:srgbClr val="000000">
                    <a:alpha val="43137"/>
                  </a:srgbClr>
                </a:outerShdw>
              </a:effectLst>
            </a:endParaRPr>
          </a:p>
        </p:txBody>
      </p:sp>
      <p:sp>
        <p:nvSpPr>
          <p:cNvPr id="2" name="TextBox 1"/>
          <p:cNvSpPr txBox="1"/>
          <p:nvPr/>
        </p:nvSpPr>
        <p:spPr>
          <a:xfrm>
            <a:off x="270298" y="2774832"/>
            <a:ext cx="11739596" cy="646331"/>
          </a:xfrm>
          <a:prstGeom prst="rect">
            <a:avLst/>
          </a:prstGeom>
          <a:noFill/>
        </p:spPr>
        <p:txBody>
          <a:bodyPr wrap="square">
            <a:spAutoFit/>
          </a:bodyPr>
          <a:lstStyle/>
          <a:p>
            <a:pPr algn="ctr">
              <a:defRPr/>
            </a:pPr>
            <a:r>
              <a:rPr lang="en-US" altLang="ko-KR" sz="3600" dirty="0">
                <a:solidFill>
                  <a:schemeClr val="bg1"/>
                </a:solidFill>
              </a:rPr>
              <a:t>CNN</a:t>
            </a:r>
            <a:r>
              <a:rPr lang="ko-KR" altLang="en-US" sz="3600" dirty="0">
                <a:solidFill>
                  <a:schemeClr val="bg1"/>
                </a:solidFill>
              </a:rPr>
              <a:t>과 </a:t>
            </a:r>
            <a:r>
              <a:rPr lang="en-US" altLang="ko-KR" sz="3600" dirty="0">
                <a:solidFill>
                  <a:schemeClr val="bg1"/>
                </a:solidFill>
              </a:rPr>
              <a:t>YOLO</a:t>
            </a:r>
            <a:r>
              <a:rPr lang="ko-KR" altLang="en-US" sz="3600" dirty="0">
                <a:solidFill>
                  <a:schemeClr val="bg1"/>
                </a:solidFill>
              </a:rPr>
              <a:t> </a:t>
            </a:r>
            <a:endParaRPr lang="en-US" altLang="ko-KR" sz="3600" dirty="0">
              <a:solidFill>
                <a:schemeClr val="bg1"/>
              </a:solidFill>
            </a:endParaRPr>
          </a:p>
        </p:txBody>
      </p:sp>
    </p:spTree>
    <p:extLst>
      <p:ext uri="{BB962C8B-B14F-4D97-AF65-F5344CB8AC3E}">
        <p14:creationId xmlns:p14="http://schemas.microsoft.com/office/powerpoint/2010/main" val="3661066457"/>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252164"/>
            <a:ext cx="12192000" cy="902229"/>
          </a:xfrm>
        </p:spPr>
        <p:txBody>
          <a:bodyPr vert="horz" lIns="91440" tIns="45720" rIns="91440" bIns="45720" anchor="ctr">
            <a:normAutofit fontScale="90000"/>
          </a:bodyPr>
          <a:lstStyle/>
          <a:p>
            <a:pPr lvl="0">
              <a:defRPr/>
            </a:pPr>
            <a:r>
              <a:rPr lang="en-US" altLang="ko-KR" b="1" dirty="0">
                <a:solidFill>
                  <a:srgbClr val="000000"/>
                </a:solidFill>
                <a:latin typeface="맑은 고딕"/>
                <a:ea typeface="맑은 고딕"/>
              </a:rPr>
              <a:t>YOLO(You only look once)</a:t>
            </a:r>
            <a:r>
              <a:rPr lang="ko-KR" altLang="en-US" b="1" dirty="0">
                <a:solidFill>
                  <a:srgbClr val="000000"/>
                </a:solidFill>
                <a:latin typeface="맑은 고딕"/>
                <a:ea typeface="맑은 고딕"/>
              </a:rPr>
              <a:t>이란</a:t>
            </a:r>
            <a:r>
              <a:rPr lang="en-US" altLang="ko-KR" b="1" dirty="0">
                <a:solidFill>
                  <a:srgbClr val="000000"/>
                </a:solidFill>
                <a:latin typeface="맑은 고딕"/>
                <a:ea typeface="맑은 고딕"/>
              </a:rPr>
              <a:t>?</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sp>
        <p:nvSpPr>
          <p:cNvPr id="5" name="내용 개체 틀 2"/>
          <p:cNvSpPr>
            <a:spLocks noGrp="1"/>
          </p:cNvSpPr>
          <p:nvPr>
            <p:ph idx="1"/>
          </p:nvPr>
        </p:nvSpPr>
        <p:spPr>
          <a:xfrm>
            <a:off x="776464" y="2057384"/>
            <a:ext cx="10639072" cy="1695909"/>
          </a:xfrm>
        </p:spPr>
        <p:txBody>
          <a:bodyPr vert="horz" lIns="91440" tIns="45720" rIns="91440" bIns="45720">
            <a:normAutofit/>
          </a:bodyPr>
          <a:lstStyle/>
          <a:p>
            <a:pPr marL="228600" lvl="0" indent="-228600" algn="l" defTabSz="914400" rtl="0" eaLnBrk="1" latinLnBrk="1" hangingPunct="1">
              <a:lnSpc>
                <a:spcPct val="90000"/>
              </a:lnSpc>
              <a:spcBef>
                <a:spcPts val="1000"/>
              </a:spcBef>
              <a:spcAft>
                <a:spcPts val="0"/>
              </a:spcAft>
              <a:buFont typeface="Arial"/>
              <a:buChar char="•"/>
              <a:defRPr/>
            </a:pPr>
            <a:r>
              <a:rPr kumimoji="0" lang="en-US" altLang="ko-KR" sz="2200" b="0" i="0" u="none" strike="noStrike" kern="1200" cap="none" spc="0" normalizeH="0" baseline="0" dirty="0">
                <a:solidFill>
                  <a:srgbClr val="000000"/>
                </a:solidFill>
                <a:latin typeface="맑은 고딕"/>
                <a:ea typeface="맑은 고딕"/>
                <a:cs typeface="맑은 고딕"/>
              </a:rPr>
              <a:t>YOLO</a:t>
            </a:r>
            <a:r>
              <a:rPr kumimoji="0" lang="ko-KR" altLang="en-US" sz="2200" b="0" i="0" u="none" strike="noStrike" kern="1200" cap="none" spc="0" normalizeH="0" baseline="0" dirty="0">
                <a:solidFill>
                  <a:srgbClr val="000000"/>
                </a:solidFill>
                <a:latin typeface="맑은 고딕"/>
                <a:ea typeface="맑은 고딕"/>
                <a:cs typeface="맑은 고딕"/>
              </a:rPr>
              <a:t>는 </a:t>
            </a:r>
            <a:r>
              <a:rPr kumimoji="0" lang="en-US" altLang="ko-KR" sz="2200" b="0" i="0" u="none" strike="noStrike" kern="1200" cap="none" spc="0" normalizeH="0" baseline="0" dirty="0">
                <a:solidFill>
                  <a:srgbClr val="000000"/>
                </a:solidFill>
                <a:latin typeface="맑은 고딕"/>
                <a:ea typeface="맑은 고딕"/>
                <a:cs typeface="맑은 고딕"/>
              </a:rPr>
              <a:t>CNN</a:t>
            </a:r>
            <a:r>
              <a:rPr kumimoji="0" lang="ko-KR" altLang="en-US" sz="2200" b="0" i="0" u="none" strike="noStrike" kern="1200" cap="none" spc="0" normalizeH="0" baseline="0" dirty="0">
                <a:solidFill>
                  <a:srgbClr val="000000"/>
                </a:solidFill>
                <a:latin typeface="맑은 고딕"/>
                <a:ea typeface="맑은 고딕"/>
                <a:cs typeface="맑은 고딕"/>
              </a:rPr>
              <a:t>기반으로 한 객체 탐지 알고리즘</a:t>
            </a:r>
            <a:endParaRPr kumimoji="0" lang="en-US" altLang="ko-KR" sz="2200" b="0" i="0" u="none" strike="noStrike" kern="1200" cap="none" spc="0" normalizeH="0" baseline="0" dirty="0">
              <a:solidFill>
                <a:srgbClr val="000000"/>
              </a:solidFill>
              <a:latin typeface="맑은 고딕"/>
              <a:ea typeface="맑은 고딕"/>
              <a:cs typeface="맑은 고딕"/>
            </a:endParaRPr>
          </a:p>
          <a:p>
            <a:pPr marL="228600" lvl="0" indent="-228600" algn="l" defTabSz="914400" rtl="0" eaLnBrk="1" latinLnBrk="1" hangingPunct="1">
              <a:lnSpc>
                <a:spcPct val="90000"/>
              </a:lnSpc>
              <a:spcBef>
                <a:spcPts val="1000"/>
              </a:spcBef>
              <a:spcAft>
                <a:spcPts val="0"/>
              </a:spcAft>
              <a:buFont typeface="Arial"/>
              <a:buChar char="•"/>
              <a:defRPr/>
            </a:pPr>
            <a:r>
              <a:rPr lang="ko-KR" altLang="en-US" sz="2200" dirty="0">
                <a:solidFill>
                  <a:srgbClr val="000000"/>
                </a:solidFill>
                <a:latin typeface="맑은 고딕"/>
                <a:ea typeface="맑은 고딕"/>
                <a:cs typeface="맑은 고딕"/>
              </a:rPr>
              <a:t>하나의 </a:t>
            </a:r>
            <a:r>
              <a:rPr lang="en-US" altLang="ko-KR" sz="2200" dirty="0">
                <a:solidFill>
                  <a:srgbClr val="000000"/>
                </a:solidFill>
                <a:latin typeface="맑은 고딕"/>
                <a:ea typeface="맑은 고딕"/>
                <a:cs typeface="맑은 고딕"/>
              </a:rPr>
              <a:t>convolutional network</a:t>
            </a:r>
            <a:r>
              <a:rPr lang="ko-KR" altLang="en-US" sz="2200" dirty="0">
                <a:solidFill>
                  <a:srgbClr val="000000"/>
                </a:solidFill>
                <a:latin typeface="맑은 고딕"/>
                <a:ea typeface="맑은 고딕"/>
                <a:cs typeface="맑은 고딕"/>
              </a:rPr>
              <a:t>가 동시에 여러 개의 </a:t>
            </a:r>
            <a:r>
              <a:rPr lang="en-US" altLang="ko-KR" sz="2200" dirty="0">
                <a:solidFill>
                  <a:srgbClr val="000000"/>
                </a:solidFill>
                <a:latin typeface="맑은 고딕"/>
                <a:ea typeface="맑은 고딕"/>
                <a:cs typeface="맑은 고딕"/>
              </a:rPr>
              <a:t>bounding boxes</a:t>
            </a:r>
            <a:r>
              <a:rPr lang="ko-KR" altLang="en-US" sz="2200" dirty="0">
                <a:solidFill>
                  <a:srgbClr val="000000"/>
                </a:solidFill>
                <a:latin typeface="맑은 고딕"/>
                <a:ea typeface="맑은 고딕"/>
                <a:cs typeface="맑은 고딕"/>
              </a:rPr>
              <a:t>를 예측하고</a:t>
            </a:r>
            <a:r>
              <a:rPr lang="en-US" altLang="ko-KR" sz="2200" dirty="0">
                <a:solidFill>
                  <a:srgbClr val="000000"/>
                </a:solidFill>
                <a:latin typeface="맑은 고딕"/>
                <a:ea typeface="맑은 고딕"/>
                <a:cs typeface="맑은 고딕"/>
              </a:rPr>
              <a:t>, </a:t>
            </a:r>
            <a:r>
              <a:rPr lang="ko-KR" altLang="en-US" sz="2200" dirty="0">
                <a:solidFill>
                  <a:srgbClr val="000000"/>
                </a:solidFill>
                <a:latin typeface="맑은 고딕"/>
                <a:ea typeface="맑은 고딕"/>
                <a:cs typeface="맑은 고딕"/>
              </a:rPr>
              <a:t>각 </a:t>
            </a:r>
            <a:r>
              <a:rPr lang="en-US" altLang="ko-KR" sz="2200" dirty="0">
                <a:solidFill>
                  <a:srgbClr val="000000"/>
                </a:solidFill>
                <a:latin typeface="맑은 고딕"/>
                <a:ea typeface="맑은 고딕"/>
                <a:cs typeface="맑은 고딕"/>
              </a:rPr>
              <a:t>bounding box</a:t>
            </a:r>
            <a:r>
              <a:rPr lang="ko-KR" altLang="en-US" sz="2200" dirty="0">
                <a:solidFill>
                  <a:srgbClr val="000000"/>
                </a:solidFill>
                <a:latin typeface="맑은 고딕"/>
                <a:ea typeface="맑은 고딕"/>
                <a:cs typeface="맑은 고딕"/>
              </a:rPr>
              <a:t>에 대해 </a:t>
            </a:r>
            <a:r>
              <a:rPr lang="en-US" altLang="ko-KR" sz="2200" dirty="0">
                <a:solidFill>
                  <a:srgbClr val="000000"/>
                </a:solidFill>
                <a:latin typeface="맑은 고딕"/>
                <a:ea typeface="맑은 고딕"/>
                <a:cs typeface="맑은 고딕"/>
              </a:rPr>
              <a:t>class </a:t>
            </a:r>
            <a:r>
              <a:rPr lang="en-US" altLang="ko-KR" sz="2200" dirty="0" err="1">
                <a:solidFill>
                  <a:srgbClr val="000000"/>
                </a:solidFill>
                <a:latin typeface="맑은 고딕"/>
                <a:ea typeface="맑은 고딕"/>
                <a:cs typeface="맑은 고딕"/>
              </a:rPr>
              <a:t>probabilites</a:t>
            </a:r>
            <a:r>
              <a:rPr lang="ko-KR" altLang="en-US" sz="2200" dirty="0">
                <a:solidFill>
                  <a:srgbClr val="000000"/>
                </a:solidFill>
                <a:latin typeface="맑은 고딕"/>
                <a:ea typeface="맑은 고딕"/>
                <a:cs typeface="맑은 고딕"/>
              </a:rPr>
              <a:t>를 예측한다</a:t>
            </a:r>
            <a:r>
              <a:rPr lang="en-US" altLang="ko-KR" sz="2200" dirty="0">
                <a:solidFill>
                  <a:srgbClr val="000000"/>
                </a:solidFill>
                <a:latin typeface="맑은 고딕"/>
                <a:ea typeface="맑은 고딕"/>
                <a:cs typeface="맑은 고딕"/>
              </a:rPr>
              <a:t>.</a:t>
            </a:r>
            <a:endParaRPr kumimoji="0" lang="en-US" altLang="ko-KR" sz="2200" b="0" i="0" u="none" strike="noStrike" kern="1200" cap="none" spc="0" normalizeH="0" baseline="0" dirty="0">
              <a:solidFill>
                <a:srgbClr val="000000"/>
              </a:solidFill>
              <a:latin typeface="맑은 고딕"/>
              <a:ea typeface="맑은 고딕"/>
              <a:cs typeface="맑은 고딕"/>
            </a:endParaRPr>
          </a:p>
          <a:p>
            <a:pPr>
              <a:defRPr/>
            </a:pPr>
            <a:r>
              <a:rPr lang="ko-KR" altLang="en-US" sz="2200" dirty="0">
                <a:solidFill>
                  <a:srgbClr val="000000"/>
                </a:solidFill>
                <a:latin typeface="맑은 고딕"/>
                <a:ea typeface="맑은 고딕"/>
                <a:cs typeface="맑은 고딕"/>
              </a:rPr>
              <a:t>논문 링크</a:t>
            </a:r>
            <a:r>
              <a:rPr lang="en-US" altLang="ko-KR" sz="2200" dirty="0">
                <a:solidFill>
                  <a:srgbClr val="000000"/>
                </a:solidFill>
                <a:latin typeface="맑은 고딕"/>
                <a:ea typeface="맑은 고딕"/>
                <a:cs typeface="맑은 고딕"/>
              </a:rPr>
              <a:t>: </a:t>
            </a:r>
            <a:r>
              <a:rPr lang="en-US" altLang="ko-KR" sz="1600" b="0" i="1" u="none" strike="noStrike" dirty="0">
                <a:solidFill>
                  <a:srgbClr val="212529"/>
                </a:solidFill>
                <a:effectLst/>
                <a:highlight>
                  <a:srgbClr val="FFFFFF"/>
                </a:highlight>
                <a:latin typeface="-apple-system"/>
                <a:hlinkClick r:id="rId3"/>
              </a:rPr>
              <a:t>https://arxiv.org/abs/1506.02640</a:t>
            </a:r>
            <a:endParaRPr kumimoji="0" lang="ko-KR" altLang="en-US" sz="2200" b="0" i="0" u="none" strike="noStrike" kern="1200" cap="none" spc="0" normalizeH="0" baseline="0" dirty="0">
              <a:solidFill>
                <a:srgbClr val="000000"/>
              </a:solidFill>
              <a:latin typeface="맑은 고딕"/>
              <a:ea typeface="맑은 고딕"/>
              <a:cs typeface="맑은 고딕"/>
            </a:endParaRPr>
          </a:p>
        </p:txBody>
      </p:sp>
      <p:sp>
        <p:nvSpPr>
          <p:cNvPr id="6" name="제목 1"/>
          <p:cNvSpPr>
            <a:spLocks noGrp="1"/>
          </p:cNvSpPr>
          <p:nvPr/>
        </p:nvSpPr>
        <p:spPr>
          <a:xfrm>
            <a:off x="828675" y="717550"/>
            <a:ext cx="10515600" cy="1325563"/>
          </a:xfrm>
          <a:prstGeom prst="rect">
            <a:avLst/>
          </a:prstGeom>
        </p:spPr>
        <p:txBody>
          <a:bodyPr vert="horz" lIns="91440" tIns="45720" rIns="91440" bIns="45720" anchor="ctr">
            <a:normAutofit/>
          </a:bodyPr>
          <a:lstStyle/>
          <a:p>
            <a:pPr marL="0" lvl="0" indent="0" algn="l" defTabSz="914400" rtl="0" eaLnBrk="1" latinLnBrk="1" hangingPunct="1">
              <a:lnSpc>
                <a:spcPct val="90000"/>
              </a:lnSpc>
              <a:spcBef>
                <a:spcPts val="1000"/>
              </a:spcBef>
              <a:spcAft>
                <a:spcPts val="0"/>
              </a:spcAft>
              <a:buFont typeface="Arial"/>
              <a:buNone/>
              <a:defRPr/>
            </a:pP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pic>
        <p:nvPicPr>
          <p:cNvPr id="7" name="그림 6">
            <a:extLst>
              <a:ext uri="{FF2B5EF4-FFF2-40B4-BE49-F238E27FC236}">
                <a16:creationId xmlns:a16="http://schemas.microsoft.com/office/drawing/2014/main" id="{B02CA7BF-034B-1E2F-AB4A-A5EA5F64E6FD}"/>
              </a:ext>
            </a:extLst>
          </p:cNvPr>
          <p:cNvPicPr>
            <a:picLocks noChangeAspect="1"/>
          </p:cNvPicPr>
          <p:nvPr/>
        </p:nvPicPr>
        <p:blipFill>
          <a:blip r:embed="rId4"/>
          <a:stretch>
            <a:fillRect/>
          </a:stretch>
        </p:blipFill>
        <p:spPr>
          <a:xfrm>
            <a:off x="6018026" y="3446603"/>
            <a:ext cx="4976039" cy="3200551"/>
          </a:xfrm>
          <a:prstGeom prst="rect">
            <a:avLst/>
          </a:prstGeom>
        </p:spPr>
      </p:pic>
    </p:spTree>
    <p:extLst>
      <p:ext uri="{BB962C8B-B14F-4D97-AF65-F5344CB8AC3E}">
        <p14:creationId xmlns:p14="http://schemas.microsoft.com/office/powerpoint/2010/main" val="420334587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489098"/>
            <a:ext cx="12192000" cy="925032"/>
          </a:xfrm>
        </p:spPr>
        <p:txBody>
          <a:bodyPr vert="horz" lIns="91440" tIns="45720" rIns="91440" bIns="45720" anchor="ctr">
            <a:normAutofit/>
          </a:bodyPr>
          <a:lstStyle/>
          <a:p>
            <a:pPr lvl="0">
              <a:defRPr/>
            </a:pPr>
            <a:r>
              <a:rPr lang="ko-KR" altLang="en-US" sz="2800" b="1" dirty="0"/>
              <a:t>동작 과정</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sp>
        <p:nvSpPr>
          <p:cNvPr id="5" name="내용 개체 틀 2"/>
          <p:cNvSpPr>
            <a:spLocks noGrp="1"/>
          </p:cNvSpPr>
          <p:nvPr>
            <p:ph idx="1"/>
          </p:nvPr>
        </p:nvSpPr>
        <p:spPr>
          <a:xfrm>
            <a:off x="521283" y="1074000"/>
            <a:ext cx="10639072" cy="4396579"/>
          </a:xfrm>
        </p:spPr>
        <p:txBody>
          <a:bodyPr vert="horz" lIns="91440" tIns="45720" rIns="91440" bIns="45720">
            <a:normAutofit/>
          </a:bodyPr>
          <a:lstStyle/>
          <a:p>
            <a:pPr marL="457200" lvl="0" indent="-457200" algn="l" defTabSz="914400" rtl="0" eaLnBrk="1" latinLnBrk="1" hangingPunct="1">
              <a:lnSpc>
                <a:spcPct val="90000"/>
              </a:lnSpc>
              <a:spcBef>
                <a:spcPts val="1000"/>
              </a:spcBef>
              <a:spcAft>
                <a:spcPts val="0"/>
              </a:spcAft>
              <a:buFont typeface="+mj-lt"/>
              <a:buAutoNum type="arabicPeriod"/>
              <a:defRPr/>
            </a:pPr>
            <a:r>
              <a:rPr lang="en-US" altLang="ko-KR" sz="1800" dirty="0">
                <a:solidFill>
                  <a:srgbClr val="000000"/>
                </a:solidFill>
                <a:latin typeface="맑은 고딕"/>
                <a:ea typeface="맑은 고딕"/>
                <a:cs typeface="맑은 고딕"/>
              </a:rPr>
              <a:t>Input</a:t>
            </a:r>
            <a:r>
              <a:rPr lang="ko-KR" altLang="en-US" sz="1800" dirty="0">
                <a:solidFill>
                  <a:srgbClr val="000000"/>
                </a:solidFill>
                <a:latin typeface="맑은 고딕"/>
                <a:ea typeface="맑은 고딕"/>
                <a:cs typeface="맑은 고딕"/>
              </a:rPr>
              <a:t> </a:t>
            </a:r>
            <a:r>
              <a:rPr lang="en-US" altLang="ko-KR" sz="1800" dirty="0">
                <a:solidFill>
                  <a:srgbClr val="000000"/>
                </a:solidFill>
                <a:latin typeface="맑은 고딕"/>
                <a:ea typeface="맑은 고딕"/>
                <a:cs typeface="맑은 고딕"/>
              </a:rPr>
              <a:t>image</a:t>
            </a:r>
            <a:r>
              <a:rPr lang="ko-KR" altLang="en-US" sz="1800" dirty="0">
                <a:solidFill>
                  <a:srgbClr val="000000"/>
                </a:solidFill>
                <a:latin typeface="맑은 고딕"/>
                <a:ea typeface="맑은 고딕"/>
                <a:cs typeface="맑은 고딕"/>
              </a:rPr>
              <a:t>를 </a:t>
            </a:r>
            <a:r>
              <a:rPr lang="en-US" altLang="ko-KR" sz="1800" dirty="0">
                <a:solidFill>
                  <a:srgbClr val="000000"/>
                </a:solidFill>
                <a:latin typeface="맑은 고딕"/>
                <a:ea typeface="맑은 고딕"/>
                <a:cs typeface="맑은 고딕"/>
              </a:rPr>
              <a:t>S X S grid</a:t>
            </a:r>
            <a:r>
              <a:rPr lang="ko-KR" altLang="en-US" sz="1800" dirty="0">
                <a:solidFill>
                  <a:srgbClr val="000000"/>
                </a:solidFill>
                <a:latin typeface="맑은 고딕"/>
                <a:ea typeface="맑은 고딕"/>
                <a:cs typeface="맑은 고딕"/>
              </a:rPr>
              <a:t>로 나눈다</a:t>
            </a:r>
            <a:r>
              <a:rPr lang="en-US" altLang="ko-KR" sz="1800" dirty="0">
                <a:solidFill>
                  <a:srgbClr val="000000"/>
                </a:solidFill>
                <a:latin typeface="맑은 고딕"/>
                <a:ea typeface="맑은 고딕"/>
                <a:cs typeface="맑은 고딕"/>
              </a:rPr>
              <a:t>.</a:t>
            </a:r>
          </a:p>
          <a:p>
            <a:pPr marL="457200" lvl="0" indent="-457200" algn="l" defTabSz="914400" rtl="0" eaLnBrk="1" latinLnBrk="1" hangingPunct="1">
              <a:lnSpc>
                <a:spcPct val="90000"/>
              </a:lnSpc>
              <a:spcBef>
                <a:spcPts val="1000"/>
              </a:spcBef>
              <a:spcAft>
                <a:spcPts val="0"/>
              </a:spcAft>
              <a:buFont typeface="+mj-lt"/>
              <a:buAutoNum type="arabicPeriod"/>
              <a:defRPr/>
            </a:pPr>
            <a:r>
              <a:rPr kumimoji="0" lang="ko-KR" altLang="en-US" sz="1800" b="0" i="0" u="none" strike="noStrike" kern="1200" cap="none" spc="0" normalizeH="0" baseline="0" dirty="0">
                <a:solidFill>
                  <a:srgbClr val="000000"/>
                </a:solidFill>
                <a:latin typeface="맑은 고딕"/>
                <a:ea typeface="맑은 고딕"/>
                <a:cs typeface="맑은 고딕"/>
              </a:rPr>
              <a:t>각각의 </a:t>
            </a:r>
            <a:r>
              <a:rPr kumimoji="0" lang="en-US" altLang="ko-KR" sz="1800" b="0" i="0" u="none" strike="noStrike" kern="1200" cap="none" spc="0" normalizeH="0" baseline="0" dirty="0">
                <a:solidFill>
                  <a:srgbClr val="000000"/>
                </a:solidFill>
                <a:latin typeface="맑은 고딕"/>
                <a:ea typeface="맑은 고딕"/>
                <a:cs typeface="맑은 고딕"/>
              </a:rPr>
              <a:t>grid </a:t>
            </a:r>
            <a:r>
              <a:rPr lang="en-US" altLang="ko-KR" sz="1800" dirty="0">
                <a:solidFill>
                  <a:srgbClr val="000000"/>
                </a:solidFill>
                <a:latin typeface="맑은 고딕"/>
                <a:ea typeface="맑은 고딕"/>
                <a:cs typeface="맑은 고딕"/>
              </a:rPr>
              <a:t>cell</a:t>
            </a:r>
            <a:r>
              <a:rPr lang="ko-KR" altLang="en-US" sz="1800" dirty="0">
                <a:solidFill>
                  <a:srgbClr val="000000"/>
                </a:solidFill>
                <a:latin typeface="맑은 고딕"/>
                <a:ea typeface="맑은 고딕"/>
                <a:cs typeface="맑은 고딕"/>
              </a:rPr>
              <a:t>은 </a:t>
            </a:r>
            <a:r>
              <a:rPr lang="en-US" altLang="ko-KR" sz="1800" dirty="0">
                <a:solidFill>
                  <a:srgbClr val="000000"/>
                </a:solidFill>
                <a:latin typeface="맑은 고딕"/>
                <a:ea typeface="맑은 고딕"/>
                <a:cs typeface="맑은 고딕"/>
              </a:rPr>
              <a:t>B</a:t>
            </a:r>
            <a:r>
              <a:rPr lang="ko-KR" altLang="en-US" sz="1800" dirty="0">
                <a:solidFill>
                  <a:srgbClr val="000000"/>
                </a:solidFill>
                <a:latin typeface="맑은 고딕"/>
                <a:ea typeface="맑은 고딕"/>
                <a:cs typeface="맑은 고딕"/>
              </a:rPr>
              <a:t>개의 </a:t>
            </a:r>
            <a:r>
              <a:rPr lang="en-US" altLang="ko-KR" sz="1800" dirty="0">
                <a:solidFill>
                  <a:srgbClr val="000000"/>
                </a:solidFill>
                <a:latin typeface="맑은 고딕"/>
                <a:ea typeface="맑은 고딕"/>
                <a:cs typeface="맑은 고딕"/>
              </a:rPr>
              <a:t>bounding box</a:t>
            </a:r>
            <a:r>
              <a:rPr lang="ko-KR" altLang="en-US" sz="1800" dirty="0">
                <a:solidFill>
                  <a:srgbClr val="000000"/>
                </a:solidFill>
                <a:latin typeface="맑은 고딕"/>
                <a:ea typeface="맑은 고딕"/>
                <a:cs typeface="맑은 고딕"/>
              </a:rPr>
              <a:t>와 각 </a:t>
            </a:r>
            <a:r>
              <a:rPr lang="en-US" altLang="ko-KR" sz="1800" dirty="0">
                <a:solidFill>
                  <a:srgbClr val="000000"/>
                </a:solidFill>
                <a:latin typeface="맑은 고딕"/>
                <a:ea typeface="맑은 고딕"/>
                <a:cs typeface="맑은 고딕"/>
              </a:rPr>
              <a:t>bounding box</a:t>
            </a:r>
            <a:r>
              <a:rPr lang="ko-KR" altLang="en-US" sz="1800" dirty="0">
                <a:solidFill>
                  <a:srgbClr val="000000"/>
                </a:solidFill>
                <a:latin typeface="맑은 고딕"/>
                <a:ea typeface="맑은 고딕"/>
                <a:cs typeface="맑은 고딕"/>
              </a:rPr>
              <a:t>의 </a:t>
            </a:r>
            <a:r>
              <a:rPr lang="en-US" altLang="ko-KR" sz="1800" dirty="0">
                <a:solidFill>
                  <a:srgbClr val="000000"/>
                </a:solidFill>
                <a:latin typeface="맑은 고딕"/>
                <a:ea typeface="맑은 고딕"/>
                <a:cs typeface="맑은 고딕"/>
              </a:rPr>
              <a:t>confidence scores</a:t>
            </a:r>
            <a:r>
              <a:rPr lang="ko-KR" altLang="en-US" sz="1800" dirty="0">
                <a:solidFill>
                  <a:srgbClr val="000000"/>
                </a:solidFill>
                <a:latin typeface="맑은 고딕"/>
                <a:ea typeface="맑은 고딕"/>
                <a:cs typeface="맑은 고딕"/>
              </a:rPr>
              <a:t>를 예측한다 </a:t>
            </a:r>
            <a:r>
              <a:rPr lang="en-US" altLang="ko-KR" sz="1800" dirty="0">
                <a:solidFill>
                  <a:srgbClr val="000000"/>
                </a:solidFill>
                <a:latin typeface="맑은 고딕"/>
                <a:ea typeface="맑은 고딕"/>
                <a:cs typeface="맑은 고딕"/>
              </a:rPr>
              <a:t>(confidence score</a:t>
            </a:r>
            <a:r>
              <a:rPr lang="ko-KR" altLang="en-US" sz="1800" dirty="0">
                <a:solidFill>
                  <a:srgbClr val="000000"/>
                </a:solidFill>
                <a:latin typeface="맑은 고딕"/>
                <a:ea typeface="맑은 고딕"/>
                <a:cs typeface="맑은 고딕"/>
              </a:rPr>
              <a:t>는 박스 내부에 물체가 존재할 확률</a:t>
            </a:r>
            <a:r>
              <a:rPr lang="en-US" altLang="ko-KR" sz="1800" dirty="0">
                <a:solidFill>
                  <a:srgbClr val="000000"/>
                </a:solidFill>
                <a:latin typeface="맑은 고딕"/>
                <a:ea typeface="맑은 고딕"/>
                <a:cs typeface="맑은 고딕"/>
              </a:rPr>
              <a:t>)</a:t>
            </a:r>
          </a:p>
          <a:p>
            <a:pPr>
              <a:defRPr/>
            </a:pPr>
            <a:r>
              <a:rPr kumimoji="0" lang="ko-KR" altLang="en-US" sz="1800" b="0" i="0" u="none" strike="noStrike" kern="1200" cap="none" spc="0" normalizeH="0" baseline="0" dirty="0">
                <a:solidFill>
                  <a:srgbClr val="000000"/>
                </a:solidFill>
                <a:latin typeface="맑은 고딕"/>
                <a:ea typeface="맑은 고딕"/>
                <a:cs typeface="맑은 고딕"/>
              </a:rPr>
              <a:t>각 </a:t>
            </a:r>
            <a:r>
              <a:rPr kumimoji="0" lang="en-US" altLang="ko-KR" sz="1800" b="0" i="0" u="none" strike="noStrike" kern="1200" cap="none" spc="0" normalizeH="0" baseline="0" dirty="0">
                <a:solidFill>
                  <a:srgbClr val="000000"/>
                </a:solidFill>
                <a:latin typeface="맑은 고딕"/>
                <a:ea typeface="맑은 고딕"/>
                <a:cs typeface="맑은 고딕"/>
              </a:rPr>
              <a:t>bounding box</a:t>
            </a:r>
            <a:r>
              <a:rPr kumimoji="0" lang="ko-KR" altLang="en-US" sz="1800" b="0" i="0" u="none" strike="noStrike" kern="1200" cap="none" spc="0" normalizeH="0" baseline="0" dirty="0">
                <a:solidFill>
                  <a:srgbClr val="000000"/>
                </a:solidFill>
                <a:latin typeface="맑은 고딕"/>
                <a:ea typeface="맑은 고딕"/>
                <a:cs typeface="맑은 고딕"/>
              </a:rPr>
              <a:t>에 </a:t>
            </a:r>
            <a:r>
              <a:rPr kumimoji="0" lang="en-US" altLang="ko-KR" sz="1800" b="0" i="0" u="none" strike="noStrike" kern="1200" cap="none" spc="0" normalizeH="0" baseline="0" dirty="0">
                <a:solidFill>
                  <a:srgbClr val="000000"/>
                </a:solidFill>
                <a:latin typeface="맑은 고딕"/>
                <a:ea typeface="맑은 고딕"/>
                <a:cs typeface="맑은 고딕"/>
              </a:rPr>
              <a:t>5</a:t>
            </a:r>
            <a:r>
              <a:rPr kumimoji="0" lang="ko-KR" altLang="en-US" sz="1800" b="0" i="0" u="none" strike="noStrike" kern="1200" cap="none" spc="0" normalizeH="0" baseline="0" dirty="0">
                <a:solidFill>
                  <a:srgbClr val="000000"/>
                </a:solidFill>
                <a:latin typeface="맑은 고딕"/>
                <a:ea typeface="맑은 고딕"/>
                <a:cs typeface="맑은 고딕"/>
              </a:rPr>
              <a:t>가지 예측 요소로 구성 </a:t>
            </a:r>
            <a:r>
              <a:rPr kumimoji="0" lang="en-US" altLang="ko-KR" sz="1800" b="0" i="0" u="none" strike="noStrike" kern="1200" cap="none" spc="0" normalizeH="0" baseline="0" dirty="0">
                <a:solidFill>
                  <a:srgbClr val="000000"/>
                </a:solidFill>
                <a:latin typeface="맑은 고딕"/>
                <a:ea typeface="맑은 고딕"/>
                <a:cs typeface="맑은 고딕"/>
              </a:rPr>
              <a:t>(</a:t>
            </a:r>
            <a:r>
              <a:rPr kumimoji="0" lang="en-US" altLang="ko-KR" sz="1800" b="0" i="0" u="none" strike="noStrike" kern="1200" cap="none" spc="0" normalizeH="0" baseline="0" dirty="0" err="1">
                <a:solidFill>
                  <a:srgbClr val="000000"/>
                </a:solidFill>
                <a:latin typeface="맑은 고딕"/>
                <a:ea typeface="맑은 고딕"/>
                <a:cs typeface="맑은 고딕"/>
              </a:rPr>
              <a:t>x</a:t>
            </a:r>
            <a:r>
              <a:rPr lang="en-US" altLang="ko-KR" sz="1800" dirty="0" err="1">
                <a:solidFill>
                  <a:srgbClr val="000000"/>
                </a:solidFill>
                <a:latin typeface="맑은 고딕"/>
                <a:ea typeface="맑은 고딕"/>
                <a:cs typeface="맑은 고딕"/>
              </a:rPr>
              <a:t>,</a:t>
            </a:r>
            <a:r>
              <a:rPr kumimoji="0" lang="en-US" altLang="ko-KR" sz="1800" b="0" i="0" u="none" strike="noStrike" kern="1200" cap="none" spc="0" normalizeH="0" baseline="0" dirty="0" err="1">
                <a:solidFill>
                  <a:srgbClr val="000000"/>
                </a:solidFill>
                <a:latin typeface="맑은 고딕"/>
                <a:ea typeface="맑은 고딕"/>
                <a:cs typeface="맑은 고딕"/>
              </a:rPr>
              <a:t>y</a:t>
            </a:r>
            <a:r>
              <a:rPr lang="en-US" altLang="ko-KR" sz="1800" dirty="0" err="1">
                <a:solidFill>
                  <a:srgbClr val="000000"/>
                </a:solidFill>
                <a:latin typeface="맑은 고딕"/>
                <a:ea typeface="맑은 고딕"/>
                <a:cs typeface="맑은 고딕"/>
              </a:rPr>
              <a:t>,</a:t>
            </a:r>
            <a:r>
              <a:rPr kumimoji="0" lang="en-US" altLang="ko-KR" sz="1800" b="0" i="0" u="none" strike="noStrike" kern="1200" cap="none" spc="0" normalizeH="0" baseline="0" dirty="0" err="1">
                <a:solidFill>
                  <a:srgbClr val="000000"/>
                </a:solidFill>
                <a:latin typeface="맑은 고딕"/>
                <a:ea typeface="맑은 고딕"/>
                <a:cs typeface="맑은 고딕"/>
              </a:rPr>
              <a:t>w,h,confidence</a:t>
            </a:r>
            <a:r>
              <a:rPr kumimoji="0" lang="en-US" altLang="ko-KR" sz="1800" b="0" i="0" u="none" strike="noStrike" kern="1200" cap="none" spc="0" normalizeH="0" baseline="0" dirty="0">
                <a:solidFill>
                  <a:srgbClr val="000000"/>
                </a:solidFill>
                <a:latin typeface="맑은 고딕"/>
                <a:ea typeface="맑은 고딕"/>
                <a:cs typeface="맑은 고딕"/>
              </a:rPr>
              <a:t>)</a:t>
            </a:r>
          </a:p>
          <a:p>
            <a:pPr>
              <a:defRPr/>
            </a:pPr>
            <a:r>
              <a:rPr lang="en-US" altLang="ko-KR" sz="1800" dirty="0">
                <a:solidFill>
                  <a:srgbClr val="000000"/>
                </a:solidFill>
                <a:latin typeface="맑은 고딕"/>
                <a:ea typeface="맑은 고딕"/>
                <a:cs typeface="맑은 고딕"/>
              </a:rPr>
              <a:t>(</a:t>
            </a:r>
            <a:r>
              <a:rPr lang="en-US" altLang="ko-KR" sz="1800" dirty="0" err="1">
                <a:solidFill>
                  <a:srgbClr val="000000"/>
                </a:solidFill>
                <a:latin typeface="맑은 고딕"/>
                <a:ea typeface="맑은 고딕"/>
                <a:cs typeface="맑은 고딕"/>
              </a:rPr>
              <a:t>x,y</a:t>
            </a:r>
            <a:r>
              <a:rPr lang="en-US" altLang="ko-KR" sz="1800" dirty="0">
                <a:solidFill>
                  <a:srgbClr val="000000"/>
                </a:solidFill>
                <a:latin typeface="맑은 고딕"/>
                <a:ea typeface="맑은 고딕"/>
                <a:cs typeface="맑은 고딕"/>
              </a:rPr>
              <a:t>)</a:t>
            </a:r>
            <a:r>
              <a:rPr lang="ko-KR" altLang="en-US" sz="1800" dirty="0">
                <a:solidFill>
                  <a:srgbClr val="000000"/>
                </a:solidFill>
                <a:latin typeface="맑은 고딕"/>
                <a:ea typeface="맑은 고딕"/>
                <a:cs typeface="맑은 고딕"/>
              </a:rPr>
              <a:t> </a:t>
            </a:r>
            <a:r>
              <a:rPr lang="en-US" altLang="ko-KR" sz="1800" dirty="0">
                <a:solidFill>
                  <a:srgbClr val="000000"/>
                </a:solidFill>
                <a:latin typeface="맑은 고딕"/>
                <a:ea typeface="맑은 고딕"/>
                <a:cs typeface="맑은 고딕"/>
              </a:rPr>
              <a:t>: bounding box</a:t>
            </a:r>
            <a:r>
              <a:rPr lang="ko-KR" altLang="en-US" sz="1800" dirty="0">
                <a:solidFill>
                  <a:srgbClr val="000000"/>
                </a:solidFill>
                <a:latin typeface="맑은 고딕"/>
                <a:ea typeface="맑은 고딕"/>
                <a:cs typeface="맑은 고딕"/>
              </a:rPr>
              <a:t>의 중심좌표의 위치</a:t>
            </a:r>
            <a:r>
              <a:rPr lang="en-US" altLang="ko-KR" sz="1800" dirty="0">
                <a:solidFill>
                  <a:srgbClr val="000000"/>
                </a:solidFill>
                <a:latin typeface="맑은 고딕"/>
                <a:ea typeface="맑은 고딕"/>
                <a:cs typeface="맑은 고딕"/>
              </a:rPr>
              <a:t>(grid cell </a:t>
            </a:r>
            <a:r>
              <a:rPr lang="ko-KR" altLang="en-US" sz="1800" dirty="0">
                <a:solidFill>
                  <a:srgbClr val="000000"/>
                </a:solidFill>
                <a:latin typeface="맑은 고딕"/>
                <a:ea typeface="맑은 고딕"/>
                <a:cs typeface="맑은 고딕"/>
              </a:rPr>
              <a:t>기준</a:t>
            </a:r>
            <a:r>
              <a:rPr lang="en-US" altLang="ko-KR" sz="1800" dirty="0">
                <a:solidFill>
                  <a:srgbClr val="000000"/>
                </a:solidFill>
                <a:latin typeface="맑은 고딕"/>
                <a:ea typeface="맑은 고딕"/>
                <a:cs typeface="맑은 고딕"/>
              </a:rPr>
              <a:t>)</a:t>
            </a:r>
          </a:p>
          <a:p>
            <a:pPr>
              <a:defRPr/>
            </a:pPr>
            <a:r>
              <a:rPr kumimoji="0" lang="en-US" altLang="ko-KR" sz="1800" b="0" i="0" u="none" strike="noStrike" kern="1200" cap="none" spc="0" normalizeH="0" baseline="0" dirty="0">
                <a:solidFill>
                  <a:srgbClr val="000000"/>
                </a:solidFill>
                <a:latin typeface="맑은 고딕"/>
                <a:ea typeface="맑은 고딕"/>
                <a:cs typeface="맑은 고딕"/>
              </a:rPr>
              <a:t>(</a:t>
            </a:r>
            <a:r>
              <a:rPr lang="en-US" altLang="ko-KR" sz="1800" dirty="0" err="1">
                <a:solidFill>
                  <a:srgbClr val="000000"/>
                </a:solidFill>
                <a:latin typeface="맑은 고딕"/>
                <a:ea typeface="맑은 고딕"/>
                <a:cs typeface="맑은 고딕"/>
              </a:rPr>
              <a:t>w,h</a:t>
            </a:r>
            <a:r>
              <a:rPr lang="en-US" altLang="ko-KR" sz="1800" dirty="0">
                <a:solidFill>
                  <a:srgbClr val="000000"/>
                </a:solidFill>
                <a:latin typeface="맑은 고딕"/>
                <a:ea typeface="맑은 고딕"/>
                <a:cs typeface="맑은 고딕"/>
              </a:rPr>
              <a:t>) : bounding box</a:t>
            </a:r>
            <a:r>
              <a:rPr lang="ko-KR" altLang="en-US" sz="1800" dirty="0">
                <a:solidFill>
                  <a:srgbClr val="000000"/>
                </a:solidFill>
                <a:latin typeface="맑은 고딕"/>
                <a:ea typeface="맑은 고딕"/>
                <a:cs typeface="맑은 고딕"/>
              </a:rPr>
              <a:t>의 너비와 높이</a:t>
            </a:r>
            <a:r>
              <a:rPr lang="en-US" altLang="ko-KR" sz="1800" dirty="0">
                <a:solidFill>
                  <a:srgbClr val="000000"/>
                </a:solidFill>
                <a:latin typeface="맑은 고딕"/>
                <a:ea typeface="맑은 고딕"/>
                <a:cs typeface="맑은 고딕"/>
              </a:rPr>
              <a:t>(</a:t>
            </a:r>
            <a:r>
              <a:rPr lang="ko-KR" altLang="en-US" sz="1800" dirty="0">
                <a:solidFill>
                  <a:srgbClr val="000000"/>
                </a:solidFill>
                <a:latin typeface="맑은 고딕"/>
                <a:ea typeface="맑은 고딕"/>
                <a:cs typeface="맑은 고딕"/>
              </a:rPr>
              <a:t>전체 이미지로 나눠 </a:t>
            </a:r>
            <a:r>
              <a:rPr lang="en-US" altLang="ko-KR" sz="1800" dirty="0">
                <a:solidFill>
                  <a:srgbClr val="000000"/>
                </a:solidFill>
                <a:latin typeface="맑은 고딕"/>
                <a:ea typeface="맑은 고딕"/>
                <a:cs typeface="맑은 고딕"/>
              </a:rPr>
              <a:t>normalize)</a:t>
            </a:r>
          </a:p>
          <a:p>
            <a:pPr>
              <a:defRPr/>
            </a:pPr>
            <a:r>
              <a:rPr lang="en-US" altLang="ko-KR" sz="1800" dirty="0">
                <a:solidFill>
                  <a:srgbClr val="000000"/>
                </a:solidFill>
                <a:latin typeface="맑은 고딕"/>
                <a:ea typeface="맑은 고딕"/>
                <a:cs typeface="맑은 고딕"/>
              </a:rPr>
              <a:t>Confidence :   </a:t>
            </a:r>
            <a:endParaRPr kumimoji="0" lang="ko-KR" altLang="en-US" sz="1800" b="0" i="0" u="none" strike="noStrike" kern="1200" cap="none" spc="0" normalizeH="0" baseline="0" dirty="0">
              <a:solidFill>
                <a:srgbClr val="000000"/>
              </a:solidFill>
              <a:latin typeface="맑은 고딕"/>
              <a:ea typeface="맑은 고딕"/>
              <a:cs typeface="맑은 고딕"/>
            </a:endParaRPr>
          </a:p>
          <a:p>
            <a:pPr>
              <a:defRPr/>
            </a:pPr>
            <a:r>
              <a:rPr kumimoji="0" lang="en-US" altLang="ko-KR" sz="1800" b="0" i="0" u="none" strike="noStrike" kern="1200" cap="none" spc="0" normalizeH="0" baseline="0" dirty="0">
                <a:solidFill>
                  <a:srgbClr val="000000"/>
                </a:solidFill>
                <a:latin typeface="맑은 고딕"/>
                <a:ea typeface="맑은 고딕"/>
                <a:cs typeface="맑은 고딕"/>
              </a:rPr>
              <a:t>IOU</a:t>
            </a:r>
            <a:r>
              <a:rPr kumimoji="0" lang="ko-KR" altLang="en-US" sz="1800" b="0" i="0" u="none" strike="noStrike" kern="1200" cap="none" spc="0" normalizeH="0" baseline="0" dirty="0">
                <a:solidFill>
                  <a:srgbClr val="000000"/>
                </a:solidFill>
                <a:latin typeface="맑은 고딕"/>
                <a:ea typeface="맑은 고딕"/>
                <a:cs typeface="맑은 고딕"/>
              </a:rPr>
              <a:t>는 예측한 </a:t>
            </a:r>
            <a:r>
              <a:rPr kumimoji="0" lang="en-US" altLang="ko-KR" sz="1800" b="0" i="0" u="none" strike="noStrike" kern="1200" cap="none" spc="0" normalizeH="0" baseline="0" dirty="0">
                <a:solidFill>
                  <a:srgbClr val="000000"/>
                </a:solidFill>
                <a:latin typeface="맑은 고딕"/>
                <a:ea typeface="맑은 고딕"/>
                <a:cs typeface="맑은 고딕"/>
              </a:rPr>
              <a:t>bounding box</a:t>
            </a:r>
            <a:r>
              <a:rPr kumimoji="0" lang="ko-KR" altLang="en-US" sz="1800" b="0" i="0" u="none" strike="noStrike" kern="1200" cap="none" spc="0" normalizeH="0" baseline="0" dirty="0">
                <a:solidFill>
                  <a:srgbClr val="000000"/>
                </a:solidFill>
                <a:latin typeface="맑은 고딕"/>
                <a:ea typeface="맑은 고딕"/>
                <a:cs typeface="맑은 고딕"/>
              </a:rPr>
              <a:t>와 실제 물체의 </a:t>
            </a:r>
            <a:r>
              <a:rPr kumimoji="0" lang="en-US" altLang="ko-KR" sz="1800" b="0" i="0" u="none" strike="noStrike" kern="1200" cap="none" spc="0" normalizeH="0" baseline="0" dirty="0">
                <a:solidFill>
                  <a:srgbClr val="000000"/>
                </a:solidFill>
                <a:latin typeface="맑은 고딕"/>
                <a:ea typeface="맑은 고딕"/>
                <a:cs typeface="맑은 고딕"/>
              </a:rPr>
              <a:t>bounding box </a:t>
            </a:r>
            <a:r>
              <a:rPr kumimoji="0" lang="ko-KR" altLang="en-US" sz="1800" b="0" i="0" u="none" strike="noStrike" kern="1200" cap="none" spc="0" normalizeH="0" baseline="0" dirty="0">
                <a:solidFill>
                  <a:srgbClr val="000000"/>
                </a:solidFill>
                <a:latin typeface="맑은 고딕"/>
                <a:ea typeface="맑은 고딕"/>
                <a:cs typeface="맑은 고딕"/>
              </a:rPr>
              <a:t>두개의 교집합을 총너비로 나눈 값</a:t>
            </a:r>
            <a:r>
              <a:rPr lang="en-US" altLang="ko-KR" sz="1800" dirty="0">
                <a:solidFill>
                  <a:srgbClr val="000000"/>
                </a:solidFill>
                <a:latin typeface="맑은 고딕"/>
                <a:ea typeface="맑은 고딕"/>
                <a:cs typeface="맑은 고딕"/>
              </a:rPr>
              <a:t>. </a:t>
            </a:r>
            <a:r>
              <a:rPr lang="ko-KR" altLang="en-US" sz="1800" dirty="0">
                <a:solidFill>
                  <a:srgbClr val="000000"/>
                </a:solidFill>
                <a:latin typeface="맑은 고딕"/>
                <a:ea typeface="맑은 고딕"/>
                <a:cs typeface="맑은 고딕"/>
              </a:rPr>
              <a:t>즉</a:t>
            </a:r>
            <a:r>
              <a:rPr lang="en-US" altLang="ko-KR" sz="1800" dirty="0">
                <a:solidFill>
                  <a:srgbClr val="000000"/>
                </a:solidFill>
                <a:latin typeface="맑은 고딕"/>
                <a:ea typeface="맑은 고딕"/>
                <a:cs typeface="맑은 고딕"/>
              </a:rPr>
              <a:t>, </a:t>
            </a:r>
            <a:r>
              <a:rPr lang="ko-KR" altLang="en-US" sz="1800" dirty="0">
                <a:solidFill>
                  <a:srgbClr val="000000"/>
                </a:solidFill>
                <a:latin typeface="맑은 고딕"/>
                <a:ea typeface="맑은 고딕"/>
                <a:cs typeface="맑은 고딕"/>
              </a:rPr>
              <a:t>예측한 </a:t>
            </a:r>
            <a:r>
              <a:rPr lang="en-US" altLang="ko-KR" sz="1800" dirty="0">
                <a:solidFill>
                  <a:srgbClr val="000000"/>
                </a:solidFill>
                <a:latin typeface="맑은 고딕"/>
                <a:ea typeface="맑은 고딕"/>
                <a:cs typeface="맑은 고딕"/>
              </a:rPr>
              <a:t>bounding box</a:t>
            </a:r>
            <a:r>
              <a:rPr lang="ko-KR" altLang="en-US" sz="1800" dirty="0">
                <a:solidFill>
                  <a:srgbClr val="000000"/>
                </a:solidFill>
                <a:latin typeface="맑은 고딕"/>
                <a:ea typeface="맑은 고딕"/>
                <a:cs typeface="맑은 고딕"/>
              </a:rPr>
              <a:t>의 위치 정확도에 대한 평가 도구</a:t>
            </a:r>
            <a:endParaRPr lang="en-US" altLang="ko-KR" sz="1800" dirty="0">
              <a:solidFill>
                <a:srgbClr val="000000"/>
              </a:solidFill>
              <a:latin typeface="맑은 고딕"/>
              <a:ea typeface="맑은 고딕"/>
              <a:cs typeface="맑은 고딕"/>
            </a:endParaRPr>
          </a:p>
          <a:p>
            <a:pPr marL="0" indent="0">
              <a:buNone/>
              <a:defRPr/>
            </a:pPr>
            <a:r>
              <a:rPr kumimoji="0" lang="en-US" altLang="ko-KR" sz="1800" b="0" i="0" u="none" strike="noStrike" kern="1200" cap="none" spc="0" normalizeH="0" baseline="0" dirty="0">
                <a:solidFill>
                  <a:srgbClr val="000000"/>
                </a:solidFill>
                <a:latin typeface="맑은 고딕"/>
                <a:ea typeface="맑은 고딕"/>
                <a:cs typeface="맑은 고딕"/>
              </a:rPr>
              <a:t>3. (2)</a:t>
            </a:r>
            <a:r>
              <a:rPr kumimoji="0" lang="ko-KR" altLang="en-US" sz="1800" b="0" i="0" u="none" strike="noStrike" kern="1200" cap="none" spc="0" normalizeH="0" baseline="0" dirty="0">
                <a:solidFill>
                  <a:srgbClr val="000000"/>
                </a:solidFill>
                <a:latin typeface="맑은 고딕"/>
                <a:ea typeface="맑은 고딕"/>
                <a:cs typeface="맑은 고딕"/>
              </a:rPr>
              <a:t>와 동시에 각 </a:t>
            </a:r>
            <a:r>
              <a:rPr kumimoji="0" lang="en-US" altLang="ko-KR" sz="1800" b="0" i="0" u="none" strike="noStrike" kern="1200" cap="none" spc="0" normalizeH="0" baseline="0" dirty="0">
                <a:solidFill>
                  <a:srgbClr val="000000"/>
                </a:solidFill>
                <a:latin typeface="맑은 고딕"/>
                <a:ea typeface="맑은 고딕"/>
                <a:cs typeface="맑은 고딕"/>
              </a:rPr>
              <a:t>grid cell</a:t>
            </a:r>
            <a:r>
              <a:rPr kumimoji="0" lang="ko-KR" altLang="en-US" sz="1800" b="0" i="0" u="none" strike="noStrike" kern="1200" cap="none" spc="0" normalizeH="0" baseline="0" dirty="0">
                <a:solidFill>
                  <a:srgbClr val="000000"/>
                </a:solidFill>
                <a:latin typeface="맑은 고딕"/>
                <a:ea typeface="맑은 고딕"/>
                <a:cs typeface="맑은 고딕"/>
              </a:rPr>
              <a:t>의 </a:t>
            </a:r>
            <a:r>
              <a:rPr kumimoji="0" lang="en-US" altLang="ko-KR" sz="1800" b="0" i="0" u="none" strike="noStrike" kern="1200" cap="none" spc="0" normalizeH="0" baseline="0" dirty="0">
                <a:solidFill>
                  <a:srgbClr val="000000"/>
                </a:solidFill>
                <a:latin typeface="맑은 고딕"/>
                <a:ea typeface="맑은 고딕"/>
                <a:cs typeface="맑은 고딕"/>
              </a:rPr>
              <a:t>conditional class probability</a:t>
            </a:r>
            <a:r>
              <a:rPr kumimoji="0" lang="ko-KR" altLang="en-US" sz="1800" b="0" i="0" u="none" strike="noStrike" kern="1200" cap="none" spc="0" normalizeH="0" baseline="0" dirty="0">
                <a:solidFill>
                  <a:srgbClr val="000000"/>
                </a:solidFill>
                <a:latin typeface="맑은 고딕"/>
                <a:ea typeface="맑은 고딕"/>
                <a:cs typeface="맑은 고딕"/>
              </a:rPr>
              <a:t>를 예측한다</a:t>
            </a:r>
            <a:r>
              <a:rPr kumimoji="0" lang="en-US" altLang="ko-KR" sz="1800" b="0" i="0" u="none" strike="noStrike" kern="1200" cap="none" spc="0" normalizeH="0" baseline="0" dirty="0">
                <a:solidFill>
                  <a:srgbClr val="000000"/>
                </a:solidFill>
                <a:latin typeface="맑은 고딕"/>
                <a:ea typeface="맑은 고딕"/>
                <a:cs typeface="맑은 고딕"/>
              </a:rPr>
              <a:t>. </a:t>
            </a:r>
            <a:r>
              <a:rPr kumimoji="0" lang="ko-KR" altLang="en-US" sz="1800" b="0" i="0" u="none" strike="noStrike" kern="1200" cap="none" spc="0" normalizeH="0" baseline="0" dirty="0">
                <a:solidFill>
                  <a:srgbClr val="000000"/>
                </a:solidFill>
                <a:latin typeface="맑은 고딕"/>
                <a:ea typeface="맑은 고딕"/>
                <a:cs typeface="맑은 고딕"/>
              </a:rPr>
              <a:t>객체가 있을 경우에만 예측합니다</a:t>
            </a:r>
            <a:r>
              <a:rPr kumimoji="0" lang="en-US" altLang="ko-KR" sz="1800" b="0" i="0" u="none" strike="noStrike" kern="1200" cap="none" spc="0" normalizeH="0" baseline="0" dirty="0">
                <a:solidFill>
                  <a:srgbClr val="000000"/>
                </a:solidFill>
                <a:latin typeface="맑은 고딕"/>
                <a:ea typeface="맑은 고딕"/>
                <a:cs typeface="맑은 고딕"/>
              </a:rPr>
              <a:t>. </a:t>
            </a:r>
          </a:p>
        </p:txBody>
      </p:sp>
      <p:pic>
        <p:nvPicPr>
          <p:cNvPr id="3" name="그림 2">
            <a:extLst>
              <a:ext uri="{FF2B5EF4-FFF2-40B4-BE49-F238E27FC236}">
                <a16:creationId xmlns:a16="http://schemas.microsoft.com/office/drawing/2014/main" id="{E42F0465-928E-20DC-AD45-68B8D45751BD}"/>
              </a:ext>
            </a:extLst>
          </p:cNvPr>
          <p:cNvPicPr>
            <a:picLocks noChangeAspect="1"/>
          </p:cNvPicPr>
          <p:nvPr/>
        </p:nvPicPr>
        <p:blipFill>
          <a:blip r:embed="rId2"/>
          <a:stretch>
            <a:fillRect/>
          </a:stretch>
        </p:blipFill>
        <p:spPr>
          <a:xfrm>
            <a:off x="2175794" y="3117448"/>
            <a:ext cx="2505076" cy="435309"/>
          </a:xfrm>
          <a:prstGeom prst="rect">
            <a:avLst/>
          </a:prstGeom>
        </p:spPr>
      </p:pic>
      <p:pic>
        <p:nvPicPr>
          <p:cNvPr id="8" name="그림 7">
            <a:extLst>
              <a:ext uri="{FF2B5EF4-FFF2-40B4-BE49-F238E27FC236}">
                <a16:creationId xmlns:a16="http://schemas.microsoft.com/office/drawing/2014/main" id="{BDFEDBE6-601A-F9BF-13EC-9C42ED4AD7E9}"/>
              </a:ext>
            </a:extLst>
          </p:cNvPr>
          <p:cNvPicPr>
            <a:picLocks noChangeAspect="1"/>
          </p:cNvPicPr>
          <p:nvPr/>
        </p:nvPicPr>
        <p:blipFill>
          <a:blip r:embed="rId3"/>
          <a:stretch>
            <a:fillRect/>
          </a:stretch>
        </p:blipFill>
        <p:spPr>
          <a:xfrm>
            <a:off x="1113183" y="4510680"/>
            <a:ext cx="1964558" cy="373490"/>
          </a:xfrm>
          <a:prstGeom prst="rect">
            <a:avLst/>
          </a:prstGeom>
        </p:spPr>
      </p:pic>
    </p:spTree>
    <p:extLst>
      <p:ext uri="{BB962C8B-B14F-4D97-AF65-F5344CB8AC3E}">
        <p14:creationId xmlns:p14="http://schemas.microsoft.com/office/powerpoint/2010/main" val="26912602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170463"/>
            <a:ext cx="12192000" cy="902229"/>
          </a:xfrm>
        </p:spPr>
        <p:txBody>
          <a:bodyPr vert="horz" lIns="91440" tIns="45720" rIns="91440" bIns="45720" anchor="ctr">
            <a:normAutofit/>
          </a:bodyPr>
          <a:lstStyle/>
          <a:p>
            <a:pPr lvl="0">
              <a:defRPr/>
            </a:pPr>
            <a:r>
              <a:rPr kumimoji="0" lang="ko-KR" altLang="en-US" sz="2800" b="1" i="0" u="none" strike="noStrike" kern="1200" cap="none" spc="0" normalizeH="0" baseline="0" dirty="0">
                <a:solidFill>
                  <a:srgbClr val="000000"/>
                </a:solidFill>
                <a:latin typeface="맑은 고딕"/>
                <a:ea typeface="맑은 고딕"/>
                <a:cs typeface="맑은 고딕"/>
              </a:rPr>
              <a:t>동작과정</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pic>
        <p:nvPicPr>
          <p:cNvPr id="8" name="내용 개체 틀 7">
            <a:extLst>
              <a:ext uri="{FF2B5EF4-FFF2-40B4-BE49-F238E27FC236}">
                <a16:creationId xmlns:a16="http://schemas.microsoft.com/office/drawing/2014/main" id="{3DC4F13C-623C-2DB5-87B8-904542BE97B3}"/>
              </a:ext>
            </a:extLst>
          </p:cNvPr>
          <p:cNvPicPr>
            <a:picLocks noGrp="1" noChangeAspect="1"/>
          </p:cNvPicPr>
          <p:nvPr>
            <p:ph idx="1"/>
          </p:nvPr>
        </p:nvPicPr>
        <p:blipFill>
          <a:blip r:embed="rId2"/>
          <a:stretch>
            <a:fillRect/>
          </a:stretch>
        </p:blipFill>
        <p:spPr>
          <a:xfrm>
            <a:off x="563526" y="747973"/>
            <a:ext cx="10185991" cy="5660687"/>
          </a:xfrm>
          <a:prstGeom prst="rect">
            <a:avLst/>
          </a:prstGeom>
        </p:spPr>
      </p:pic>
    </p:spTree>
    <p:extLst>
      <p:ext uri="{BB962C8B-B14F-4D97-AF65-F5344CB8AC3E}">
        <p14:creationId xmlns:p14="http://schemas.microsoft.com/office/powerpoint/2010/main" val="389262049"/>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269933"/>
            <a:ext cx="12192000" cy="902229"/>
          </a:xfrm>
        </p:spPr>
        <p:txBody>
          <a:bodyPr vert="horz" lIns="91440" tIns="45720" rIns="91440" bIns="45720" anchor="ctr">
            <a:normAutofit/>
          </a:bodyPr>
          <a:lstStyle/>
          <a:p>
            <a:pPr lvl="0">
              <a:defRPr/>
            </a:pPr>
            <a:r>
              <a:rPr lang="en-US" altLang="ko-KR" sz="2800" b="1" dirty="0"/>
              <a:t>YOLO</a:t>
            </a:r>
            <a:r>
              <a:rPr lang="ko-KR" altLang="en-US" sz="2800" b="1" dirty="0"/>
              <a:t>의 </a:t>
            </a:r>
            <a:r>
              <a:rPr lang="en-US" altLang="ko-KR" sz="2800" b="1" dirty="0"/>
              <a:t>network design</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pic>
        <p:nvPicPr>
          <p:cNvPr id="3" name="내용 개체 틀 2">
            <a:extLst>
              <a:ext uri="{FF2B5EF4-FFF2-40B4-BE49-F238E27FC236}">
                <a16:creationId xmlns:a16="http://schemas.microsoft.com/office/drawing/2014/main" id="{04A3CE9A-61F6-964B-E397-48069FCDEF8D}"/>
              </a:ext>
            </a:extLst>
          </p:cNvPr>
          <p:cNvPicPr>
            <a:picLocks noGrp="1" noChangeAspect="1"/>
          </p:cNvPicPr>
          <p:nvPr>
            <p:ph idx="1"/>
          </p:nvPr>
        </p:nvPicPr>
        <p:blipFill>
          <a:blip r:embed="rId2"/>
          <a:stretch>
            <a:fillRect/>
          </a:stretch>
        </p:blipFill>
        <p:spPr>
          <a:xfrm>
            <a:off x="308343" y="834656"/>
            <a:ext cx="8327624" cy="3545957"/>
          </a:xfrm>
        </p:spPr>
      </p:pic>
      <p:sp>
        <p:nvSpPr>
          <p:cNvPr id="7" name="TextBox 6">
            <a:extLst>
              <a:ext uri="{FF2B5EF4-FFF2-40B4-BE49-F238E27FC236}">
                <a16:creationId xmlns:a16="http://schemas.microsoft.com/office/drawing/2014/main" id="{AF04BB66-8B92-2148-E309-1F973E6A7D6D}"/>
              </a:ext>
            </a:extLst>
          </p:cNvPr>
          <p:cNvSpPr txBox="1"/>
          <p:nvPr/>
        </p:nvSpPr>
        <p:spPr>
          <a:xfrm>
            <a:off x="308343" y="4625163"/>
            <a:ext cx="10685722"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24</a:t>
            </a:r>
            <a:r>
              <a:rPr lang="ko-KR" altLang="en-US" dirty="0"/>
              <a:t>개의 </a:t>
            </a:r>
            <a:r>
              <a:rPr lang="en-US" altLang="ko-KR" dirty="0"/>
              <a:t>convolutional layers</a:t>
            </a:r>
            <a:r>
              <a:rPr lang="ko-KR" altLang="en-US" dirty="0"/>
              <a:t>와 </a:t>
            </a:r>
            <a:r>
              <a:rPr lang="en-US" altLang="ko-KR" dirty="0"/>
              <a:t>2</a:t>
            </a:r>
            <a:r>
              <a:rPr lang="ko-KR" altLang="en-US" dirty="0"/>
              <a:t>개의 </a:t>
            </a:r>
            <a:r>
              <a:rPr lang="en-US" altLang="ko-KR" dirty="0"/>
              <a:t>fully connected layers</a:t>
            </a:r>
            <a:r>
              <a:rPr lang="ko-KR" altLang="en-US" dirty="0"/>
              <a:t>으로 구성</a:t>
            </a:r>
            <a:endParaRPr lang="en-US" altLang="ko-KR" dirty="0"/>
          </a:p>
          <a:p>
            <a:pPr marL="285750" indent="-285750">
              <a:buFont typeface="Arial" panose="020B0604020202020204" pitchFamily="34" charset="0"/>
              <a:buChar char="•"/>
            </a:pPr>
            <a:r>
              <a:rPr lang="en-US" altLang="ko-KR" dirty="0"/>
              <a:t>20</a:t>
            </a:r>
            <a:r>
              <a:rPr lang="ko-KR" altLang="en-US" dirty="0"/>
              <a:t>개의 </a:t>
            </a:r>
            <a:r>
              <a:rPr lang="en-US" altLang="ko-KR" dirty="0"/>
              <a:t>convolutional layers</a:t>
            </a:r>
            <a:r>
              <a:rPr lang="ko-KR" altLang="en-US" dirty="0"/>
              <a:t>에서 </a:t>
            </a:r>
            <a:r>
              <a:rPr lang="en-US" altLang="ko-KR" dirty="0"/>
              <a:t>pretraining</a:t>
            </a:r>
            <a:r>
              <a:rPr lang="ko-KR" altLang="en-US" dirty="0"/>
              <a:t>을 시킨다</a:t>
            </a:r>
            <a:r>
              <a:rPr lang="en-US" altLang="ko-KR" dirty="0"/>
              <a:t>(features</a:t>
            </a:r>
            <a:r>
              <a:rPr lang="ko-KR" altLang="en-US" dirty="0"/>
              <a:t>들을 추출해서 학습</a:t>
            </a:r>
            <a:r>
              <a:rPr lang="en-US" altLang="ko-KR" dirty="0"/>
              <a:t>)</a:t>
            </a:r>
          </a:p>
          <a:p>
            <a:pPr marL="285750" indent="-285750">
              <a:buFont typeface="Arial" panose="020B0604020202020204" pitchFamily="34" charset="0"/>
              <a:buChar char="•"/>
            </a:pPr>
            <a:r>
              <a:rPr lang="en-US" altLang="ko-KR" dirty="0"/>
              <a:t>4</a:t>
            </a:r>
            <a:r>
              <a:rPr lang="ko-KR" altLang="en-US" dirty="0"/>
              <a:t>개의 </a:t>
            </a:r>
            <a:r>
              <a:rPr lang="en-US" altLang="ko-KR" dirty="0"/>
              <a:t>convolutional layers</a:t>
            </a:r>
            <a:r>
              <a:rPr lang="ko-KR" altLang="en-US" dirty="0"/>
              <a:t>와 </a:t>
            </a:r>
            <a:r>
              <a:rPr lang="en-US" altLang="ko-KR" dirty="0"/>
              <a:t>2</a:t>
            </a:r>
            <a:r>
              <a:rPr lang="ko-KR" altLang="en-US" dirty="0"/>
              <a:t>개의 </a:t>
            </a:r>
            <a:r>
              <a:rPr lang="en-US" altLang="ko-KR" dirty="0"/>
              <a:t>fully connected layers</a:t>
            </a:r>
            <a:r>
              <a:rPr lang="ko-KR" altLang="en-US" dirty="0"/>
              <a:t>들을 추가해서 성능을 향상시킨다</a:t>
            </a:r>
            <a:r>
              <a:rPr lang="en-US" altLang="ko-KR" dirty="0"/>
              <a:t>.</a:t>
            </a:r>
          </a:p>
          <a:p>
            <a:pPr marL="285750" indent="-285750">
              <a:buFont typeface="Arial" panose="020B0604020202020204" pitchFamily="34" charset="0"/>
              <a:buChar char="•"/>
            </a:pPr>
            <a:r>
              <a:rPr lang="ko-KR" altLang="en-US" dirty="0"/>
              <a:t>이 신경망의 최종 </a:t>
            </a:r>
            <a:r>
              <a:rPr lang="en-US" altLang="ko-KR" dirty="0"/>
              <a:t>output</a:t>
            </a:r>
            <a:r>
              <a:rPr lang="ko-KR" altLang="en-US" dirty="0"/>
              <a:t>은 클래스 확률</a:t>
            </a:r>
            <a:r>
              <a:rPr lang="en-US" altLang="ko-KR" dirty="0"/>
              <a:t>(class probabilities)</a:t>
            </a:r>
            <a:r>
              <a:rPr lang="ko-KR" altLang="en-US" dirty="0"/>
              <a:t>과 </a:t>
            </a:r>
            <a:r>
              <a:rPr lang="en-US" altLang="ko-KR" dirty="0"/>
              <a:t>bounding box(</a:t>
            </a:r>
            <a:r>
              <a:rPr lang="ko-KR" altLang="en-US" dirty="0"/>
              <a:t>위치 정보</a:t>
            </a:r>
            <a:r>
              <a:rPr lang="en-US" altLang="ko-KR" dirty="0"/>
              <a:t>)</a:t>
            </a:r>
            <a:r>
              <a:rPr lang="ko-KR" altLang="en-US" dirty="0"/>
              <a:t>입니다</a:t>
            </a:r>
            <a:r>
              <a:rPr lang="en-US" altLang="ko-KR" dirty="0"/>
              <a:t>. </a:t>
            </a:r>
            <a:endParaRPr lang="ko-KR" altLang="en-US" dirty="0"/>
          </a:p>
        </p:txBody>
      </p:sp>
    </p:spTree>
    <p:extLst>
      <p:ext uri="{BB962C8B-B14F-4D97-AF65-F5344CB8AC3E}">
        <p14:creationId xmlns:p14="http://schemas.microsoft.com/office/powerpoint/2010/main" val="2421372254"/>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0"/>
            <a:ext cx="12192000" cy="902229"/>
          </a:xfrm>
        </p:spPr>
        <p:txBody>
          <a:bodyPr vert="horz" lIns="91440" tIns="45720" rIns="91440" bIns="45720" anchor="ctr">
            <a:normAutofit/>
          </a:bodyPr>
          <a:lstStyle/>
          <a:p>
            <a:pPr lvl="0">
              <a:defRPr/>
            </a:pPr>
            <a:r>
              <a:rPr lang="en-US" altLang="ko-KR" sz="2800" b="1" dirty="0"/>
              <a:t>YOLO</a:t>
            </a:r>
            <a:r>
              <a:rPr lang="ko-KR" altLang="en-US" sz="2800" b="1" dirty="0"/>
              <a:t>의 </a:t>
            </a:r>
            <a:r>
              <a:rPr lang="en-US" altLang="ko-KR" sz="2800" b="1" dirty="0"/>
              <a:t>Loss</a:t>
            </a:r>
            <a:br>
              <a:rPr lang="en-US" altLang="ko-KR" sz="2800" b="1" dirty="0"/>
            </a:br>
            <a:endParaRPr kumimoji="0" lang="en-US" altLang="ko-KR" sz="2800" b="1" i="0" u="none" strike="noStrike" kern="1200" cap="none" spc="0" normalizeH="0" baseline="0" dirty="0">
              <a:solidFill>
                <a:srgbClr val="000000"/>
              </a:solidFill>
              <a:latin typeface="맑은 고딕"/>
              <a:ea typeface="맑은 고딕"/>
              <a:cs typeface="맑은 고딕"/>
            </a:endParaRPr>
          </a:p>
        </p:txBody>
      </p:sp>
      <p:sp>
        <p:nvSpPr>
          <p:cNvPr id="7" name="제목 1">
            <a:extLst>
              <a:ext uri="{FF2B5EF4-FFF2-40B4-BE49-F238E27FC236}">
                <a16:creationId xmlns:a16="http://schemas.microsoft.com/office/drawing/2014/main" id="{CC2B3697-91CB-A59A-135E-B013757FE500}"/>
              </a:ext>
            </a:extLst>
          </p:cNvPr>
          <p:cNvSpPr>
            <a:spLocks noGrp="1"/>
          </p:cNvSpPr>
          <p:nvPr/>
        </p:nvSpPr>
        <p:spPr>
          <a:xfrm>
            <a:off x="828675" y="717550"/>
            <a:ext cx="10515600" cy="1325563"/>
          </a:xfrm>
          <a:prstGeom prst="rect">
            <a:avLst/>
          </a:prstGeom>
        </p:spPr>
        <p:txBody>
          <a:bodyPr vert="horz" lIns="91440" tIns="45720" rIns="91440" bIns="45720" anchor="ctr">
            <a:normAutofit/>
          </a:bodyPr>
          <a:lstStyle/>
          <a:p>
            <a:pPr marL="0" lvl="0" indent="0" algn="l" defTabSz="914400" rtl="0" eaLnBrk="1" latinLnBrk="1" hangingPunct="1">
              <a:lnSpc>
                <a:spcPct val="90000"/>
              </a:lnSpc>
              <a:spcBef>
                <a:spcPts val="1000"/>
              </a:spcBef>
              <a:spcAft>
                <a:spcPts val="0"/>
              </a:spcAft>
              <a:buFont typeface="Arial"/>
              <a:buNone/>
              <a:defRPr/>
            </a:pP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pic>
        <p:nvPicPr>
          <p:cNvPr id="9" name="그림 8">
            <a:extLst>
              <a:ext uri="{FF2B5EF4-FFF2-40B4-BE49-F238E27FC236}">
                <a16:creationId xmlns:a16="http://schemas.microsoft.com/office/drawing/2014/main" id="{7CCEF57D-FA11-A78B-B244-5851AE2F122C}"/>
              </a:ext>
            </a:extLst>
          </p:cNvPr>
          <p:cNvPicPr>
            <a:picLocks noChangeAspect="1"/>
          </p:cNvPicPr>
          <p:nvPr/>
        </p:nvPicPr>
        <p:blipFill>
          <a:blip r:embed="rId3"/>
          <a:stretch>
            <a:fillRect/>
          </a:stretch>
        </p:blipFill>
        <p:spPr>
          <a:xfrm>
            <a:off x="193602" y="451114"/>
            <a:ext cx="5422440" cy="3617396"/>
          </a:xfrm>
          <a:prstGeom prst="rect">
            <a:avLst/>
          </a:prstGeom>
        </p:spPr>
      </p:pic>
      <p:sp>
        <p:nvSpPr>
          <p:cNvPr id="10" name="TextBox 9">
            <a:extLst>
              <a:ext uri="{FF2B5EF4-FFF2-40B4-BE49-F238E27FC236}">
                <a16:creationId xmlns:a16="http://schemas.microsoft.com/office/drawing/2014/main" id="{E4E91F49-6734-D663-C15B-B0633546E04D}"/>
              </a:ext>
            </a:extLst>
          </p:cNvPr>
          <p:cNvSpPr txBox="1"/>
          <p:nvPr/>
        </p:nvSpPr>
        <p:spPr>
          <a:xfrm>
            <a:off x="82091" y="4121138"/>
            <a:ext cx="11227981"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YOLO</a:t>
            </a:r>
            <a:r>
              <a:rPr lang="ko-KR" altLang="en-US" dirty="0"/>
              <a:t>의 </a:t>
            </a:r>
            <a:r>
              <a:rPr lang="en-US" altLang="ko-KR" dirty="0"/>
              <a:t>loss</a:t>
            </a:r>
            <a:r>
              <a:rPr lang="ko-KR" altLang="en-US" dirty="0"/>
              <a:t>은 </a:t>
            </a:r>
            <a:r>
              <a:rPr lang="en-US" altLang="ko-KR" dirty="0"/>
              <a:t>SSE(sum-squared error)</a:t>
            </a:r>
            <a:r>
              <a:rPr lang="ko-KR" altLang="en-US" dirty="0"/>
              <a:t>를 기반으로 한다</a:t>
            </a:r>
            <a:endParaRPr lang="en-US" altLang="ko-KR" dirty="0"/>
          </a:p>
          <a:p>
            <a:pPr marL="285750" indent="-285750">
              <a:buFont typeface="Arial" panose="020B0604020202020204" pitchFamily="34" charset="0"/>
              <a:buChar char="•"/>
            </a:pPr>
            <a:r>
              <a:rPr lang="en-US" altLang="ko-KR" dirty="0"/>
              <a:t>Bounding box</a:t>
            </a:r>
            <a:r>
              <a:rPr lang="ko-KR" altLang="en-US" dirty="0"/>
              <a:t>의 위치를 얼마나 잘 예측했는지에 대한 </a:t>
            </a:r>
            <a:r>
              <a:rPr lang="en-US" altLang="ko-KR" dirty="0"/>
              <a:t>loss</a:t>
            </a:r>
            <a:r>
              <a:rPr lang="ko-KR" altLang="en-US" dirty="0"/>
              <a:t>인 </a:t>
            </a:r>
            <a:r>
              <a:rPr lang="en-US" altLang="ko-KR" dirty="0"/>
              <a:t>localization loss</a:t>
            </a:r>
            <a:r>
              <a:rPr lang="ko-KR" altLang="en-US" dirty="0"/>
              <a:t>와 클래스를 얼마나 예측했는지에 대한 </a:t>
            </a:r>
            <a:r>
              <a:rPr lang="en-US" altLang="ko-KR" dirty="0"/>
              <a:t>loss</a:t>
            </a:r>
            <a:r>
              <a:rPr lang="ko-KR" altLang="en-US" dirty="0"/>
              <a:t>인 </a:t>
            </a:r>
            <a:r>
              <a:rPr lang="en-US" altLang="ko-KR" dirty="0"/>
              <a:t>classification loss</a:t>
            </a:r>
            <a:r>
              <a:rPr lang="ko-KR" altLang="en-US" dirty="0"/>
              <a:t>으로 구성</a:t>
            </a:r>
            <a:endParaRPr lang="en-US" altLang="ko-KR" dirty="0"/>
          </a:p>
          <a:p>
            <a:pPr marL="285750" indent="-285750">
              <a:buFont typeface="Arial" panose="020B0604020202020204" pitchFamily="34" charset="0"/>
              <a:buChar char="•"/>
            </a:pPr>
            <a:r>
              <a:rPr lang="ko-KR" altLang="en-US" dirty="0"/>
              <a:t>모델의 불균형을 막기 위해 객체가 존재하는 </a:t>
            </a:r>
            <a:r>
              <a:rPr lang="en-US" altLang="ko-KR" dirty="0"/>
              <a:t>bounding box </a:t>
            </a:r>
            <a:r>
              <a:rPr lang="ko-KR" altLang="en-US" dirty="0"/>
              <a:t>좌표</a:t>
            </a:r>
            <a:r>
              <a:rPr lang="en-US" altLang="ko-KR" dirty="0"/>
              <a:t>(coordinate)</a:t>
            </a:r>
            <a:r>
              <a:rPr lang="ko-KR" altLang="en-US" dirty="0"/>
              <a:t>에 대한 </a:t>
            </a:r>
            <a:r>
              <a:rPr lang="en-US" altLang="ko-KR" dirty="0"/>
              <a:t>loss</a:t>
            </a:r>
            <a:r>
              <a:rPr lang="ko-KR" altLang="en-US" dirty="0"/>
              <a:t>의 가중치를 증가시키고</a:t>
            </a:r>
            <a:r>
              <a:rPr lang="en-US" altLang="ko-KR" dirty="0"/>
              <a:t>,</a:t>
            </a:r>
            <a:r>
              <a:rPr lang="ko-KR" altLang="en-US" dirty="0"/>
              <a:t> 객체가 존재하지 않는 </a:t>
            </a:r>
            <a:r>
              <a:rPr lang="en-US" altLang="ko-KR" dirty="0"/>
              <a:t>bounding box</a:t>
            </a:r>
            <a:r>
              <a:rPr lang="ko-KR" altLang="en-US" dirty="0"/>
              <a:t>의 </a:t>
            </a:r>
            <a:r>
              <a:rPr lang="en-US" altLang="ko-KR" dirty="0"/>
              <a:t>confidence loss</a:t>
            </a:r>
            <a:r>
              <a:rPr lang="ko-KR" altLang="en-US" dirty="0"/>
              <a:t>에 대한 가중치를 감소시킨다</a:t>
            </a:r>
            <a:r>
              <a:rPr lang="en-US" altLang="ko-KR" dirty="0"/>
              <a:t>(</a:t>
            </a:r>
            <a:r>
              <a:rPr lang="el-GR" altLang="ko-KR" b="0" i="0" dirty="0">
                <a:solidFill>
                  <a:srgbClr val="333333"/>
                </a:solidFill>
                <a:effectLst/>
                <a:highlight>
                  <a:srgbClr val="FAFAFA"/>
                </a:highlight>
                <a:latin typeface="Spoqa Han Sans"/>
              </a:rPr>
              <a:t>λ_</a:t>
            </a:r>
            <a:r>
              <a:rPr lang="en-US" altLang="ko-KR" b="0" i="0" dirty="0">
                <a:solidFill>
                  <a:srgbClr val="333333"/>
                </a:solidFill>
                <a:effectLst/>
                <a:highlight>
                  <a:srgbClr val="FAFAFA"/>
                </a:highlight>
                <a:latin typeface="Spoqa Han Sans"/>
              </a:rPr>
              <a:t>coord=5, </a:t>
            </a:r>
            <a:r>
              <a:rPr lang="el-GR" altLang="ko-KR" b="0" i="0" dirty="0">
                <a:solidFill>
                  <a:srgbClr val="333333"/>
                </a:solidFill>
                <a:effectLst/>
                <a:highlight>
                  <a:srgbClr val="FAFAFA"/>
                </a:highlight>
                <a:latin typeface="Spoqa Han Sans"/>
              </a:rPr>
              <a:t>λ_</a:t>
            </a:r>
            <a:r>
              <a:rPr lang="en-US" altLang="ko-KR" b="0" i="0" dirty="0" err="1">
                <a:solidFill>
                  <a:srgbClr val="333333"/>
                </a:solidFill>
                <a:effectLst/>
                <a:highlight>
                  <a:srgbClr val="FAFAFA"/>
                </a:highlight>
                <a:latin typeface="Spoqa Han Sans"/>
              </a:rPr>
              <a:t>noobj</a:t>
            </a:r>
            <a:r>
              <a:rPr lang="en-US" altLang="ko-KR" b="0" i="0" dirty="0">
                <a:solidFill>
                  <a:srgbClr val="333333"/>
                </a:solidFill>
                <a:effectLst/>
                <a:highlight>
                  <a:srgbClr val="FAFAFA"/>
                </a:highlight>
                <a:latin typeface="Spoqa Han Sans"/>
              </a:rPr>
              <a:t>=0.5)</a:t>
            </a:r>
          </a:p>
          <a:p>
            <a:pPr marL="285750" indent="-285750">
              <a:buFont typeface="Arial" panose="020B0604020202020204" pitchFamily="34" charset="0"/>
              <a:buChar char="•"/>
            </a:pPr>
            <a:r>
              <a:rPr lang="en-US" altLang="ko-KR" dirty="0"/>
              <a:t>      </a:t>
            </a:r>
            <a:r>
              <a:rPr lang="ko-KR" altLang="en-US" dirty="0"/>
              <a:t>은 그리드 셀 </a:t>
            </a:r>
            <a:r>
              <a:rPr lang="en-US" altLang="ko-KR" dirty="0" err="1"/>
              <a:t>i</a:t>
            </a:r>
            <a:r>
              <a:rPr lang="ko-KR" altLang="en-US" dirty="0"/>
              <a:t>안에 객체가 존재하는지 여부를 묻는다</a:t>
            </a:r>
            <a:r>
              <a:rPr lang="en-US" altLang="ko-KR" dirty="0"/>
              <a:t>. </a:t>
            </a:r>
            <a:r>
              <a:rPr lang="ko-KR" altLang="en-US" dirty="0"/>
              <a:t>객체가 존재하면 </a:t>
            </a:r>
            <a:r>
              <a:rPr lang="en-US" altLang="ko-KR" dirty="0"/>
              <a:t>1, </a:t>
            </a:r>
            <a:r>
              <a:rPr lang="ko-KR" altLang="en-US" dirty="0"/>
              <a:t>없으면 </a:t>
            </a:r>
            <a:r>
              <a:rPr lang="en-US" altLang="ko-KR" dirty="0"/>
              <a:t>0.</a:t>
            </a:r>
          </a:p>
          <a:p>
            <a:pPr marL="285750" indent="-285750">
              <a:buFont typeface="Arial" panose="020B0604020202020204" pitchFamily="34" charset="0"/>
              <a:buChar char="•"/>
            </a:pPr>
            <a:r>
              <a:rPr lang="en-US" altLang="ko-KR" dirty="0"/>
              <a:t>      </a:t>
            </a:r>
            <a:r>
              <a:rPr lang="ko-KR" altLang="en-US" dirty="0"/>
              <a:t>은 그리드 셀 </a:t>
            </a:r>
            <a:r>
              <a:rPr lang="en-US" altLang="ko-KR" dirty="0" err="1"/>
              <a:t>i</a:t>
            </a:r>
            <a:r>
              <a:rPr lang="ko-KR" altLang="en-US" dirty="0"/>
              <a:t>의 </a:t>
            </a:r>
            <a:r>
              <a:rPr lang="en-US" altLang="ko-KR" dirty="0"/>
              <a:t>j</a:t>
            </a:r>
            <a:r>
              <a:rPr lang="ko-KR" altLang="en-US" dirty="0"/>
              <a:t>번째의 </a:t>
            </a:r>
            <a:r>
              <a:rPr lang="en-US" altLang="ko-KR" dirty="0"/>
              <a:t>bounding box </a:t>
            </a:r>
            <a:r>
              <a:rPr lang="en-US" altLang="ko-KR" dirty="0" err="1"/>
              <a:t>predictior</a:t>
            </a:r>
            <a:r>
              <a:rPr lang="en-US" altLang="ko-KR" dirty="0"/>
              <a:t> </a:t>
            </a:r>
            <a:r>
              <a:rPr lang="ko-KR" altLang="en-US" dirty="0"/>
              <a:t>사용되는지 여부</a:t>
            </a:r>
            <a:endParaRPr lang="en-US" altLang="ko-KR" dirty="0"/>
          </a:p>
          <a:p>
            <a:pPr marL="285750" indent="-285750">
              <a:buFont typeface="Arial" panose="020B0604020202020204" pitchFamily="34" charset="0"/>
              <a:buChar char="•"/>
            </a:pPr>
            <a:endParaRPr lang="en-US" altLang="ko-KR" dirty="0"/>
          </a:p>
        </p:txBody>
      </p:sp>
      <p:pic>
        <p:nvPicPr>
          <p:cNvPr id="14" name="그림 13">
            <a:extLst>
              <a:ext uri="{FF2B5EF4-FFF2-40B4-BE49-F238E27FC236}">
                <a16:creationId xmlns:a16="http://schemas.microsoft.com/office/drawing/2014/main" id="{12DD9DAC-71F2-A21F-C64F-A94822AE5F9C}"/>
              </a:ext>
            </a:extLst>
          </p:cNvPr>
          <p:cNvPicPr>
            <a:picLocks noChangeAspect="1"/>
          </p:cNvPicPr>
          <p:nvPr/>
        </p:nvPicPr>
        <p:blipFill>
          <a:blip r:embed="rId4"/>
          <a:stretch>
            <a:fillRect/>
          </a:stretch>
        </p:blipFill>
        <p:spPr>
          <a:xfrm>
            <a:off x="541777" y="5763918"/>
            <a:ext cx="401420" cy="381996"/>
          </a:xfrm>
          <a:prstGeom prst="rect">
            <a:avLst/>
          </a:prstGeom>
        </p:spPr>
      </p:pic>
      <p:pic>
        <p:nvPicPr>
          <p:cNvPr id="16" name="그림 15">
            <a:extLst>
              <a:ext uri="{FF2B5EF4-FFF2-40B4-BE49-F238E27FC236}">
                <a16:creationId xmlns:a16="http://schemas.microsoft.com/office/drawing/2014/main" id="{8BB59472-0DC4-A624-5C73-13B1C4CDB7E9}"/>
              </a:ext>
            </a:extLst>
          </p:cNvPr>
          <p:cNvPicPr>
            <a:picLocks noChangeAspect="1"/>
          </p:cNvPicPr>
          <p:nvPr/>
        </p:nvPicPr>
        <p:blipFill>
          <a:blip r:embed="rId5"/>
          <a:stretch>
            <a:fillRect/>
          </a:stretch>
        </p:blipFill>
        <p:spPr>
          <a:xfrm>
            <a:off x="531164" y="6115731"/>
            <a:ext cx="381997" cy="291155"/>
          </a:xfrm>
          <a:prstGeom prst="rect">
            <a:avLst/>
          </a:prstGeom>
        </p:spPr>
      </p:pic>
    </p:spTree>
    <p:extLst>
      <p:ext uri="{BB962C8B-B14F-4D97-AF65-F5344CB8AC3E}">
        <p14:creationId xmlns:p14="http://schemas.microsoft.com/office/powerpoint/2010/main" val="125159455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520632"/>
            <a:ext cx="12192000" cy="902229"/>
          </a:xfrm>
        </p:spPr>
        <p:txBody>
          <a:bodyPr vert="horz" lIns="91440" tIns="45720" rIns="91440" bIns="45720" anchor="ctr">
            <a:normAutofit/>
          </a:bodyPr>
          <a:lstStyle/>
          <a:p>
            <a:pPr lvl="0">
              <a:defRPr/>
            </a:pPr>
            <a:r>
              <a:rPr lang="en-US" altLang="ko-KR" sz="2800" b="1" dirty="0"/>
              <a:t>YOLO</a:t>
            </a:r>
            <a:r>
              <a:rPr lang="ko-KR" altLang="en-US" sz="2800" b="1" dirty="0"/>
              <a:t>의 한계</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sp>
        <p:nvSpPr>
          <p:cNvPr id="5" name="내용 개체 틀 2"/>
          <p:cNvSpPr>
            <a:spLocks noGrp="1"/>
          </p:cNvSpPr>
          <p:nvPr>
            <p:ph idx="1"/>
          </p:nvPr>
        </p:nvSpPr>
        <p:spPr>
          <a:xfrm>
            <a:off x="159776" y="1798548"/>
            <a:ext cx="10639072" cy="1653379"/>
          </a:xfrm>
        </p:spPr>
        <p:txBody>
          <a:bodyPr vert="horz" lIns="91440" tIns="45720" rIns="91440" bIns="45720">
            <a:normAutofit/>
          </a:bodyPr>
          <a:lstStyle/>
          <a:p>
            <a:pPr marL="457200" lvl="0" indent="-457200" algn="l" defTabSz="914400" rtl="0" eaLnBrk="1" latinLnBrk="1" hangingPunct="1">
              <a:lnSpc>
                <a:spcPct val="90000"/>
              </a:lnSpc>
              <a:spcBef>
                <a:spcPts val="1000"/>
              </a:spcBef>
              <a:spcAft>
                <a:spcPts val="0"/>
              </a:spcAft>
              <a:buFont typeface="+mj-lt"/>
              <a:buAutoNum type="arabicPeriod"/>
              <a:defRPr/>
            </a:pPr>
            <a:r>
              <a:rPr kumimoji="0" lang="ko-KR" altLang="en-US" sz="2000" b="0" i="0" u="none" strike="noStrike" kern="1200" cap="none" spc="0" normalizeH="0" baseline="0" dirty="0">
                <a:solidFill>
                  <a:srgbClr val="000000"/>
                </a:solidFill>
                <a:latin typeface="맑은 고딕"/>
                <a:ea typeface="맑은 고딕"/>
                <a:cs typeface="맑은 고딕"/>
              </a:rPr>
              <a:t>작은 객체들이 </a:t>
            </a:r>
            <a:r>
              <a:rPr kumimoji="0" lang="ko-KR" altLang="en-US" sz="2000" b="0" i="0" u="none" strike="noStrike" kern="1200" cap="none" spc="0" normalizeH="0" baseline="0" dirty="0" err="1">
                <a:solidFill>
                  <a:srgbClr val="000000"/>
                </a:solidFill>
                <a:latin typeface="맑은 고딕"/>
                <a:ea typeface="맑은 고딕"/>
                <a:cs typeface="맑은 고딕"/>
              </a:rPr>
              <a:t>몰려있는</a:t>
            </a:r>
            <a:r>
              <a:rPr kumimoji="0" lang="ko-KR" altLang="en-US" sz="2000" b="0" i="0" u="none" strike="noStrike" kern="1200" cap="none" spc="0" normalizeH="0" baseline="0" dirty="0">
                <a:solidFill>
                  <a:srgbClr val="000000"/>
                </a:solidFill>
                <a:latin typeface="맑은 고딕"/>
                <a:ea typeface="맑은 고딕"/>
                <a:cs typeface="맑은 고딕"/>
              </a:rPr>
              <a:t> 경우 검출을 잘 못한다</a:t>
            </a:r>
            <a:r>
              <a:rPr kumimoji="0" lang="en-US" altLang="ko-KR" sz="2000" b="0" i="0" u="none" strike="noStrike" kern="1200" cap="none" spc="0" normalizeH="0" baseline="0" dirty="0">
                <a:solidFill>
                  <a:srgbClr val="000000"/>
                </a:solidFill>
                <a:latin typeface="맑은 고딕"/>
                <a:ea typeface="맑은 고딕"/>
                <a:cs typeface="맑은 고딕"/>
              </a:rPr>
              <a:t>.</a:t>
            </a:r>
          </a:p>
          <a:p>
            <a:pPr marL="457200" lvl="0" indent="-457200" algn="l" defTabSz="914400" rtl="0" eaLnBrk="1" latinLnBrk="1" hangingPunct="1">
              <a:lnSpc>
                <a:spcPct val="90000"/>
              </a:lnSpc>
              <a:spcBef>
                <a:spcPts val="1000"/>
              </a:spcBef>
              <a:spcAft>
                <a:spcPts val="0"/>
              </a:spcAft>
              <a:buFont typeface="+mj-lt"/>
              <a:buAutoNum type="arabicPeriod"/>
              <a:defRPr/>
            </a:pPr>
            <a:r>
              <a:rPr lang="ko-KR" altLang="en-US" sz="2000" dirty="0">
                <a:solidFill>
                  <a:srgbClr val="000000"/>
                </a:solidFill>
                <a:latin typeface="맑은 고딕"/>
                <a:ea typeface="맑은 고딕"/>
                <a:cs typeface="맑은 고딕"/>
              </a:rPr>
              <a:t>훈련 단계에서 학습하지 못한 </a:t>
            </a:r>
            <a:r>
              <a:rPr lang="ko-KR" altLang="en-US" sz="2000" dirty="0" err="1">
                <a:solidFill>
                  <a:srgbClr val="000000"/>
                </a:solidFill>
                <a:latin typeface="맑은 고딕"/>
                <a:ea typeface="맑은 고딕"/>
                <a:cs typeface="맑은 고딕"/>
              </a:rPr>
              <a:t>종횡비</a:t>
            </a:r>
            <a:r>
              <a:rPr lang="en-US" altLang="ko-KR" sz="2000" dirty="0">
                <a:solidFill>
                  <a:srgbClr val="000000"/>
                </a:solidFill>
                <a:latin typeface="맑은 고딕"/>
                <a:ea typeface="맑은 고딕"/>
                <a:cs typeface="맑은 고딕"/>
              </a:rPr>
              <a:t>(aspect ratio)</a:t>
            </a:r>
            <a:r>
              <a:rPr lang="ko-KR" altLang="en-US" sz="2000" dirty="0">
                <a:solidFill>
                  <a:srgbClr val="000000"/>
                </a:solidFill>
                <a:latin typeface="맑은 고딕"/>
                <a:ea typeface="맑은 고딕"/>
                <a:cs typeface="맑은 고딕"/>
              </a:rPr>
              <a:t>를 테스트 단계에서 마주치면 고전한다</a:t>
            </a:r>
            <a:endParaRPr lang="en-US" altLang="ko-KR" sz="2000" dirty="0">
              <a:solidFill>
                <a:srgbClr val="000000"/>
              </a:solidFill>
              <a:latin typeface="맑은 고딕"/>
              <a:ea typeface="맑은 고딕"/>
              <a:cs typeface="맑은 고딕"/>
            </a:endParaRPr>
          </a:p>
          <a:p>
            <a:pPr marL="457200" lvl="0" indent="-457200" algn="l" defTabSz="914400" rtl="0" eaLnBrk="1" latinLnBrk="1" hangingPunct="1">
              <a:lnSpc>
                <a:spcPct val="90000"/>
              </a:lnSpc>
              <a:spcBef>
                <a:spcPts val="1000"/>
              </a:spcBef>
              <a:spcAft>
                <a:spcPts val="0"/>
              </a:spcAft>
              <a:buFont typeface="+mj-lt"/>
              <a:buAutoNum type="arabicPeriod"/>
              <a:defRPr/>
            </a:pPr>
            <a:r>
              <a:rPr lang="ko-KR" altLang="en-US" sz="2000" dirty="0">
                <a:solidFill>
                  <a:srgbClr val="000000"/>
                </a:solidFill>
                <a:latin typeface="맑은 고딕"/>
                <a:ea typeface="맑은 고딕"/>
                <a:cs typeface="맑은 고딕"/>
              </a:rPr>
              <a:t>큰 </a:t>
            </a:r>
            <a:r>
              <a:rPr lang="en-US" altLang="ko-KR" sz="2000" dirty="0">
                <a:solidFill>
                  <a:srgbClr val="000000"/>
                </a:solidFill>
                <a:latin typeface="맑은 고딕"/>
                <a:ea typeface="맑은 고딕"/>
                <a:cs typeface="맑은 고딕"/>
              </a:rPr>
              <a:t>bounding box</a:t>
            </a:r>
            <a:r>
              <a:rPr lang="ko-KR" altLang="en-US" sz="2000" dirty="0">
                <a:solidFill>
                  <a:srgbClr val="000000"/>
                </a:solidFill>
                <a:latin typeface="맑은 고딕"/>
                <a:ea typeface="맑은 고딕"/>
                <a:cs typeface="맑은 고딕"/>
              </a:rPr>
              <a:t>와 작은 </a:t>
            </a:r>
            <a:r>
              <a:rPr lang="en-US" altLang="ko-KR" sz="2000" dirty="0">
                <a:solidFill>
                  <a:srgbClr val="000000"/>
                </a:solidFill>
                <a:latin typeface="맑은 고딕"/>
                <a:ea typeface="맑은 고딕"/>
                <a:cs typeface="맑은 고딕"/>
              </a:rPr>
              <a:t>bounding box</a:t>
            </a:r>
            <a:r>
              <a:rPr lang="ko-KR" altLang="en-US" sz="2000" dirty="0">
                <a:solidFill>
                  <a:srgbClr val="000000"/>
                </a:solidFill>
                <a:latin typeface="맑은 고딕"/>
                <a:ea typeface="맑은 고딕"/>
                <a:cs typeface="맑은 고딕"/>
              </a:rPr>
              <a:t>의 </a:t>
            </a:r>
            <a:r>
              <a:rPr lang="en-US" altLang="ko-KR" sz="2000" dirty="0">
                <a:solidFill>
                  <a:srgbClr val="000000"/>
                </a:solidFill>
                <a:latin typeface="맑은 고딕"/>
                <a:ea typeface="맑은 고딕"/>
                <a:cs typeface="맑은 고딕"/>
              </a:rPr>
              <a:t>loss</a:t>
            </a:r>
            <a:r>
              <a:rPr lang="ko-KR" altLang="en-US" sz="2000" dirty="0">
                <a:solidFill>
                  <a:srgbClr val="000000"/>
                </a:solidFill>
                <a:latin typeface="맑은 고딕"/>
                <a:ea typeface="맑은 고딕"/>
                <a:cs typeface="맑은 고딕"/>
              </a:rPr>
              <a:t>에 대해 동일한 가중치를 둔다</a:t>
            </a:r>
            <a:r>
              <a:rPr lang="en-US" altLang="ko-KR" sz="2000" dirty="0">
                <a:solidFill>
                  <a:srgbClr val="000000"/>
                </a:solidFill>
                <a:latin typeface="맑은 고딕"/>
                <a:ea typeface="맑은 고딕"/>
                <a:cs typeface="맑은 고딕"/>
              </a:rPr>
              <a:t>.</a:t>
            </a:r>
            <a:endParaRPr kumimoji="0" lang="en-US" altLang="ko-KR" sz="2000" b="0" i="0" u="none" strike="noStrike" kern="1200" cap="none" spc="0" normalizeH="0" baseline="0" dirty="0">
              <a:solidFill>
                <a:srgbClr val="000000"/>
              </a:solidFill>
              <a:latin typeface="맑은 고딕"/>
              <a:ea typeface="맑은 고딕"/>
              <a:cs typeface="맑은 고딕"/>
            </a:endParaRPr>
          </a:p>
        </p:txBody>
      </p:sp>
      <p:sp>
        <p:nvSpPr>
          <p:cNvPr id="6" name="제목 1"/>
          <p:cNvSpPr>
            <a:spLocks noGrp="1"/>
          </p:cNvSpPr>
          <p:nvPr/>
        </p:nvSpPr>
        <p:spPr>
          <a:xfrm>
            <a:off x="828675" y="717550"/>
            <a:ext cx="10515600" cy="1325563"/>
          </a:xfrm>
          <a:prstGeom prst="rect">
            <a:avLst/>
          </a:prstGeom>
        </p:spPr>
        <p:txBody>
          <a:bodyPr vert="horz" lIns="91440" tIns="45720" rIns="91440" bIns="45720" anchor="ctr">
            <a:normAutofit/>
          </a:bodyPr>
          <a:lstStyle/>
          <a:p>
            <a:pPr marL="0" lvl="0" indent="0" algn="l" defTabSz="914400" rtl="0" eaLnBrk="1" latinLnBrk="1" hangingPunct="1">
              <a:lnSpc>
                <a:spcPct val="90000"/>
              </a:lnSpc>
              <a:spcBef>
                <a:spcPts val="1000"/>
              </a:spcBef>
              <a:spcAft>
                <a:spcPts val="0"/>
              </a:spcAft>
              <a:buFont typeface="Arial"/>
              <a:buNone/>
              <a:defRPr/>
            </a:pP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spTree>
    <p:extLst>
      <p:ext uri="{BB962C8B-B14F-4D97-AF65-F5344CB8AC3E}">
        <p14:creationId xmlns:p14="http://schemas.microsoft.com/office/powerpoint/2010/main" val="3189447547"/>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1E4646-142E-2DFD-5BAA-7843BEB87C9A}"/>
              </a:ext>
            </a:extLst>
          </p:cNvPr>
          <p:cNvSpPr>
            <a:spLocks noGrp="1"/>
          </p:cNvSpPr>
          <p:nvPr>
            <p:ph type="title"/>
          </p:nvPr>
        </p:nvSpPr>
        <p:spPr>
          <a:xfrm>
            <a:off x="838200" y="365125"/>
            <a:ext cx="10515600" cy="879475"/>
          </a:xfrm>
        </p:spPr>
        <p:txBody>
          <a:bodyPr>
            <a:normAutofit/>
          </a:bodyPr>
          <a:lstStyle/>
          <a:p>
            <a:r>
              <a:rPr lang="en-US" altLang="ko-KR" sz="2800" dirty="0"/>
              <a:t>Integrated Multiscale Domain Adaptive YOLO</a:t>
            </a:r>
            <a:endParaRPr lang="ko-KR" altLang="en-US" sz="2800" dirty="0"/>
          </a:p>
        </p:txBody>
      </p:sp>
      <p:pic>
        <p:nvPicPr>
          <p:cNvPr id="5" name="내용 개체 틀 4">
            <a:extLst>
              <a:ext uri="{FF2B5EF4-FFF2-40B4-BE49-F238E27FC236}">
                <a16:creationId xmlns:a16="http://schemas.microsoft.com/office/drawing/2014/main" id="{7B42D69D-6B0D-B06A-5AAD-24FE94F973F8}"/>
              </a:ext>
            </a:extLst>
          </p:cNvPr>
          <p:cNvPicPr>
            <a:picLocks noGrp="1" noChangeAspect="1"/>
          </p:cNvPicPr>
          <p:nvPr>
            <p:ph idx="1"/>
          </p:nvPr>
        </p:nvPicPr>
        <p:blipFill>
          <a:blip r:embed="rId3"/>
          <a:stretch>
            <a:fillRect/>
          </a:stretch>
        </p:blipFill>
        <p:spPr>
          <a:xfrm>
            <a:off x="838200" y="1244600"/>
            <a:ext cx="4749800" cy="5185772"/>
          </a:xfrm>
        </p:spPr>
      </p:pic>
      <p:sp>
        <p:nvSpPr>
          <p:cNvPr id="6" name="TextBox 5">
            <a:extLst>
              <a:ext uri="{FF2B5EF4-FFF2-40B4-BE49-F238E27FC236}">
                <a16:creationId xmlns:a16="http://schemas.microsoft.com/office/drawing/2014/main" id="{F5B56A7E-3D6B-6A2B-0A8D-620B2C9CBF6E}"/>
              </a:ext>
            </a:extLst>
          </p:cNvPr>
          <p:cNvSpPr txBox="1"/>
          <p:nvPr/>
        </p:nvSpPr>
        <p:spPr>
          <a:xfrm>
            <a:off x="5670826" y="3689626"/>
            <a:ext cx="4864100"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Domain adaption: source domain</a:t>
            </a:r>
            <a:r>
              <a:rPr lang="ko-KR" altLang="en-US" dirty="0"/>
              <a:t>과 </a:t>
            </a:r>
            <a:r>
              <a:rPr lang="en-US" altLang="ko-KR" dirty="0"/>
              <a:t>target domain</a:t>
            </a:r>
            <a:r>
              <a:rPr lang="ko-KR" altLang="en-US" dirty="0"/>
              <a:t>의 간격을 줄여주는 방법</a:t>
            </a:r>
            <a:endParaRPr lang="en-US" altLang="ko-KR" dirty="0"/>
          </a:p>
          <a:p>
            <a:pPr marL="285750" indent="-285750">
              <a:buFont typeface="Arial" panose="020B0604020202020204" pitchFamily="34" charset="0"/>
              <a:buChar char="•"/>
            </a:pPr>
            <a:r>
              <a:rPr lang="en-US" altLang="ko-KR" dirty="0"/>
              <a:t> Domain</a:t>
            </a:r>
            <a:r>
              <a:rPr lang="ko-KR" altLang="en-US" dirty="0"/>
              <a:t> </a:t>
            </a:r>
            <a:r>
              <a:rPr lang="en-US" altLang="ko-KR" dirty="0"/>
              <a:t>adaption</a:t>
            </a:r>
            <a:r>
              <a:rPr lang="ko-KR" altLang="en-US" dirty="0"/>
              <a:t>은 </a:t>
            </a:r>
            <a:r>
              <a:rPr lang="en-US" altLang="ko-KR" dirty="0"/>
              <a:t>Faster</a:t>
            </a:r>
            <a:r>
              <a:rPr lang="ko-KR" altLang="en-US" dirty="0"/>
              <a:t> </a:t>
            </a:r>
            <a:r>
              <a:rPr lang="en-US" altLang="ko-KR" dirty="0"/>
              <a:t>R-CNN</a:t>
            </a:r>
            <a:r>
              <a:rPr lang="ko-KR" altLang="en-US" dirty="0"/>
              <a:t>와 같은 객체 탐지에 활발하게 연구가 되었지만 </a:t>
            </a:r>
            <a:r>
              <a:rPr lang="en-US" altLang="ko-KR" dirty="0"/>
              <a:t>YOLO-based architectures</a:t>
            </a:r>
            <a:r>
              <a:rPr lang="ko-KR" altLang="en-US" dirty="0"/>
              <a:t>에 관심이 부족하다</a:t>
            </a:r>
            <a:r>
              <a:rPr lang="en-US" altLang="ko-KR" dirty="0"/>
              <a:t>.</a:t>
            </a:r>
          </a:p>
          <a:p>
            <a:pPr marL="285750" indent="-285750">
              <a:buFont typeface="Arial" panose="020B0604020202020204" pitchFamily="34" charset="0"/>
              <a:buChar char="•"/>
            </a:pPr>
            <a:r>
              <a:rPr lang="ko-KR" altLang="en-US" dirty="0"/>
              <a:t>이에 제시된 </a:t>
            </a:r>
            <a:r>
              <a:rPr lang="en-US" altLang="ko-KR" dirty="0"/>
              <a:t>architecture</a:t>
            </a:r>
            <a:r>
              <a:rPr lang="ko-KR" altLang="en-US" dirty="0"/>
              <a:t>가 </a:t>
            </a:r>
            <a:r>
              <a:rPr lang="en-US" altLang="ko-KR" dirty="0" err="1"/>
              <a:t>MultiScale</a:t>
            </a:r>
            <a:r>
              <a:rPr lang="en-US" altLang="ko-KR" dirty="0"/>
              <a:t> Domain Adaptive YOLO(MS-DAYOLO)</a:t>
            </a:r>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216356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544686-43DA-7180-BC68-400AEBF656F2}"/>
              </a:ext>
            </a:extLst>
          </p:cNvPr>
          <p:cNvSpPr>
            <a:spLocks noGrp="1"/>
          </p:cNvSpPr>
          <p:nvPr>
            <p:ph type="title"/>
          </p:nvPr>
        </p:nvSpPr>
        <p:spPr>
          <a:xfrm>
            <a:off x="190500" y="238125"/>
            <a:ext cx="10515600" cy="1006475"/>
          </a:xfrm>
        </p:spPr>
        <p:txBody>
          <a:bodyPr>
            <a:normAutofit/>
          </a:bodyPr>
          <a:lstStyle/>
          <a:p>
            <a:r>
              <a:rPr lang="en-US" altLang="ko-KR" sz="2800" dirty="0"/>
              <a:t>Architecture of YOLOv4 with domain adaptation network (DAN)</a:t>
            </a:r>
            <a:endParaRPr lang="ko-KR" altLang="en-US" sz="2800" dirty="0"/>
          </a:p>
        </p:txBody>
      </p:sp>
      <p:pic>
        <p:nvPicPr>
          <p:cNvPr id="9" name="내용 개체 틀 8">
            <a:extLst>
              <a:ext uri="{FF2B5EF4-FFF2-40B4-BE49-F238E27FC236}">
                <a16:creationId xmlns:a16="http://schemas.microsoft.com/office/drawing/2014/main" id="{5903E272-759A-F010-13EB-909640349EB1}"/>
              </a:ext>
            </a:extLst>
          </p:cNvPr>
          <p:cNvPicPr>
            <a:picLocks noGrp="1" noChangeAspect="1"/>
          </p:cNvPicPr>
          <p:nvPr>
            <p:ph idx="1"/>
          </p:nvPr>
        </p:nvPicPr>
        <p:blipFill>
          <a:blip r:embed="rId3"/>
          <a:stretch>
            <a:fillRect/>
          </a:stretch>
        </p:blipFill>
        <p:spPr>
          <a:xfrm>
            <a:off x="190500" y="1308100"/>
            <a:ext cx="8201025" cy="3276600"/>
          </a:xfrm>
        </p:spPr>
      </p:pic>
      <p:sp>
        <p:nvSpPr>
          <p:cNvPr id="10" name="TextBox 9">
            <a:extLst>
              <a:ext uri="{FF2B5EF4-FFF2-40B4-BE49-F238E27FC236}">
                <a16:creationId xmlns:a16="http://schemas.microsoft.com/office/drawing/2014/main" id="{BAA1B707-B052-FB40-E8B3-0650A2624478}"/>
              </a:ext>
            </a:extLst>
          </p:cNvPr>
          <p:cNvSpPr txBox="1"/>
          <p:nvPr/>
        </p:nvSpPr>
        <p:spPr>
          <a:xfrm>
            <a:off x="526774" y="5088235"/>
            <a:ext cx="8201025"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Backbone(feature extractor)</a:t>
            </a:r>
            <a:r>
              <a:rPr lang="ko-KR" altLang="en-US" dirty="0"/>
              <a:t>는 </a:t>
            </a:r>
            <a:r>
              <a:rPr lang="en-US" altLang="ko-KR" dirty="0"/>
              <a:t>YOLOv4</a:t>
            </a:r>
            <a:r>
              <a:rPr lang="ko-KR" altLang="en-US" dirty="0"/>
              <a:t> 구조의 대표적인 모듈이고 </a:t>
            </a:r>
            <a:r>
              <a:rPr lang="en-US" altLang="ko-KR" dirty="0"/>
              <a:t>5</a:t>
            </a:r>
            <a:r>
              <a:rPr lang="ko-KR" altLang="en-US" dirty="0"/>
              <a:t>개의 </a:t>
            </a:r>
            <a:r>
              <a:rPr lang="en-US" altLang="ko-KR" dirty="0" err="1"/>
              <a:t>downsampling</a:t>
            </a:r>
            <a:r>
              <a:rPr lang="en-US" altLang="ko-KR" dirty="0"/>
              <a:t> layers</a:t>
            </a:r>
            <a:r>
              <a:rPr lang="ko-KR" altLang="en-US" dirty="0"/>
              <a:t>를 통해서 </a:t>
            </a:r>
            <a:r>
              <a:rPr lang="en-US" altLang="ko-KR" dirty="0"/>
              <a:t>F1,F2,F3</a:t>
            </a:r>
            <a:r>
              <a:rPr lang="ko-KR" altLang="en-US" dirty="0"/>
              <a:t>들을 추출한다</a:t>
            </a:r>
            <a:r>
              <a:rPr lang="en-US" altLang="ko-KR" dirty="0"/>
              <a:t>.</a:t>
            </a:r>
          </a:p>
          <a:p>
            <a:pPr marL="285750" indent="-285750">
              <a:buFont typeface="Arial" panose="020B0604020202020204" pitchFamily="34" charset="0"/>
              <a:buChar char="•"/>
            </a:pPr>
            <a:r>
              <a:rPr lang="en-US" altLang="ko-KR" dirty="0"/>
              <a:t>F1: d × d × 256, F2: (d/2) × (d/2) × 512, and F3: (d/4) × (d/4) × 1024.</a:t>
            </a:r>
          </a:p>
          <a:p>
            <a:pPr marL="285750" indent="-285750">
              <a:buFont typeface="Arial" panose="020B0604020202020204" pitchFamily="34" charset="0"/>
              <a:buChar char="•"/>
            </a:pPr>
            <a:r>
              <a:rPr lang="ko-KR" altLang="en-US" dirty="0"/>
              <a:t>목표</a:t>
            </a:r>
            <a:r>
              <a:rPr lang="en-US" altLang="ko-KR" dirty="0"/>
              <a:t>: F1,F2,F3</a:t>
            </a:r>
            <a:r>
              <a:rPr lang="ko-KR" altLang="en-US" dirty="0"/>
              <a:t>에 </a:t>
            </a:r>
            <a:r>
              <a:rPr lang="en-US" altLang="ko-KR" dirty="0"/>
              <a:t>domain adaption</a:t>
            </a:r>
            <a:r>
              <a:rPr lang="ko-KR" altLang="en-US" dirty="0"/>
              <a:t>을 적용시켜서 도메인 간의 차이를 줄이고</a:t>
            </a:r>
            <a:r>
              <a:rPr lang="en-US" altLang="ko-KR" dirty="0"/>
              <a:t>, </a:t>
            </a:r>
            <a:r>
              <a:rPr lang="ko-KR" altLang="en-US" dirty="0"/>
              <a:t>특징이 도메인 간에 일관되게 유지하도록 한다</a:t>
            </a:r>
            <a:r>
              <a:rPr lang="en-US" altLang="ko-KR" dirty="0"/>
              <a:t>. </a:t>
            </a:r>
          </a:p>
        </p:txBody>
      </p:sp>
    </p:spTree>
    <p:extLst>
      <p:ext uri="{BB962C8B-B14F-4D97-AF65-F5344CB8AC3E}">
        <p14:creationId xmlns:p14="http://schemas.microsoft.com/office/powerpoint/2010/main" val="301965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323984-A4A5-8C88-86FC-D89317469220}"/>
              </a:ext>
            </a:extLst>
          </p:cNvPr>
          <p:cNvSpPr>
            <a:spLocks noGrp="1"/>
          </p:cNvSpPr>
          <p:nvPr>
            <p:ph type="title"/>
          </p:nvPr>
        </p:nvSpPr>
        <p:spPr>
          <a:xfrm>
            <a:off x="221974" y="197678"/>
            <a:ext cx="10515600" cy="966718"/>
          </a:xfrm>
        </p:spPr>
        <p:txBody>
          <a:bodyPr/>
          <a:lstStyle/>
          <a:p>
            <a:r>
              <a:rPr lang="en-US" altLang="ko-KR" dirty="0"/>
              <a:t> </a:t>
            </a:r>
            <a:r>
              <a:rPr lang="en-US" altLang="ko-KR" sz="2800" dirty="0"/>
              <a:t>Domain Adaptive Network(DAN) for YOLO</a:t>
            </a:r>
            <a:endParaRPr lang="ko-KR" altLang="en-US" sz="2800" dirty="0"/>
          </a:p>
        </p:txBody>
      </p:sp>
      <p:sp>
        <p:nvSpPr>
          <p:cNvPr id="3" name="내용 개체 틀 2">
            <a:extLst>
              <a:ext uri="{FF2B5EF4-FFF2-40B4-BE49-F238E27FC236}">
                <a16:creationId xmlns:a16="http://schemas.microsoft.com/office/drawing/2014/main" id="{8980671A-48C4-4141-012C-FDB06911D23A}"/>
              </a:ext>
            </a:extLst>
          </p:cNvPr>
          <p:cNvSpPr>
            <a:spLocks noGrp="1"/>
          </p:cNvSpPr>
          <p:nvPr>
            <p:ph idx="1"/>
          </p:nvPr>
        </p:nvSpPr>
        <p:spPr>
          <a:xfrm>
            <a:off x="838200" y="1825624"/>
            <a:ext cx="10515600" cy="4331461"/>
          </a:xfrm>
        </p:spPr>
        <p:txBody>
          <a:bodyPr>
            <a:normAutofit/>
          </a:bodyPr>
          <a:lstStyle/>
          <a:p>
            <a:r>
              <a:rPr lang="en-US" altLang="ko-KR" sz="1800" dirty="0"/>
              <a:t>DAN</a:t>
            </a:r>
            <a:r>
              <a:rPr lang="ko-KR" altLang="en-US" sz="1800" dirty="0"/>
              <a:t>는 </a:t>
            </a:r>
            <a:r>
              <a:rPr lang="ko-KR" altLang="en-US" sz="1800" dirty="0" err="1"/>
              <a:t>훈련중일때만</a:t>
            </a:r>
            <a:r>
              <a:rPr lang="ko-KR" altLang="en-US" sz="1800" dirty="0"/>
              <a:t> </a:t>
            </a:r>
            <a:r>
              <a:rPr lang="en-US" altLang="ko-KR" sz="1800" dirty="0"/>
              <a:t>YOLOv4 </a:t>
            </a:r>
            <a:r>
              <a:rPr lang="ko-KR" altLang="en-US" sz="1800" dirty="0"/>
              <a:t>객체 검출기에 연결된다</a:t>
            </a:r>
            <a:endParaRPr lang="en-US" altLang="ko-KR" sz="1800" dirty="0"/>
          </a:p>
          <a:p>
            <a:r>
              <a:rPr lang="ko-KR" altLang="en-US" sz="1800" dirty="0"/>
              <a:t>추론 및 테스트 중에는 도메인 적응 훈련된 가중치가 원래의 </a:t>
            </a:r>
            <a:r>
              <a:rPr lang="en-US" altLang="ko-KR" sz="1800" dirty="0"/>
              <a:t>YOLOv4 </a:t>
            </a:r>
            <a:r>
              <a:rPr lang="ko-KR" altLang="en-US" sz="1800" dirty="0"/>
              <a:t>구조</a:t>
            </a:r>
            <a:r>
              <a:rPr lang="en-US" altLang="ko-KR" sz="1800" dirty="0"/>
              <a:t>(</a:t>
            </a:r>
            <a:r>
              <a:rPr lang="ko-KR" altLang="en-US" sz="1800" dirty="0"/>
              <a:t>즉</a:t>
            </a:r>
            <a:r>
              <a:rPr lang="en-US" altLang="ko-KR" sz="1800" dirty="0"/>
              <a:t>,DAN</a:t>
            </a:r>
            <a:r>
              <a:rPr lang="ko-KR" altLang="en-US" sz="1800" dirty="0"/>
              <a:t> 네트워크 없이</a:t>
            </a:r>
            <a:r>
              <a:rPr lang="en-US" altLang="ko-KR" sz="1800" dirty="0"/>
              <a:t>)</a:t>
            </a:r>
            <a:r>
              <a:rPr lang="ko-KR" altLang="en-US" sz="1800" dirty="0"/>
              <a:t>에 사용</a:t>
            </a:r>
            <a:r>
              <a:rPr lang="en-US" altLang="ko-KR" sz="1800" dirty="0"/>
              <a:t> </a:t>
            </a:r>
          </a:p>
          <a:p>
            <a:r>
              <a:rPr lang="en-US" altLang="ko-KR" sz="1800" dirty="0"/>
              <a:t>DAN</a:t>
            </a:r>
            <a:r>
              <a:rPr lang="ko-KR" altLang="en-US" sz="1800" dirty="0"/>
              <a:t>은 </a:t>
            </a:r>
            <a:r>
              <a:rPr lang="en-US" altLang="ko-KR" sz="1800" dirty="0"/>
              <a:t>F1,F2,F3</a:t>
            </a:r>
            <a:r>
              <a:rPr lang="ko-KR" altLang="en-US" sz="1800" dirty="0"/>
              <a:t>들을 이용하고 </a:t>
            </a:r>
            <a:r>
              <a:rPr lang="ko-KR" altLang="en-US" sz="1800" dirty="0" err="1"/>
              <a:t>합성곱</a:t>
            </a:r>
            <a:r>
              <a:rPr lang="ko-KR" altLang="en-US" sz="1800" dirty="0"/>
              <a:t> 계층들을 통해 </a:t>
            </a:r>
            <a:r>
              <a:rPr lang="en-US" altLang="ko-KR" sz="1800" dirty="0"/>
              <a:t>(source</a:t>
            </a:r>
            <a:r>
              <a:rPr lang="ko-KR" altLang="en-US" sz="1800" dirty="0"/>
              <a:t>이든 </a:t>
            </a:r>
            <a:r>
              <a:rPr lang="en-US" altLang="ko-KR" sz="1800" dirty="0" err="1"/>
              <a:t>targert</a:t>
            </a:r>
            <a:r>
              <a:rPr lang="ko-KR" altLang="en-US" sz="1800" dirty="0"/>
              <a:t>이든</a:t>
            </a:r>
            <a:r>
              <a:rPr lang="en-US" altLang="ko-KR" sz="1800" dirty="0"/>
              <a:t>) </a:t>
            </a:r>
            <a:r>
              <a:rPr lang="ko-KR" altLang="en-US" sz="1800" dirty="0"/>
              <a:t>도메인 클래스를 예측한다</a:t>
            </a:r>
            <a:r>
              <a:rPr lang="en-US" altLang="ko-KR" sz="1800" dirty="0"/>
              <a:t>.</a:t>
            </a:r>
          </a:p>
          <a:p>
            <a:r>
              <a:rPr lang="en-US" altLang="ko-KR" sz="1800" dirty="0"/>
              <a:t>DAN</a:t>
            </a:r>
            <a:r>
              <a:rPr lang="ko-KR" altLang="en-US" sz="1800" dirty="0"/>
              <a:t>은 </a:t>
            </a:r>
            <a:r>
              <a:rPr lang="en-US" altLang="ko-KR" sz="1800" dirty="0"/>
              <a:t>source domain</a:t>
            </a:r>
            <a:r>
              <a:rPr lang="ko-KR" altLang="en-US" sz="1800" dirty="0"/>
              <a:t>과 </a:t>
            </a:r>
            <a:r>
              <a:rPr lang="en-US" altLang="ko-KR" sz="1800" dirty="0"/>
              <a:t>target domain</a:t>
            </a:r>
            <a:r>
              <a:rPr lang="ko-KR" altLang="en-US" sz="1800" dirty="0"/>
              <a:t>간의 차이를 최소화해서 모델이 다양한 도메인에서 </a:t>
            </a:r>
            <a:r>
              <a:rPr lang="ko-KR" altLang="en-US" sz="1800" dirty="0" err="1"/>
              <a:t>일반화하도록한다</a:t>
            </a:r>
            <a:r>
              <a:rPr lang="en-US" altLang="ko-KR" sz="1800" dirty="0"/>
              <a:t>. </a:t>
            </a:r>
            <a:r>
              <a:rPr lang="ko-KR" altLang="en-US" sz="1800" dirty="0"/>
              <a:t>이에 반해 </a:t>
            </a:r>
            <a:r>
              <a:rPr lang="en-US" altLang="ko-KR" sz="1800" dirty="0"/>
              <a:t>backbone</a:t>
            </a:r>
            <a:r>
              <a:rPr lang="ko-KR" altLang="en-US" sz="1800" dirty="0"/>
              <a:t>은 두 도메인 간의 차이를 최대화해서 훈련중일 때 도메인 간 특징의 차이를 명확하게 학습시킨다</a:t>
            </a:r>
            <a:r>
              <a:rPr lang="en-US" altLang="ko-KR" sz="1800" dirty="0"/>
              <a:t>.</a:t>
            </a:r>
          </a:p>
          <a:p>
            <a:r>
              <a:rPr lang="en-US" altLang="ko-KR" sz="1800" dirty="0"/>
              <a:t>Backbone</a:t>
            </a:r>
            <a:r>
              <a:rPr lang="ko-KR" altLang="en-US" sz="1800" dirty="0"/>
              <a:t>과 </a:t>
            </a:r>
            <a:r>
              <a:rPr lang="en-US" altLang="ko-KR" sz="1800" dirty="0"/>
              <a:t>DAN</a:t>
            </a:r>
            <a:r>
              <a:rPr lang="ko-KR" altLang="en-US" sz="1800" dirty="0"/>
              <a:t> </a:t>
            </a:r>
            <a:r>
              <a:rPr lang="en-US" altLang="ko-KR" sz="1800" dirty="0"/>
              <a:t>network </a:t>
            </a:r>
            <a:r>
              <a:rPr lang="ko-KR" altLang="en-US" sz="1800" dirty="0"/>
              <a:t>사이에 </a:t>
            </a:r>
            <a:r>
              <a:rPr lang="en-US" altLang="ko-KR" sz="1800" dirty="0"/>
              <a:t>Gradient Reversal Layer(GRL)</a:t>
            </a:r>
            <a:r>
              <a:rPr lang="ko-KR" altLang="en-US" sz="1800" dirty="0"/>
              <a:t>를 이용해서 도메인 간의 최소화와 최대화문제를 해결한다</a:t>
            </a:r>
            <a:r>
              <a:rPr lang="en-US" altLang="ko-KR" sz="1800" dirty="0"/>
              <a:t>. </a:t>
            </a:r>
          </a:p>
          <a:p>
            <a:pPr marL="342900" indent="-342900">
              <a:buAutoNum type="arabicParenBoth"/>
            </a:pPr>
            <a:r>
              <a:rPr lang="en-US" altLang="ko-KR" sz="1800" dirty="0"/>
              <a:t>feed-forward direction(Backbone-&gt;DAN)</a:t>
            </a:r>
            <a:r>
              <a:rPr lang="ko-KR" altLang="en-US" sz="1800" dirty="0"/>
              <a:t>에서는 </a:t>
            </a:r>
            <a:r>
              <a:rPr lang="en-US" altLang="ko-KR" sz="1800" dirty="0"/>
              <a:t>GRL</a:t>
            </a:r>
            <a:r>
              <a:rPr lang="ko-KR" altLang="en-US" sz="1800" dirty="0"/>
              <a:t>는 </a:t>
            </a:r>
            <a:r>
              <a:rPr lang="en-US" altLang="ko-KR" sz="1800" dirty="0"/>
              <a:t>identity</a:t>
            </a:r>
            <a:r>
              <a:rPr lang="ko-KR" altLang="en-US" sz="1800" dirty="0"/>
              <a:t> </a:t>
            </a:r>
            <a:r>
              <a:rPr lang="en-US" altLang="ko-KR" sz="1800" dirty="0"/>
              <a:t>operator</a:t>
            </a:r>
            <a:r>
              <a:rPr lang="ko-KR" altLang="en-US" sz="1800" dirty="0"/>
              <a:t>로 작동한다</a:t>
            </a:r>
            <a:endParaRPr lang="en-US" altLang="ko-KR" sz="1800" dirty="0"/>
          </a:p>
          <a:p>
            <a:pPr marL="342900" indent="-342900">
              <a:buAutoNum type="arabicParenBoth"/>
            </a:pPr>
            <a:r>
              <a:rPr lang="ko-KR" altLang="en-US" sz="1800" dirty="0"/>
              <a:t>이에 반대 방향에서는 </a:t>
            </a:r>
            <a:r>
              <a:rPr lang="en-US" altLang="ko-KR" sz="1800" dirty="0"/>
              <a:t>GRL</a:t>
            </a:r>
            <a:r>
              <a:rPr lang="ko-KR" altLang="en-US" sz="1800" dirty="0"/>
              <a:t>는 </a:t>
            </a:r>
            <a:r>
              <a:rPr lang="en-US" altLang="ko-KR" sz="1800" dirty="0"/>
              <a:t>negative scalar(</a:t>
            </a:r>
            <a:r>
              <a:rPr lang="el-GR" altLang="ko-KR" sz="1800" dirty="0"/>
              <a:t>λ</a:t>
            </a:r>
            <a:r>
              <a:rPr lang="en-US" altLang="ko-KR" sz="1800" dirty="0"/>
              <a:t>)</a:t>
            </a:r>
            <a:r>
              <a:rPr lang="ko-KR" altLang="en-US" sz="1800" dirty="0"/>
              <a:t>로 작동한다</a:t>
            </a:r>
            <a:r>
              <a:rPr lang="en-US" altLang="ko-KR" sz="1800" dirty="0"/>
              <a:t>.</a:t>
            </a:r>
          </a:p>
          <a:p>
            <a:pPr marL="0" indent="0">
              <a:buNone/>
            </a:pPr>
            <a:endParaRPr lang="en-US" altLang="ko-KR" dirty="0"/>
          </a:p>
          <a:p>
            <a:pPr marL="0" indent="0">
              <a:buNone/>
            </a:pPr>
            <a:endParaRPr lang="ko-KR" altLang="en-US" dirty="0"/>
          </a:p>
        </p:txBody>
      </p:sp>
      <p:pic>
        <p:nvPicPr>
          <p:cNvPr id="7" name="그림 6">
            <a:extLst>
              <a:ext uri="{FF2B5EF4-FFF2-40B4-BE49-F238E27FC236}">
                <a16:creationId xmlns:a16="http://schemas.microsoft.com/office/drawing/2014/main" id="{D687A0D0-5DB9-9733-D752-55D1998C0240}"/>
              </a:ext>
            </a:extLst>
          </p:cNvPr>
          <p:cNvPicPr>
            <a:picLocks noChangeAspect="1"/>
          </p:cNvPicPr>
          <p:nvPr/>
        </p:nvPicPr>
        <p:blipFill>
          <a:blip r:embed="rId3"/>
          <a:stretch>
            <a:fillRect/>
          </a:stretch>
        </p:blipFill>
        <p:spPr>
          <a:xfrm>
            <a:off x="942561" y="5614160"/>
            <a:ext cx="2057400" cy="542925"/>
          </a:xfrm>
          <a:prstGeom prst="rect">
            <a:avLst/>
          </a:prstGeom>
        </p:spPr>
      </p:pic>
    </p:spTree>
    <p:extLst>
      <p:ext uri="{BB962C8B-B14F-4D97-AF65-F5344CB8AC3E}">
        <p14:creationId xmlns:p14="http://schemas.microsoft.com/office/powerpoint/2010/main" val="210526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B4F22B-6922-BBF8-F0B0-92FBEAFBA49B}"/>
              </a:ext>
            </a:extLst>
          </p:cNvPr>
          <p:cNvSpPr>
            <a:spLocks noGrp="1"/>
          </p:cNvSpPr>
          <p:nvPr>
            <p:ph type="title"/>
          </p:nvPr>
        </p:nvSpPr>
        <p:spPr/>
        <p:txBody>
          <a:bodyPr/>
          <a:lstStyle/>
          <a:p>
            <a:r>
              <a:rPr lang="en-US" altLang="ko-KR" dirty="0"/>
              <a:t>CNN</a:t>
            </a:r>
            <a:r>
              <a:rPr lang="ko-KR" altLang="en-US" dirty="0"/>
              <a:t>이란</a:t>
            </a:r>
            <a:r>
              <a:rPr lang="en-US" altLang="ko-KR" dirty="0"/>
              <a:t>?(Convolutional neural network)</a:t>
            </a:r>
            <a:endParaRPr lang="ko-KR" altLang="en-US" dirty="0"/>
          </a:p>
        </p:txBody>
      </p:sp>
      <p:sp>
        <p:nvSpPr>
          <p:cNvPr id="3" name="내용 개체 틀 2"/>
          <p:cNvSpPr>
            <a:spLocks noGrp="1"/>
          </p:cNvSpPr>
          <p:nvPr>
            <p:ph idx="1"/>
          </p:nvPr>
        </p:nvSpPr>
        <p:spPr>
          <a:xfrm>
            <a:off x="838200" y="2021697"/>
            <a:ext cx="10515600" cy="1534303"/>
          </a:xfrm>
        </p:spPr>
        <p:txBody>
          <a:bodyPr>
            <a:normAutofit/>
          </a:bodyPr>
          <a:lstStyle/>
          <a:p>
            <a:pPr lvl="0">
              <a:defRPr/>
            </a:pPr>
            <a:r>
              <a:rPr lang="en-US" altLang="ko-KR" sz="2800" dirty="0"/>
              <a:t>CNN</a:t>
            </a:r>
            <a:r>
              <a:rPr lang="ko-KR" altLang="en-US" sz="2800" dirty="0"/>
              <a:t>은 </a:t>
            </a:r>
            <a:r>
              <a:rPr lang="ko-KR" altLang="en-US" sz="2800" dirty="0" err="1"/>
              <a:t>합성곱</a:t>
            </a:r>
            <a:r>
              <a:rPr lang="ko-KR" altLang="en-US" sz="2800" dirty="0"/>
              <a:t> 신경망으로</a:t>
            </a:r>
            <a:r>
              <a:rPr lang="en-US" altLang="ko-KR" sz="2800" dirty="0"/>
              <a:t>, </a:t>
            </a:r>
            <a:r>
              <a:rPr lang="ko-KR" altLang="en-US" sz="2800" dirty="0"/>
              <a:t>이미지 인식과 음성 </a:t>
            </a:r>
            <a:r>
              <a:rPr lang="ko-KR" altLang="en-US" sz="2800" dirty="0" err="1"/>
              <a:t>인식등</a:t>
            </a:r>
            <a:r>
              <a:rPr lang="ko-KR" altLang="en-US" sz="2800" dirty="0"/>
              <a:t> 다양한 곳에서 사용된다</a:t>
            </a:r>
            <a:r>
              <a:rPr lang="en-US" altLang="ko-KR" sz="2800" dirty="0"/>
              <a:t>.</a:t>
            </a:r>
          </a:p>
          <a:p>
            <a:pPr lvl="0">
              <a:defRPr/>
            </a:pPr>
            <a:r>
              <a:rPr lang="ko-KR" altLang="en-US" dirty="0" err="1"/>
              <a:t>합성곱</a:t>
            </a:r>
            <a:r>
              <a:rPr lang="ko-KR" altLang="en-US" dirty="0"/>
              <a:t> 계층과 </a:t>
            </a:r>
            <a:r>
              <a:rPr lang="ko-KR" altLang="en-US" dirty="0" err="1"/>
              <a:t>풀링</a:t>
            </a:r>
            <a:r>
              <a:rPr lang="ko-KR" altLang="en-US" dirty="0"/>
              <a:t> 계층들을 조합해서 </a:t>
            </a:r>
            <a:r>
              <a:rPr lang="en-US" altLang="ko-KR" dirty="0"/>
              <a:t>CNN</a:t>
            </a:r>
            <a:r>
              <a:rPr lang="ko-KR" altLang="en-US" dirty="0"/>
              <a:t>을 만든다</a:t>
            </a:r>
            <a:r>
              <a:rPr lang="en-US" altLang="ko-KR" dirty="0"/>
              <a:t>.</a:t>
            </a:r>
            <a:endParaRPr lang="ko-KR" altLang="en-US" sz="2800" dirty="0"/>
          </a:p>
        </p:txBody>
      </p:sp>
      <p:pic>
        <p:nvPicPr>
          <p:cNvPr id="5" name="그림 4">
            <a:extLst>
              <a:ext uri="{FF2B5EF4-FFF2-40B4-BE49-F238E27FC236}">
                <a16:creationId xmlns:a16="http://schemas.microsoft.com/office/drawing/2014/main" id="{8E80345A-8A93-4E22-44AE-2FF83072C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54314"/>
            <a:ext cx="8802453" cy="1871786"/>
          </a:xfrm>
          <a:prstGeom prst="rect">
            <a:avLst/>
          </a:prstGeom>
        </p:spPr>
      </p:pic>
    </p:spTree>
    <p:extLst>
      <p:ext uri="{BB962C8B-B14F-4D97-AF65-F5344CB8AC3E}">
        <p14:creationId xmlns:p14="http://schemas.microsoft.com/office/powerpoint/2010/main" val="140841498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225425"/>
            <a:ext cx="10515600" cy="968375"/>
          </a:xfrm>
        </p:spPr>
        <p:txBody>
          <a:bodyPr>
            <a:normAutofit/>
          </a:bodyPr>
          <a:lstStyle/>
          <a:p>
            <a:pPr lvl="0">
              <a:defRPr/>
            </a:pPr>
            <a:r>
              <a:rPr lang="en-US" altLang="ko-KR" sz="2800" b="1" dirty="0"/>
              <a:t>1.</a:t>
            </a:r>
            <a:r>
              <a:rPr lang="ko-KR" altLang="en-US" sz="2800" b="1" dirty="0" err="1"/>
              <a:t>합성곱</a:t>
            </a:r>
            <a:r>
              <a:rPr lang="ko-KR" altLang="en-US" sz="2800" b="1" dirty="0"/>
              <a:t> 계층</a:t>
            </a:r>
            <a:r>
              <a:rPr lang="en-US" altLang="ko-KR" sz="2800" b="1" dirty="0"/>
              <a:t>(Convolutional layer)</a:t>
            </a:r>
          </a:p>
        </p:txBody>
      </p:sp>
      <p:sp>
        <p:nvSpPr>
          <p:cNvPr id="8" name="내용 개체 틀 2"/>
          <p:cNvSpPr>
            <a:spLocks noGrp="1"/>
          </p:cNvSpPr>
          <p:nvPr>
            <p:ph idx="1"/>
          </p:nvPr>
        </p:nvSpPr>
        <p:spPr>
          <a:xfrm>
            <a:off x="838199" y="1325192"/>
            <a:ext cx="10515600" cy="1194016"/>
          </a:xfrm>
        </p:spPr>
        <p:txBody>
          <a:bodyPr vert="horz" lIns="91440" tIns="45720" rIns="91440" bIns="45720">
            <a:normAutofit/>
          </a:bodyPr>
          <a:lstStyle/>
          <a:p>
            <a:pPr>
              <a:defRPr/>
            </a:pPr>
            <a:r>
              <a:rPr kumimoji="0" lang="ko-KR" altLang="en-US" sz="2200" b="0" i="0" u="none" strike="noStrike" kern="1200" cap="none" spc="0" normalizeH="0" baseline="0" dirty="0">
                <a:solidFill>
                  <a:srgbClr val="000000"/>
                </a:solidFill>
                <a:latin typeface="맑은 고딕"/>
                <a:ea typeface="맑은 고딕"/>
                <a:cs typeface="맑은 고딕"/>
              </a:rPr>
              <a:t>각 계층 사이에 </a:t>
            </a:r>
            <a:r>
              <a:rPr kumimoji="0" lang="en-US" altLang="ko-KR" sz="2200" b="0" i="0" u="none" strike="noStrike" kern="1200" cap="none" spc="0" normalizeH="0" baseline="0" dirty="0">
                <a:solidFill>
                  <a:srgbClr val="000000"/>
                </a:solidFill>
                <a:latin typeface="맑은 고딕"/>
                <a:ea typeface="맑은 고딕"/>
                <a:cs typeface="맑은 고딕"/>
              </a:rPr>
              <a:t>3</a:t>
            </a:r>
            <a:r>
              <a:rPr lang="ko-KR" altLang="en-US" sz="2200" dirty="0">
                <a:solidFill>
                  <a:srgbClr val="000000"/>
                </a:solidFill>
                <a:latin typeface="맑은 고딕"/>
                <a:ea typeface="맑은 고딕"/>
                <a:cs typeface="맑은 고딕"/>
              </a:rPr>
              <a:t>차원 데이터</a:t>
            </a:r>
            <a:r>
              <a:rPr lang="en-US" altLang="ko-KR" sz="2200" dirty="0">
                <a:solidFill>
                  <a:srgbClr val="000000"/>
                </a:solidFill>
                <a:latin typeface="맑은 고딕"/>
                <a:ea typeface="맑은 고딕"/>
                <a:cs typeface="맑은 고딕"/>
              </a:rPr>
              <a:t>(</a:t>
            </a:r>
            <a:r>
              <a:rPr lang="ko-KR" altLang="en-US" sz="2200" dirty="0">
                <a:solidFill>
                  <a:srgbClr val="000000"/>
                </a:solidFill>
                <a:latin typeface="맑은 고딕"/>
                <a:ea typeface="맑은 고딕"/>
                <a:cs typeface="맑은 고딕"/>
              </a:rPr>
              <a:t>이미지</a:t>
            </a:r>
            <a:r>
              <a:rPr lang="en-US" altLang="ko-KR" sz="2200" dirty="0">
                <a:solidFill>
                  <a:srgbClr val="000000"/>
                </a:solidFill>
                <a:latin typeface="맑은 고딕"/>
                <a:ea typeface="맑은 고딕"/>
                <a:cs typeface="맑은 고딕"/>
              </a:rPr>
              <a:t>)</a:t>
            </a:r>
            <a:r>
              <a:rPr lang="ko-KR" altLang="en-US" sz="2200" dirty="0">
                <a:solidFill>
                  <a:srgbClr val="000000"/>
                </a:solidFill>
                <a:latin typeface="맑은 고딕"/>
                <a:ea typeface="맑은 고딕"/>
                <a:cs typeface="맑은 고딕"/>
              </a:rPr>
              <a:t> 같이 입체적인 데이터가 흐른다</a:t>
            </a:r>
            <a:r>
              <a:rPr lang="en-US" altLang="ko-KR" sz="2200" dirty="0">
                <a:solidFill>
                  <a:srgbClr val="000000"/>
                </a:solidFill>
                <a:latin typeface="맑은 고딕"/>
                <a:ea typeface="맑은 고딕"/>
                <a:cs typeface="맑은 고딕"/>
              </a:rPr>
              <a:t>. </a:t>
            </a:r>
            <a:r>
              <a:rPr lang="ko-KR" altLang="en-US" sz="2200" dirty="0">
                <a:solidFill>
                  <a:srgbClr val="000000"/>
                </a:solidFill>
                <a:latin typeface="맑은 고딕"/>
                <a:ea typeface="맑은 고딕"/>
                <a:cs typeface="맑은 고딕"/>
              </a:rPr>
              <a:t>즉 데이터의 형상을 유지한다</a:t>
            </a:r>
            <a:r>
              <a:rPr lang="en-US" altLang="ko-KR" sz="2200" dirty="0">
                <a:solidFill>
                  <a:srgbClr val="000000"/>
                </a:solidFill>
                <a:latin typeface="맑은 고딕"/>
                <a:ea typeface="맑은 고딕"/>
                <a:cs typeface="맑은 고딕"/>
              </a:rPr>
              <a:t>.</a:t>
            </a:r>
          </a:p>
          <a:p>
            <a:pPr>
              <a:defRPr/>
            </a:pPr>
            <a:r>
              <a:rPr kumimoji="0" lang="ko-KR" altLang="en-US" sz="2200" b="0" i="0" u="none" strike="noStrike" kern="1200" cap="none" spc="0" normalizeH="0" baseline="0" dirty="0" err="1">
                <a:solidFill>
                  <a:srgbClr val="000000"/>
                </a:solidFill>
                <a:latin typeface="맑은 고딕"/>
                <a:ea typeface="맑은 고딕"/>
                <a:cs typeface="맑은 고딕"/>
              </a:rPr>
              <a:t>합성곱</a:t>
            </a:r>
            <a:r>
              <a:rPr kumimoji="0" lang="ko-KR" altLang="en-US" sz="2200" b="0" i="0" u="none" strike="noStrike" kern="1200" cap="none" spc="0" normalizeH="0" baseline="0" dirty="0">
                <a:solidFill>
                  <a:srgbClr val="000000"/>
                </a:solidFill>
                <a:latin typeface="맑은 고딕"/>
                <a:ea typeface="맑은 고딕"/>
                <a:cs typeface="맑은 고딕"/>
              </a:rPr>
              <a:t> 연산</a:t>
            </a:r>
            <a:r>
              <a:rPr kumimoji="0" lang="en-US" altLang="ko-KR" sz="2200" b="0" i="0" u="none" strike="noStrike" kern="1200" cap="none" spc="0" normalizeH="0" baseline="0" dirty="0">
                <a:solidFill>
                  <a:srgbClr val="000000"/>
                </a:solidFill>
                <a:latin typeface="맑은 고딕"/>
                <a:ea typeface="맑은 고딕"/>
                <a:cs typeface="맑은 고딕"/>
              </a:rPr>
              <a:t>(</a:t>
            </a:r>
            <a:r>
              <a:rPr kumimoji="0" lang="ko-KR" altLang="en-US" sz="2200" b="0" i="0" u="none" strike="noStrike" kern="1200" cap="none" spc="0" normalizeH="0" baseline="0" dirty="0">
                <a:solidFill>
                  <a:srgbClr val="000000"/>
                </a:solidFill>
                <a:latin typeface="맑은 고딕"/>
                <a:ea typeface="맑은 고딕"/>
                <a:cs typeface="맑은 고딕"/>
              </a:rPr>
              <a:t>필터 연산</a:t>
            </a:r>
            <a:r>
              <a:rPr kumimoji="0" lang="en-US" altLang="ko-KR" sz="2200" b="0" i="0" u="none" strike="noStrike" kern="1200" cap="none" spc="0" normalizeH="0" baseline="0" dirty="0">
                <a:solidFill>
                  <a:srgbClr val="000000"/>
                </a:solidFill>
                <a:latin typeface="맑은 고딕"/>
                <a:ea typeface="맑은 고딕"/>
                <a:cs typeface="맑은 고딕"/>
              </a:rPr>
              <a:t>)</a:t>
            </a:r>
            <a:r>
              <a:rPr kumimoji="0" lang="ko-KR" altLang="en-US" sz="2200" b="0" i="0" u="none" strike="noStrike" kern="1200" cap="none" spc="0" normalizeH="0" baseline="0" dirty="0">
                <a:solidFill>
                  <a:srgbClr val="000000"/>
                </a:solidFill>
                <a:latin typeface="맑은 고딕"/>
                <a:ea typeface="맑은 고딕"/>
                <a:cs typeface="맑은 고딕"/>
              </a:rPr>
              <a:t>을 </a:t>
            </a:r>
            <a:r>
              <a:rPr lang="ko-KR" altLang="en-US" sz="2200" dirty="0">
                <a:solidFill>
                  <a:srgbClr val="000000"/>
                </a:solidFill>
                <a:latin typeface="맑은 고딕"/>
                <a:ea typeface="맑은 고딕"/>
                <a:cs typeface="맑은 고딕"/>
              </a:rPr>
              <a:t>이용해서 처리</a:t>
            </a:r>
            <a:endParaRPr kumimoji="0" lang="ko-KR" altLang="en-US" sz="2200" b="0" i="0" u="none" strike="noStrike" kern="1200" cap="none" spc="0" normalizeH="0" baseline="0" dirty="0">
              <a:solidFill>
                <a:srgbClr val="000000"/>
              </a:solidFill>
              <a:latin typeface="맑은 고딕"/>
              <a:ea typeface="맑은 고딕"/>
              <a:cs typeface="맑은 고딕"/>
            </a:endParaRPr>
          </a:p>
        </p:txBody>
      </p:sp>
      <p:sp>
        <p:nvSpPr>
          <p:cNvPr id="9" name="내용 개체 틀 2"/>
          <p:cNvSpPr>
            <a:spLocks noGrp="1"/>
          </p:cNvSpPr>
          <p:nvPr/>
        </p:nvSpPr>
        <p:spPr>
          <a:xfrm>
            <a:off x="838199" y="4653811"/>
            <a:ext cx="10515600" cy="858837"/>
          </a:xfrm>
          <a:prstGeom prst="rect">
            <a:avLst/>
          </a:prstGeom>
        </p:spPr>
        <p:txBody>
          <a:bodyPr vert="horz" lIns="91440" tIns="45720" rIns="91440" bIns="45720">
            <a:normAutofit/>
          </a:bodyPr>
          <a:lstStyle/>
          <a:p>
            <a:pPr marL="0" lvl="0" indent="0" algn="l" defTabSz="914400" rtl="0" eaLnBrk="1" latinLnBrk="1" hangingPunct="1">
              <a:lnSpc>
                <a:spcPct val="90000"/>
              </a:lnSpc>
              <a:spcBef>
                <a:spcPts val="1000"/>
              </a:spcBef>
              <a:spcAft>
                <a:spcPts val="0"/>
              </a:spcAft>
              <a:buFont typeface="Arial"/>
              <a:buNone/>
              <a:defRPr/>
            </a:pPr>
            <a:endParaRPr kumimoji="0" lang="ko-KR" altLang="en-US" sz="2200" b="0" i="0" u="none" strike="noStrike" kern="1200" cap="none" spc="0" normalizeH="0" baseline="0" dirty="0">
              <a:solidFill>
                <a:srgbClr val="000000"/>
              </a:solidFill>
              <a:latin typeface="맑은 고딕"/>
              <a:ea typeface="맑은 고딕"/>
              <a:cs typeface="맑은 고딕"/>
            </a:endParaRPr>
          </a:p>
        </p:txBody>
      </p:sp>
      <p:pic>
        <p:nvPicPr>
          <p:cNvPr id="4" name="그림 3">
            <a:extLst>
              <a:ext uri="{FF2B5EF4-FFF2-40B4-BE49-F238E27FC236}">
                <a16:creationId xmlns:a16="http://schemas.microsoft.com/office/drawing/2014/main" id="{A7D8B701-BC4A-0042-BEC0-3E90C510CFBE}"/>
              </a:ext>
            </a:extLst>
          </p:cNvPr>
          <p:cNvPicPr>
            <a:picLocks noChangeAspect="1"/>
          </p:cNvPicPr>
          <p:nvPr/>
        </p:nvPicPr>
        <p:blipFill>
          <a:blip r:embed="rId3"/>
          <a:stretch>
            <a:fillRect/>
          </a:stretch>
        </p:blipFill>
        <p:spPr>
          <a:xfrm>
            <a:off x="838199" y="2519208"/>
            <a:ext cx="8894064" cy="3150448"/>
          </a:xfrm>
          <a:prstGeom prst="rect">
            <a:avLst/>
          </a:prstGeom>
        </p:spPr>
      </p:pic>
      <p:sp>
        <p:nvSpPr>
          <p:cNvPr id="6" name="직사각형 5">
            <a:extLst>
              <a:ext uri="{FF2B5EF4-FFF2-40B4-BE49-F238E27FC236}">
                <a16:creationId xmlns:a16="http://schemas.microsoft.com/office/drawing/2014/main" id="{021D2A14-9622-C5CD-79C6-AEDFD1D20743}"/>
              </a:ext>
            </a:extLst>
          </p:cNvPr>
          <p:cNvSpPr/>
          <p:nvPr/>
        </p:nvSpPr>
        <p:spPr>
          <a:xfrm>
            <a:off x="1168400" y="2690819"/>
            <a:ext cx="1727200" cy="17526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7675C33-97EE-8497-89E6-2C2700B438A4}"/>
              </a:ext>
            </a:extLst>
          </p:cNvPr>
          <p:cNvSpPr/>
          <p:nvPr/>
        </p:nvSpPr>
        <p:spPr>
          <a:xfrm>
            <a:off x="8394700" y="3370270"/>
            <a:ext cx="584200" cy="5405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874A3E7-8311-9286-8758-DD7E816DAEC1}"/>
              </a:ext>
            </a:extLst>
          </p:cNvPr>
          <p:cNvSpPr/>
          <p:nvPr/>
        </p:nvSpPr>
        <p:spPr>
          <a:xfrm>
            <a:off x="1739900" y="2712519"/>
            <a:ext cx="1727200" cy="17526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F987EF9A-2F69-E4E5-9BAE-5B378C2EB5E4}"/>
              </a:ext>
            </a:extLst>
          </p:cNvPr>
          <p:cNvSpPr/>
          <p:nvPr/>
        </p:nvSpPr>
        <p:spPr>
          <a:xfrm>
            <a:off x="8978900" y="3339362"/>
            <a:ext cx="584200" cy="57408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내용 개체 틀 2">
            <a:extLst>
              <a:ext uri="{FF2B5EF4-FFF2-40B4-BE49-F238E27FC236}">
                <a16:creationId xmlns:a16="http://schemas.microsoft.com/office/drawing/2014/main" id="{46CF3116-F5E2-56C0-8739-20AD42F9A5BF}"/>
              </a:ext>
            </a:extLst>
          </p:cNvPr>
          <p:cNvSpPr txBox="1">
            <a:spLocks/>
          </p:cNvSpPr>
          <p:nvPr/>
        </p:nvSpPr>
        <p:spPr>
          <a:xfrm>
            <a:off x="838199" y="5684259"/>
            <a:ext cx="10515600" cy="48561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ko-KR" sz="2200" dirty="0">
                <a:solidFill>
                  <a:srgbClr val="000000"/>
                </a:solidFill>
                <a:latin typeface="맑은 고딕"/>
                <a:ea typeface="맑은 고딕"/>
                <a:cs typeface="맑은 고딕"/>
              </a:rPr>
              <a:t>1*2+2*0+3*1+0*0+1*1+2*2+3*1+0*0+1*2=15</a:t>
            </a:r>
            <a:endParaRPr lang="ko-KR" altLang="en-US" sz="2200" dirty="0">
              <a:solidFill>
                <a:srgbClr val="000000"/>
              </a:solidFill>
              <a:latin typeface="맑은 고딕"/>
              <a:ea typeface="맑은 고딕"/>
              <a:cs typeface="맑은 고딕"/>
            </a:endParaRPr>
          </a:p>
        </p:txBody>
      </p:sp>
    </p:spTree>
    <p:extLst>
      <p:ext uri="{BB962C8B-B14F-4D97-AF65-F5344CB8AC3E}">
        <p14:creationId xmlns:p14="http://schemas.microsoft.com/office/powerpoint/2010/main" val="3699300468"/>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522514"/>
            <a:ext cx="12192000" cy="725840"/>
          </a:xfrm>
        </p:spPr>
        <p:txBody>
          <a:bodyPr>
            <a:normAutofit/>
          </a:bodyPr>
          <a:lstStyle/>
          <a:p>
            <a:pPr lvl="0">
              <a:defRPr/>
            </a:pPr>
            <a:r>
              <a:rPr lang="ko-KR" altLang="en-US" sz="2800" b="1" dirty="0">
                <a:latin typeface="+mn-lt"/>
              </a:rPr>
              <a:t>패딩</a:t>
            </a:r>
            <a:r>
              <a:rPr lang="en-US" altLang="ko-KR" sz="2800" b="1" dirty="0">
                <a:latin typeface="+mn-lt"/>
              </a:rPr>
              <a:t>(padding)</a:t>
            </a:r>
          </a:p>
        </p:txBody>
      </p:sp>
      <p:pic>
        <p:nvPicPr>
          <p:cNvPr id="4" name="내용 개체 틀 3">
            <a:extLst>
              <a:ext uri="{FF2B5EF4-FFF2-40B4-BE49-F238E27FC236}">
                <a16:creationId xmlns:a16="http://schemas.microsoft.com/office/drawing/2014/main" id="{E017248C-67B6-7632-9C4E-A1CD6CD3E576}"/>
              </a:ext>
            </a:extLst>
          </p:cNvPr>
          <p:cNvPicPr>
            <a:picLocks noGrp="1" noChangeAspect="1"/>
          </p:cNvPicPr>
          <p:nvPr>
            <p:ph idx="1"/>
          </p:nvPr>
        </p:nvPicPr>
        <p:blipFill>
          <a:blip r:embed="rId3"/>
          <a:stretch>
            <a:fillRect/>
          </a:stretch>
        </p:blipFill>
        <p:spPr>
          <a:xfrm>
            <a:off x="267834" y="1414962"/>
            <a:ext cx="9369652" cy="4028075"/>
          </a:xfrm>
        </p:spPr>
      </p:pic>
      <p:sp>
        <p:nvSpPr>
          <p:cNvPr id="6" name="TextBox 5">
            <a:extLst>
              <a:ext uri="{FF2B5EF4-FFF2-40B4-BE49-F238E27FC236}">
                <a16:creationId xmlns:a16="http://schemas.microsoft.com/office/drawing/2014/main" id="{72F764A0-ACF8-BD1F-9040-82C0AA708135}"/>
              </a:ext>
            </a:extLst>
          </p:cNvPr>
          <p:cNvSpPr txBox="1"/>
          <p:nvPr/>
        </p:nvSpPr>
        <p:spPr>
          <a:xfrm>
            <a:off x="566057" y="5849257"/>
            <a:ext cx="10421257" cy="369332"/>
          </a:xfrm>
          <a:prstGeom prst="rect">
            <a:avLst/>
          </a:prstGeom>
          <a:noFill/>
        </p:spPr>
        <p:txBody>
          <a:bodyPr wrap="square" rtlCol="0">
            <a:spAutoFit/>
          </a:bodyPr>
          <a:lstStyle/>
          <a:p>
            <a:r>
              <a:rPr lang="ko-KR" altLang="en-US" dirty="0" err="1"/>
              <a:t>합성곱</a:t>
            </a:r>
            <a:r>
              <a:rPr lang="ko-KR" altLang="en-US" dirty="0"/>
              <a:t> 연산을 수행하기 전에 입력 데이터 주변을 특정 값</a:t>
            </a:r>
            <a:r>
              <a:rPr lang="en-US" altLang="ko-KR" dirty="0"/>
              <a:t>(</a:t>
            </a:r>
            <a:r>
              <a:rPr lang="ko-KR" altLang="en-US" dirty="0"/>
              <a:t>예컨대 </a:t>
            </a:r>
            <a:r>
              <a:rPr lang="en-US" altLang="ko-KR" dirty="0"/>
              <a:t>0)</a:t>
            </a:r>
            <a:r>
              <a:rPr lang="ko-KR" altLang="en-US" dirty="0"/>
              <a:t>으로 채우는 것이다</a:t>
            </a:r>
            <a:r>
              <a:rPr lang="en-US" altLang="ko-KR" dirty="0"/>
              <a:t>.</a:t>
            </a:r>
            <a:endParaRPr lang="ko-KR" altLang="en-US" dirty="0"/>
          </a:p>
        </p:txBody>
      </p:sp>
    </p:spTree>
    <p:extLst>
      <p:ext uri="{BB962C8B-B14F-4D97-AF65-F5344CB8AC3E}">
        <p14:creationId xmlns:p14="http://schemas.microsoft.com/office/powerpoint/2010/main" val="3719890804"/>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59921"/>
            <a:ext cx="12192000" cy="761118"/>
          </a:xfrm>
        </p:spPr>
        <p:txBody>
          <a:bodyPr>
            <a:normAutofit/>
          </a:bodyPr>
          <a:lstStyle/>
          <a:p>
            <a:pPr lvl="0">
              <a:defRPr/>
            </a:pPr>
            <a:r>
              <a:rPr lang="ko-KR" altLang="en-US" sz="2800" b="1" dirty="0" err="1"/>
              <a:t>스트라이드</a:t>
            </a:r>
            <a:r>
              <a:rPr lang="en-US" altLang="ko-KR" sz="2800" b="1" dirty="0"/>
              <a:t>(stride)</a:t>
            </a:r>
            <a:endParaRPr lang="ko-KR" altLang="en-US" sz="2800" b="1" dirty="0"/>
          </a:p>
        </p:txBody>
      </p:sp>
      <p:pic>
        <p:nvPicPr>
          <p:cNvPr id="4" name="내용 개체 틀 3">
            <a:extLst>
              <a:ext uri="{FF2B5EF4-FFF2-40B4-BE49-F238E27FC236}">
                <a16:creationId xmlns:a16="http://schemas.microsoft.com/office/drawing/2014/main" id="{905C881A-FC7E-09AB-3F0C-DA6E0DBA0800}"/>
              </a:ext>
            </a:extLst>
          </p:cNvPr>
          <p:cNvPicPr>
            <a:picLocks noGrp="1" noChangeAspect="1"/>
          </p:cNvPicPr>
          <p:nvPr>
            <p:ph idx="1"/>
          </p:nvPr>
        </p:nvPicPr>
        <p:blipFill>
          <a:blip r:embed="rId3"/>
          <a:stretch>
            <a:fillRect/>
          </a:stretch>
        </p:blipFill>
        <p:spPr>
          <a:xfrm>
            <a:off x="165868" y="1221039"/>
            <a:ext cx="7067442" cy="5063647"/>
          </a:xfrm>
        </p:spPr>
      </p:pic>
      <p:sp>
        <p:nvSpPr>
          <p:cNvPr id="5" name="TextBox 4">
            <a:extLst>
              <a:ext uri="{FF2B5EF4-FFF2-40B4-BE49-F238E27FC236}">
                <a16:creationId xmlns:a16="http://schemas.microsoft.com/office/drawing/2014/main" id="{62003B3F-B191-C776-CA7E-73DA535BAE08}"/>
              </a:ext>
            </a:extLst>
          </p:cNvPr>
          <p:cNvSpPr txBox="1"/>
          <p:nvPr/>
        </p:nvSpPr>
        <p:spPr>
          <a:xfrm>
            <a:off x="7605485" y="3664136"/>
            <a:ext cx="4310744"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필터를 적용하는 위치의 간격이다</a:t>
            </a:r>
            <a:endParaRPr lang="en-US" altLang="ko-KR" dirty="0"/>
          </a:p>
        </p:txBody>
      </p:sp>
    </p:spTree>
    <p:extLst>
      <p:ext uri="{BB962C8B-B14F-4D97-AF65-F5344CB8AC3E}">
        <p14:creationId xmlns:p14="http://schemas.microsoft.com/office/powerpoint/2010/main" val="395396788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28675" y="717550"/>
            <a:ext cx="10515600" cy="1325563"/>
          </a:xfrm>
        </p:spPr>
        <p:txBody>
          <a:bodyPr vert="horz" lIns="91440" tIns="45720" rIns="91440" bIns="45720" anchor="ctr">
            <a:normAutofit/>
          </a:bodyPr>
          <a:lstStyle/>
          <a:p>
            <a:pPr lvl="0">
              <a:defRPr/>
            </a:pPr>
            <a:r>
              <a:rPr kumimoji="0" lang="en-US" altLang="ko-KR" sz="2800" b="0" i="0" u="none" strike="noStrike" kern="1200" cap="none" spc="0" normalizeH="0" baseline="0" dirty="0">
                <a:solidFill>
                  <a:srgbClr val="000000"/>
                </a:solidFill>
                <a:latin typeface="맑은 고딕"/>
                <a:ea typeface="맑은 고딕"/>
                <a:cs typeface="맑은 고딕"/>
              </a:rPr>
              <a:t>3</a:t>
            </a:r>
            <a:r>
              <a:rPr kumimoji="0" lang="ko-KR" altLang="en-US" sz="2800" b="0" i="0" u="none" strike="noStrike" kern="1200" cap="none" spc="0" normalizeH="0" baseline="0" dirty="0">
                <a:solidFill>
                  <a:srgbClr val="000000"/>
                </a:solidFill>
                <a:latin typeface="맑은 고딕"/>
                <a:ea typeface="맑은 고딕"/>
                <a:cs typeface="맑은 고딕"/>
              </a:rPr>
              <a:t>차원 데이터의 </a:t>
            </a:r>
            <a:r>
              <a:rPr kumimoji="0" lang="ko-KR" altLang="en-US" sz="2800" b="0" i="0" u="none" strike="noStrike" kern="1200" cap="none" spc="0" normalizeH="0" baseline="0" dirty="0" err="1">
                <a:solidFill>
                  <a:srgbClr val="000000"/>
                </a:solidFill>
                <a:latin typeface="맑은 고딕"/>
                <a:ea typeface="맑은 고딕"/>
                <a:cs typeface="맑은 고딕"/>
              </a:rPr>
              <a:t>합성곱</a:t>
            </a:r>
            <a:r>
              <a:rPr kumimoji="0" lang="ko-KR" altLang="en-US" sz="2800" b="0" i="0" u="none" strike="noStrike" kern="1200" cap="none" spc="0" normalizeH="0" baseline="0" dirty="0">
                <a:solidFill>
                  <a:srgbClr val="000000"/>
                </a:solidFill>
                <a:latin typeface="맑은 고딕"/>
                <a:ea typeface="맑은 고딕"/>
                <a:cs typeface="맑은 고딕"/>
              </a:rPr>
              <a:t> 연산</a:t>
            </a:r>
            <a:br>
              <a:rPr lang="en-US" altLang="ko-KR" sz="2800" dirty="0"/>
            </a:b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pic>
        <p:nvPicPr>
          <p:cNvPr id="3" name="내용 개체 틀 2">
            <a:extLst>
              <a:ext uri="{FF2B5EF4-FFF2-40B4-BE49-F238E27FC236}">
                <a16:creationId xmlns:a16="http://schemas.microsoft.com/office/drawing/2014/main" id="{51C7C546-F5E6-7083-9237-5BB5D564CAB3}"/>
              </a:ext>
            </a:extLst>
          </p:cNvPr>
          <p:cNvPicPr>
            <a:picLocks noGrp="1" noChangeAspect="1"/>
          </p:cNvPicPr>
          <p:nvPr>
            <p:ph idx="1"/>
          </p:nvPr>
        </p:nvPicPr>
        <p:blipFill>
          <a:blip r:embed="rId2"/>
          <a:stretch>
            <a:fillRect/>
          </a:stretch>
        </p:blipFill>
        <p:spPr>
          <a:xfrm>
            <a:off x="654277" y="1688192"/>
            <a:ext cx="5019675" cy="3771900"/>
          </a:xfrm>
        </p:spPr>
      </p:pic>
      <p:pic>
        <p:nvPicPr>
          <p:cNvPr id="7" name="그림 6">
            <a:extLst>
              <a:ext uri="{FF2B5EF4-FFF2-40B4-BE49-F238E27FC236}">
                <a16:creationId xmlns:a16="http://schemas.microsoft.com/office/drawing/2014/main" id="{94D4C513-02B2-3484-5546-7560F884B4E9}"/>
              </a:ext>
            </a:extLst>
          </p:cNvPr>
          <p:cNvPicPr>
            <a:picLocks noChangeAspect="1"/>
          </p:cNvPicPr>
          <p:nvPr/>
        </p:nvPicPr>
        <p:blipFill>
          <a:blip r:embed="rId3"/>
          <a:stretch>
            <a:fillRect/>
          </a:stretch>
        </p:blipFill>
        <p:spPr>
          <a:xfrm>
            <a:off x="6096000" y="2360952"/>
            <a:ext cx="5124450" cy="2781300"/>
          </a:xfrm>
          <a:prstGeom prst="rect">
            <a:avLst/>
          </a:prstGeom>
        </p:spPr>
      </p:pic>
    </p:spTree>
    <p:extLst>
      <p:ext uri="{BB962C8B-B14F-4D97-AF65-F5344CB8AC3E}">
        <p14:creationId xmlns:p14="http://schemas.microsoft.com/office/powerpoint/2010/main" val="2315585216"/>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377371"/>
            <a:ext cx="12192000" cy="902229"/>
          </a:xfrm>
        </p:spPr>
        <p:txBody>
          <a:bodyPr vert="horz" lIns="91440" tIns="45720" rIns="91440" bIns="45720" anchor="ctr">
            <a:normAutofit/>
          </a:bodyPr>
          <a:lstStyle/>
          <a:p>
            <a:pPr lvl="0">
              <a:defRPr/>
            </a:pPr>
            <a:r>
              <a:rPr kumimoji="0" lang="ko-KR" altLang="en-US" sz="2800" b="1" i="0" u="none" strike="noStrike" kern="1200" cap="none" spc="0" normalizeH="0" baseline="0" dirty="0">
                <a:solidFill>
                  <a:srgbClr val="000000"/>
                </a:solidFill>
                <a:latin typeface="맑은 고딕"/>
                <a:ea typeface="맑은 고딕"/>
                <a:cs typeface="맑은 고딕"/>
              </a:rPr>
              <a:t>여러 </a:t>
            </a:r>
            <a:r>
              <a:rPr lang="ko-KR" altLang="en-US" sz="2800" b="1" dirty="0">
                <a:solidFill>
                  <a:srgbClr val="000000"/>
                </a:solidFill>
                <a:latin typeface="맑은 고딕"/>
                <a:ea typeface="맑은 고딕"/>
                <a:cs typeface="맑은 고딕"/>
              </a:rPr>
              <a:t>필터를 사용한 </a:t>
            </a:r>
            <a:r>
              <a:rPr lang="ko-KR" altLang="en-US" sz="2800" b="1" dirty="0" err="1">
                <a:solidFill>
                  <a:srgbClr val="000000"/>
                </a:solidFill>
                <a:latin typeface="맑은 고딕"/>
                <a:ea typeface="맑은 고딕"/>
                <a:cs typeface="맑은 고딕"/>
              </a:rPr>
              <a:t>합성곱</a:t>
            </a:r>
            <a:r>
              <a:rPr lang="ko-KR" altLang="en-US" sz="2800" b="1" dirty="0">
                <a:solidFill>
                  <a:srgbClr val="000000"/>
                </a:solidFill>
                <a:latin typeface="맑은 고딕"/>
                <a:ea typeface="맑은 고딕"/>
                <a:cs typeface="맑은 고딕"/>
              </a:rPr>
              <a:t> 연산</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pic>
        <p:nvPicPr>
          <p:cNvPr id="3" name="내용 개체 틀 2">
            <a:extLst>
              <a:ext uri="{FF2B5EF4-FFF2-40B4-BE49-F238E27FC236}">
                <a16:creationId xmlns:a16="http://schemas.microsoft.com/office/drawing/2014/main" id="{D41E3D2D-2AD9-2DC6-A092-D170B8079D3C}"/>
              </a:ext>
            </a:extLst>
          </p:cNvPr>
          <p:cNvPicPr>
            <a:picLocks noGrp="1" noChangeAspect="1"/>
          </p:cNvPicPr>
          <p:nvPr>
            <p:ph idx="1"/>
          </p:nvPr>
        </p:nvPicPr>
        <p:blipFill>
          <a:blip r:embed="rId3"/>
          <a:stretch>
            <a:fillRect/>
          </a:stretch>
        </p:blipFill>
        <p:spPr>
          <a:xfrm>
            <a:off x="403224" y="1279600"/>
            <a:ext cx="7099277" cy="4613200"/>
          </a:xfrm>
        </p:spPr>
      </p:pic>
    </p:spTree>
    <p:extLst>
      <p:ext uri="{BB962C8B-B14F-4D97-AF65-F5344CB8AC3E}">
        <p14:creationId xmlns:p14="http://schemas.microsoft.com/office/powerpoint/2010/main" val="1322699071"/>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9525" y="478102"/>
            <a:ext cx="12192000" cy="902229"/>
          </a:xfrm>
        </p:spPr>
        <p:txBody>
          <a:bodyPr vert="horz" lIns="91440" tIns="45720" rIns="91440" bIns="45720" anchor="ctr">
            <a:normAutofit/>
          </a:bodyPr>
          <a:lstStyle/>
          <a:p>
            <a:pPr lvl="0">
              <a:defRPr/>
            </a:pPr>
            <a:r>
              <a:rPr kumimoji="0" lang="en-US" altLang="ko-KR" sz="2800" b="1" i="0" u="none" strike="noStrike" kern="1200" cap="none" spc="0" normalizeH="0" baseline="0" dirty="0">
                <a:solidFill>
                  <a:srgbClr val="000000"/>
                </a:solidFill>
                <a:latin typeface="맑은 고딕"/>
                <a:ea typeface="맑은 고딕"/>
                <a:cs typeface="맑은 고딕"/>
              </a:rPr>
              <a:t>2. </a:t>
            </a:r>
            <a:r>
              <a:rPr lang="ko-KR" altLang="en-US" sz="2800" b="1" dirty="0" err="1"/>
              <a:t>풀링</a:t>
            </a:r>
            <a:r>
              <a:rPr lang="ko-KR" altLang="en-US" sz="2800" b="1" dirty="0"/>
              <a:t> 계층</a:t>
            </a:r>
            <a:r>
              <a:rPr lang="en-US" altLang="ko-KR" sz="2800" b="1" dirty="0"/>
              <a:t>(pooling layer)</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pic>
        <p:nvPicPr>
          <p:cNvPr id="3" name="내용 개체 틀 2">
            <a:extLst>
              <a:ext uri="{FF2B5EF4-FFF2-40B4-BE49-F238E27FC236}">
                <a16:creationId xmlns:a16="http://schemas.microsoft.com/office/drawing/2014/main" id="{301801B3-F9F3-EA7F-A3CC-5908501A86AA}"/>
              </a:ext>
            </a:extLst>
          </p:cNvPr>
          <p:cNvPicPr>
            <a:picLocks noGrp="1" noChangeAspect="1"/>
          </p:cNvPicPr>
          <p:nvPr>
            <p:ph idx="1"/>
          </p:nvPr>
        </p:nvPicPr>
        <p:blipFill>
          <a:blip r:embed="rId3"/>
          <a:stretch>
            <a:fillRect/>
          </a:stretch>
        </p:blipFill>
        <p:spPr>
          <a:xfrm>
            <a:off x="222250" y="1295400"/>
            <a:ext cx="8426450" cy="3495416"/>
          </a:xfrm>
        </p:spPr>
      </p:pic>
      <p:sp>
        <p:nvSpPr>
          <p:cNvPr id="6" name="제목 1"/>
          <p:cNvSpPr>
            <a:spLocks noGrp="1"/>
          </p:cNvSpPr>
          <p:nvPr/>
        </p:nvSpPr>
        <p:spPr>
          <a:xfrm>
            <a:off x="828675" y="717550"/>
            <a:ext cx="10515600" cy="1325563"/>
          </a:xfrm>
          <a:prstGeom prst="rect">
            <a:avLst/>
          </a:prstGeom>
        </p:spPr>
        <p:txBody>
          <a:bodyPr vert="horz" lIns="91440" tIns="45720" rIns="91440" bIns="45720" anchor="ctr">
            <a:normAutofit/>
          </a:bodyPr>
          <a:lstStyle/>
          <a:p>
            <a:pPr marL="0" lvl="0" indent="0" algn="l" defTabSz="914400" rtl="0" eaLnBrk="1" latinLnBrk="1" hangingPunct="1">
              <a:lnSpc>
                <a:spcPct val="90000"/>
              </a:lnSpc>
              <a:spcBef>
                <a:spcPct val="0"/>
              </a:spcBef>
              <a:spcAft>
                <a:spcPts val="0"/>
              </a:spcAft>
              <a:buNone/>
              <a:defRPr/>
            </a:pP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sp>
        <p:nvSpPr>
          <p:cNvPr id="7" name="TextBox 6">
            <a:extLst>
              <a:ext uri="{FF2B5EF4-FFF2-40B4-BE49-F238E27FC236}">
                <a16:creationId xmlns:a16="http://schemas.microsoft.com/office/drawing/2014/main" id="{C887E34F-2F56-18B9-DB38-7E053758D28F}"/>
              </a:ext>
            </a:extLst>
          </p:cNvPr>
          <p:cNvSpPr txBox="1"/>
          <p:nvPr/>
        </p:nvSpPr>
        <p:spPr>
          <a:xfrm>
            <a:off x="647700" y="4867016"/>
            <a:ext cx="88011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2X2 </a:t>
            </a:r>
            <a:r>
              <a:rPr lang="ko-KR" altLang="en-US" dirty="0"/>
              <a:t>최대 </a:t>
            </a:r>
            <a:r>
              <a:rPr lang="ko-KR" altLang="en-US" dirty="0" err="1"/>
              <a:t>풀링을</a:t>
            </a:r>
            <a:r>
              <a:rPr lang="ko-KR" altLang="en-US" dirty="0"/>
              <a:t> </a:t>
            </a:r>
            <a:r>
              <a:rPr lang="ko-KR" altLang="en-US" dirty="0" err="1"/>
              <a:t>스트라이드</a:t>
            </a:r>
            <a:r>
              <a:rPr lang="ko-KR" altLang="en-US" dirty="0"/>
              <a:t> </a:t>
            </a:r>
            <a:r>
              <a:rPr lang="en-US" altLang="ko-KR" dirty="0"/>
              <a:t>2</a:t>
            </a:r>
            <a:r>
              <a:rPr lang="ko-KR" altLang="en-US" dirty="0"/>
              <a:t>로 처리하는 순서</a:t>
            </a:r>
            <a:endParaRPr lang="en-US" altLang="ko-KR" dirty="0"/>
          </a:p>
          <a:p>
            <a:pPr marL="285750" indent="-285750">
              <a:buFont typeface="Arial" panose="020B0604020202020204" pitchFamily="34" charset="0"/>
              <a:buChar char="•"/>
            </a:pPr>
            <a:r>
              <a:rPr lang="ko-KR" altLang="en-US" dirty="0"/>
              <a:t>세로</a:t>
            </a:r>
            <a:r>
              <a:rPr lang="en-US" altLang="ko-KR" dirty="0"/>
              <a:t>/</a:t>
            </a:r>
            <a:r>
              <a:rPr lang="ko-KR" altLang="en-US" dirty="0"/>
              <a:t>가로 방향의 크기를 줄이는 연산입니다</a:t>
            </a:r>
          </a:p>
        </p:txBody>
      </p:sp>
    </p:spTree>
    <p:extLst>
      <p:ext uri="{BB962C8B-B14F-4D97-AF65-F5344CB8AC3E}">
        <p14:creationId xmlns:p14="http://schemas.microsoft.com/office/powerpoint/2010/main" val="314011622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0" y="266435"/>
            <a:ext cx="12192000" cy="902229"/>
          </a:xfrm>
        </p:spPr>
        <p:txBody>
          <a:bodyPr vert="horz" lIns="91440" tIns="45720" rIns="91440" bIns="45720" anchor="ctr">
            <a:normAutofit/>
          </a:bodyPr>
          <a:lstStyle/>
          <a:p>
            <a:pPr lvl="0">
              <a:defRPr/>
            </a:pPr>
            <a:r>
              <a:rPr lang="en-US" altLang="ko-KR" sz="2800" b="1" dirty="0"/>
              <a:t>CNN</a:t>
            </a:r>
            <a:r>
              <a:rPr lang="ko-KR" altLang="en-US" sz="2800" b="1" dirty="0"/>
              <a:t>이 보고 있는 것이 무엇인가</a:t>
            </a:r>
            <a:r>
              <a:rPr lang="en-US" altLang="ko-KR" sz="2800" b="1" dirty="0"/>
              <a:t>?</a:t>
            </a:r>
            <a:br>
              <a:rPr lang="en-US" altLang="ko-KR" sz="2200" b="1" dirty="0"/>
            </a:br>
            <a:endParaRPr kumimoji="0" lang="en-US" altLang="ko-KR" sz="2200" b="1" i="0" u="none" strike="noStrike" kern="1200" cap="none" spc="0" normalizeH="0" baseline="0" dirty="0">
              <a:solidFill>
                <a:srgbClr val="000000"/>
              </a:solidFill>
              <a:latin typeface="맑은 고딕"/>
              <a:ea typeface="맑은 고딕"/>
              <a:cs typeface="맑은 고딕"/>
            </a:endParaRPr>
          </a:p>
        </p:txBody>
      </p:sp>
      <p:pic>
        <p:nvPicPr>
          <p:cNvPr id="3" name="내용 개체 틀 2">
            <a:extLst>
              <a:ext uri="{FF2B5EF4-FFF2-40B4-BE49-F238E27FC236}">
                <a16:creationId xmlns:a16="http://schemas.microsoft.com/office/drawing/2014/main" id="{6F188ADA-6C51-F11F-2D57-CAA06F2DA8B8}"/>
              </a:ext>
            </a:extLst>
          </p:cNvPr>
          <p:cNvPicPr>
            <a:picLocks noGrp="1" noChangeAspect="1"/>
          </p:cNvPicPr>
          <p:nvPr>
            <p:ph idx="1"/>
          </p:nvPr>
        </p:nvPicPr>
        <p:blipFill rotWithShape="1">
          <a:blip r:embed="rId2"/>
          <a:srcRect t="3307" r="565"/>
          <a:stretch/>
        </p:blipFill>
        <p:spPr>
          <a:xfrm>
            <a:off x="239473" y="1041400"/>
            <a:ext cx="5259628" cy="3086100"/>
          </a:xfrm>
        </p:spPr>
      </p:pic>
      <p:sp>
        <p:nvSpPr>
          <p:cNvPr id="6" name="제목 1"/>
          <p:cNvSpPr>
            <a:spLocks noGrp="1"/>
          </p:cNvSpPr>
          <p:nvPr/>
        </p:nvSpPr>
        <p:spPr>
          <a:xfrm>
            <a:off x="828675" y="717550"/>
            <a:ext cx="10515600" cy="1325563"/>
          </a:xfrm>
          <a:prstGeom prst="rect">
            <a:avLst/>
          </a:prstGeom>
        </p:spPr>
        <p:txBody>
          <a:bodyPr vert="horz" lIns="91440" tIns="45720" rIns="91440" bIns="45720" anchor="ctr">
            <a:normAutofit/>
          </a:bodyPr>
          <a:lstStyle/>
          <a:p>
            <a:pPr marL="0" lvl="0" indent="0" algn="l" defTabSz="914400" rtl="0" eaLnBrk="1" latinLnBrk="1" hangingPunct="1">
              <a:lnSpc>
                <a:spcPct val="90000"/>
              </a:lnSpc>
              <a:spcBef>
                <a:spcPts val="1000"/>
              </a:spcBef>
              <a:spcAft>
                <a:spcPts val="0"/>
              </a:spcAft>
              <a:buFont typeface="Arial"/>
              <a:buNone/>
              <a:defRPr/>
            </a:pPr>
            <a:endParaRPr kumimoji="0" lang="en-US" altLang="ko-KR" sz="2800" b="0" i="0" u="none" strike="noStrike" kern="1200" cap="none" spc="0" normalizeH="0" baseline="0" dirty="0">
              <a:solidFill>
                <a:srgbClr val="000000"/>
              </a:solidFill>
              <a:latin typeface="맑은 고딕"/>
              <a:ea typeface="맑은 고딕"/>
              <a:cs typeface="맑은 고딕"/>
            </a:endParaRPr>
          </a:p>
        </p:txBody>
      </p:sp>
      <p:sp>
        <p:nvSpPr>
          <p:cNvPr id="7" name="TextBox 6">
            <a:extLst>
              <a:ext uri="{FF2B5EF4-FFF2-40B4-BE49-F238E27FC236}">
                <a16:creationId xmlns:a16="http://schemas.microsoft.com/office/drawing/2014/main" id="{9527D8C2-B14B-360D-E5E3-DFD8FF4D83CF}"/>
              </a:ext>
            </a:extLst>
          </p:cNvPr>
          <p:cNvSpPr txBox="1"/>
          <p:nvPr/>
        </p:nvSpPr>
        <p:spPr>
          <a:xfrm>
            <a:off x="239473" y="4495800"/>
            <a:ext cx="4929427" cy="923330"/>
          </a:xfrm>
          <a:prstGeom prst="rect">
            <a:avLst/>
          </a:prstGeom>
          <a:noFill/>
        </p:spPr>
        <p:txBody>
          <a:bodyPr wrap="square" rtlCol="0">
            <a:spAutoFit/>
          </a:bodyPr>
          <a:lstStyle/>
          <a:p>
            <a:r>
              <a:rPr lang="ko-KR" altLang="en-US" dirty="0" err="1"/>
              <a:t>합성곱</a:t>
            </a:r>
            <a:r>
              <a:rPr lang="ko-KR" altLang="en-US" dirty="0"/>
              <a:t> 계층의 필터는 에지</a:t>
            </a:r>
            <a:r>
              <a:rPr lang="en-US" altLang="ko-KR" dirty="0"/>
              <a:t>(</a:t>
            </a:r>
            <a:r>
              <a:rPr lang="ko-KR" altLang="en-US" dirty="0"/>
              <a:t>색상이 바뀌는 경계선</a:t>
            </a:r>
            <a:r>
              <a:rPr lang="en-US" altLang="ko-KR" dirty="0"/>
              <a:t>)</a:t>
            </a:r>
            <a:r>
              <a:rPr lang="ko-KR" altLang="en-US" dirty="0"/>
              <a:t>나 </a:t>
            </a:r>
            <a:r>
              <a:rPr lang="ko-KR" altLang="en-US" dirty="0" err="1"/>
              <a:t>블롭</a:t>
            </a:r>
            <a:r>
              <a:rPr lang="en-US" altLang="ko-KR" dirty="0"/>
              <a:t>(</a:t>
            </a:r>
            <a:r>
              <a:rPr lang="ko-KR" altLang="en-US" dirty="0"/>
              <a:t>국소적으로 덩어리진 영역</a:t>
            </a:r>
            <a:r>
              <a:rPr lang="en-US" altLang="ko-KR" dirty="0"/>
              <a:t>) </a:t>
            </a:r>
            <a:r>
              <a:rPr lang="ko-KR" altLang="en-US" dirty="0"/>
              <a:t>등의 원시적인 정보를 추출</a:t>
            </a:r>
          </a:p>
        </p:txBody>
      </p:sp>
      <p:pic>
        <p:nvPicPr>
          <p:cNvPr id="9" name="그림 8">
            <a:extLst>
              <a:ext uri="{FF2B5EF4-FFF2-40B4-BE49-F238E27FC236}">
                <a16:creationId xmlns:a16="http://schemas.microsoft.com/office/drawing/2014/main" id="{E8EBA6CE-6112-D3D8-D4B1-D59DBA352F0D}"/>
              </a:ext>
            </a:extLst>
          </p:cNvPr>
          <p:cNvPicPr>
            <a:picLocks noChangeAspect="1"/>
          </p:cNvPicPr>
          <p:nvPr/>
        </p:nvPicPr>
        <p:blipFill>
          <a:blip r:embed="rId3"/>
          <a:stretch>
            <a:fillRect/>
          </a:stretch>
        </p:blipFill>
        <p:spPr>
          <a:xfrm>
            <a:off x="5589827" y="1219464"/>
            <a:ext cx="6343650" cy="2990850"/>
          </a:xfrm>
          <a:prstGeom prst="rect">
            <a:avLst/>
          </a:prstGeom>
        </p:spPr>
      </p:pic>
      <p:sp>
        <p:nvSpPr>
          <p:cNvPr id="10" name="TextBox 9">
            <a:extLst>
              <a:ext uri="{FF2B5EF4-FFF2-40B4-BE49-F238E27FC236}">
                <a16:creationId xmlns:a16="http://schemas.microsoft.com/office/drawing/2014/main" id="{3254C7AB-1909-46F5-6391-25E8C3901F1A}"/>
              </a:ext>
            </a:extLst>
          </p:cNvPr>
          <p:cNvSpPr txBox="1"/>
          <p:nvPr/>
        </p:nvSpPr>
        <p:spPr>
          <a:xfrm>
            <a:off x="5829300" y="4495800"/>
            <a:ext cx="5956300" cy="1200329"/>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처음에는 단순한 </a:t>
            </a:r>
            <a:r>
              <a:rPr lang="ko-KR" altLang="en-US" dirty="0" err="1"/>
              <a:t>에지에</a:t>
            </a:r>
            <a:r>
              <a:rPr lang="ko-KR" altLang="en-US" dirty="0"/>
              <a:t> 반응하고</a:t>
            </a:r>
            <a:r>
              <a:rPr lang="en-US" altLang="ko-KR" dirty="0"/>
              <a:t>, </a:t>
            </a:r>
            <a:r>
              <a:rPr lang="ko-KR" altLang="en-US" dirty="0"/>
              <a:t>이어서 텍스처에 반응하고</a:t>
            </a:r>
            <a:r>
              <a:rPr lang="en-US" altLang="ko-KR" dirty="0"/>
              <a:t>, </a:t>
            </a:r>
            <a:r>
              <a:rPr lang="ko-KR" altLang="en-US" dirty="0"/>
              <a:t>더 복잡한 사물의 일부에 반응하도록 변화</a:t>
            </a:r>
            <a:endParaRPr lang="en-US" altLang="ko-KR" dirty="0"/>
          </a:p>
          <a:p>
            <a:pPr marL="285750" indent="-285750">
              <a:buFont typeface="Arial" panose="020B0604020202020204" pitchFamily="34" charset="0"/>
              <a:buChar char="•"/>
            </a:pPr>
            <a:r>
              <a:rPr lang="ko-KR" altLang="en-US" dirty="0"/>
              <a:t>즉</a:t>
            </a:r>
            <a:r>
              <a:rPr lang="en-US" altLang="ko-KR" dirty="0"/>
              <a:t>, </a:t>
            </a:r>
            <a:r>
              <a:rPr lang="ko-KR" altLang="en-US" dirty="0"/>
              <a:t>계층이 깊어질수록 추출되는 정보가 더 추상화된다</a:t>
            </a:r>
            <a:r>
              <a:rPr lang="en-US" altLang="ko-KR" dirty="0"/>
              <a:t>.</a:t>
            </a:r>
            <a:endParaRPr lang="ko-KR" altLang="en-US" dirty="0"/>
          </a:p>
        </p:txBody>
      </p:sp>
    </p:spTree>
    <p:extLst>
      <p:ext uri="{BB962C8B-B14F-4D97-AF65-F5344CB8AC3E}">
        <p14:creationId xmlns:p14="http://schemas.microsoft.com/office/powerpoint/2010/main" val="34251851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1757</Words>
  <Application>Microsoft Office PowerPoint</Application>
  <PresentationFormat>와이드스크린</PresentationFormat>
  <Paragraphs>108</Paragraphs>
  <Slides>18</Slides>
  <Notes>12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18</vt:i4>
      </vt:variant>
    </vt:vector>
  </HeadingPairs>
  <TitlesOfParts>
    <vt:vector size="25" baseType="lpstr">
      <vt:lpstr>-apple-system</vt:lpstr>
      <vt:lpstr>Söhne</vt:lpstr>
      <vt:lpstr>Spoqa Han Sans</vt:lpstr>
      <vt:lpstr>맑은 고딕</vt:lpstr>
      <vt:lpstr>Arial</vt:lpstr>
      <vt:lpstr>Ubuntu Condensed</vt:lpstr>
      <vt:lpstr>Office 테마</vt:lpstr>
      <vt:lpstr>PowerPoint 프레젠테이션</vt:lpstr>
      <vt:lpstr>CNN이란?(Convolutional neural network)</vt:lpstr>
      <vt:lpstr>1.합성곱 계층(Convolutional layer)</vt:lpstr>
      <vt:lpstr>패딩(padding)</vt:lpstr>
      <vt:lpstr>스트라이드(stride)</vt:lpstr>
      <vt:lpstr>3차원 데이터의 합성곱 연산 </vt:lpstr>
      <vt:lpstr>여러 필터를 사용한 합성곱 연산 </vt:lpstr>
      <vt:lpstr>2. 풀링 계층(pooling layer) </vt:lpstr>
      <vt:lpstr>CNN이 보고 있는 것이 무엇인가? </vt:lpstr>
      <vt:lpstr>YOLO(You only look once)이란? </vt:lpstr>
      <vt:lpstr>동작 과정 </vt:lpstr>
      <vt:lpstr>동작과정 </vt:lpstr>
      <vt:lpstr>YOLO의 network design </vt:lpstr>
      <vt:lpstr>YOLO의 Loss </vt:lpstr>
      <vt:lpstr>YOLO의 한계 </vt:lpstr>
      <vt:lpstr>Integrated Multiscale Domain Adaptive YOLO</vt:lpstr>
      <vt:lpstr>Architecture of YOLOv4 with domain adaptation network (DAN)</vt:lpstr>
      <vt:lpstr> Domain Adaptive Network(DAN) for YOLO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수현 이</dc:creator>
  <cp:lastModifiedBy>sunghyun lee</cp:lastModifiedBy>
  <cp:revision>153</cp:revision>
  <dcterms:created xsi:type="dcterms:W3CDTF">2024-01-20T13:16:05Z</dcterms:created>
  <dcterms:modified xsi:type="dcterms:W3CDTF">2024-05-13T01:56:20Z</dcterms:modified>
  <cp:version/>
</cp:coreProperties>
</file>