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87" r:id="rId4"/>
    <p:sldId id="280" r:id="rId5"/>
    <p:sldId id="284" r:id="rId6"/>
    <p:sldId id="288" r:id="rId7"/>
    <p:sldId id="285" r:id="rId8"/>
    <p:sldId id="286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833C0B"/>
    <a:srgbClr val="DC6312"/>
    <a:srgbClr val="F2F7FC"/>
    <a:srgbClr val="0066CC"/>
    <a:srgbClr val="002C62"/>
    <a:srgbClr val="CC99FF"/>
    <a:srgbClr val="2156A4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86999" autoAdjust="0"/>
  </p:normalViewPr>
  <p:slideViewPr>
    <p:cSldViewPr snapToGrid="0">
      <p:cViewPr varScale="1">
        <p:scale>
          <a:sx n="94" d="100"/>
          <a:sy n="94" d="100"/>
        </p:scale>
        <p:origin x="12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66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A3544-08D1-E07D-1B66-E6D2DE7A6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19496E-E311-FDE1-37B3-1C0333A06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9A59D9-4C59-69F2-DB26-85E1A009C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58FCD-F308-F9F2-AA4D-9C80C4D32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23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07C4B-71C0-CF62-6CDB-B3AD718E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82FC8F-AA32-ADAB-B332-FBE0754A5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E8AEEE-8FDF-DBE0-2A2B-3432C3BFC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4D1A3-D0CE-0752-A509-02D4B9E95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31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4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F12D8-9EFD-AEE4-4F52-2484BE9DF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9091C-2D97-BE9F-2FEF-C73A7148C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9D1637-0F3B-5053-423C-27B1942FC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77591-B403-766E-C44E-0B24CDE5B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41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5113-8A87-3576-A921-4A1CB2A63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EDC033-FD6B-8414-DC37-D9894C56D9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4ED10B-889E-1C2C-619A-B18232A52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A9971-D1A9-EB17-79D1-02FCA6E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2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D7829-C92F-8A6E-DE68-536B8CD87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3920A6-CD45-998F-07BD-A35EBE872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944DF0-7F4C-ADF8-7FA3-F7B525FEB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349D02-59C6-7C7F-F98F-657DC880D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5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7274D-999B-5BA8-C6C0-4073A6A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8429D3-4986-E44C-E201-30BE1069D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B4879D-606D-4A87-CFC7-E66C9149F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B7B870-AA1B-22C6-20B9-E1284A0C2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0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7D0C3-D364-9FA8-6146-2E3BFDF85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F01350-7A80-51E0-622C-FFA0A1B44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722867-71C6-9BC1-8532-B11F6753C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971EC-EC91-5BE9-28D3-2A1CDF429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07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21F23-B1E9-D164-4A24-CCF2FE595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65124A-A148-0E83-FCE1-7CDA69B967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C188D7-9EA3-3042-0BC2-93E3C083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68F79-2084-482C-B9F6-B5C59CA14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6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BAB3A-F084-8F1C-9AFA-BD696CE23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747688-E4FF-EEA9-C5B9-3F7465F5E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E9A7C4-F580-B255-4E68-D4223C140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EF21-96D7-00D8-2330-D9A7CC37C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72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8C1F-FE6B-45EF-B585-0902C26D0E5F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E66A-22D1-4F83-A2AF-361982848D54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CA1A-AACA-43F6-BCEC-C59361F3BE83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CA34-B47D-40C4-ABC0-18B01092FAB2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DC28-4E5F-4ECA-AD29-A1248C380973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883B-4E84-433D-9BAE-CE107EBE2E62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437A-B147-4471-8E40-6B432589D3C0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5CCC-71C9-4199-82A3-82DA01683BDB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B19-E858-4833-BEC6-714582D0D01D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35F6-D677-44B8-916C-EEFFAA9B06DB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5196-8C0C-4F72-B77F-1A66668E90D3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671E-E26C-4B33-9818-BCF7D78D5D13}" type="datetime1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0681" y="4937163"/>
            <a:ext cx="2873169" cy="985932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C5110703 </a:t>
            </a:r>
            <a:r>
              <a:rPr lang="ko-KR" altLang="en-US" b="1" dirty="0">
                <a:solidFill>
                  <a:srgbClr val="002C62"/>
                </a:solidFill>
              </a:rPr>
              <a:t>이성현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C5110704 </a:t>
            </a:r>
            <a:r>
              <a:rPr lang="ko-KR" altLang="en-US" b="1" dirty="0">
                <a:solidFill>
                  <a:srgbClr val="002C62"/>
                </a:solidFill>
              </a:rPr>
              <a:t>이수학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>
            <a:spLocks/>
          </p:cNvSpPr>
          <p:nvPr/>
        </p:nvSpPr>
        <p:spPr>
          <a:xfrm flipH="1">
            <a:off x="11410868" y="4551268"/>
            <a:ext cx="59771" cy="1692000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912BA77-D00A-7512-9D69-E4729EF5AB07}"/>
              </a:ext>
            </a:extLst>
          </p:cNvPr>
          <p:cNvSpPr>
            <a:spLocks noGrp="1"/>
          </p:cNvSpPr>
          <p:nvPr/>
        </p:nvSpPr>
        <p:spPr>
          <a:xfrm>
            <a:off x="528151" y="2475493"/>
            <a:ext cx="11135699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질의 응답 대비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16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44CCF-FF7E-B614-63DF-E6856CDFBF4B}"/>
              </a:ext>
            </a:extLst>
          </p:cNvPr>
          <p:cNvSpPr txBox="1"/>
          <p:nvPr/>
        </p:nvSpPr>
        <p:spPr>
          <a:xfrm>
            <a:off x="148680" y="6404510"/>
            <a:ext cx="11321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Kirillov, Alexander, et al. "Segment anything."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international conference on computer vision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2023.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EB034-5A80-E0FB-A9EE-33892CDA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7F62-A441-7226-0581-B9FE9E7F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번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EBE3B-67C7-84A9-560E-1FC84C1E3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55" y="1240766"/>
            <a:ext cx="10515600" cy="1254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Q. MQTT </a:t>
            </a:r>
            <a:r>
              <a:rPr lang="ko-KR" altLang="en-US" sz="2400" b="1" dirty="0"/>
              <a:t>구조는 보안에 취약하다는 우려도 있는데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보안 측면에서의 대응 방안은 어떻게 준비하고 </a:t>
            </a:r>
            <a:r>
              <a:rPr lang="ko-KR" altLang="en-US" sz="2400" b="1" dirty="0" err="1"/>
              <a:t>계신가요</a:t>
            </a:r>
            <a:r>
              <a:rPr lang="en-US" altLang="ko-KR" sz="2400" b="1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DD7028-55EC-E1A8-CA16-FF0ED592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FAFCD-32B3-C3A3-C725-CF9361653C2F}"/>
              </a:ext>
            </a:extLst>
          </p:cNvPr>
          <p:cNvSpPr txBox="1"/>
          <p:nvPr/>
        </p:nvSpPr>
        <p:spPr>
          <a:xfrm>
            <a:off x="736354" y="2722584"/>
            <a:ext cx="11143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맞습니다</a:t>
            </a:r>
            <a:r>
              <a:rPr lang="en-US" altLang="ko-KR" dirty="0"/>
              <a:t>. MQTT</a:t>
            </a:r>
            <a:r>
              <a:rPr lang="ko-KR" altLang="en-US" dirty="0"/>
              <a:t>는 기본적으로 경량성과 속도에 초점을 맞춘 구조이기 때문에 내장된 보안 기능이 부족한 것이 사실입니다</a:t>
            </a:r>
            <a:r>
              <a:rPr lang="en-US" altLang="ko-KR" dirty="0"/>
              <a:t>. </a:t>
            </a:r>
            <a:r>
              <a:rPr lang="ko-KR" altLang="en-US" dirty="0"/>
              <a:t>따라서 보안 강화를 위한 추가 설계가 필요합니다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MQTT </a:t>
            </a:r>
            <a:r>
              <a:rPr lang="ko-KR" altLang="en-US" dirty="0"/>
              <a:t>브로커에 </a:t>
            </a:r>
            <a:r>
              <a:rPr lang="en-US" altLang="ko-KR" dirty="0"/>
              <a:t>TLS </a:t>
            </a:r>
            <a:r>
              <a:rPr lang="ko-KR" altLang="en-US" dirty="0"/>
              <a:t>인증서를 적용하여 통신 구간을 암호화하고</a:t>
            </a:r>
            <a:r>
              <a:rPr lang="en-US" altLang="ko-KR" dirty="0"/>
              <a:t>, </a:t>
            </a:r>
            <a:r>
              <a:rPr lang="ko-KR" altLang="en-US" dirty="0"/>
              <a:t>각 디바이스는 해당 서버 인증서를 기반으로 브로커의 신뢰성을 검증하도록 구성할 예정입니다</a:t>
            </a:r>
            <a:r>
              <a:rPr lang="en-US" altLang="ko-KR" dirty="0"/>
              <a:t>. </a:t>
            </a:r>
            <a:r>
              <a:rPr lang="ko-KR" altLang="en-US" dirty="0"/>
              <a:t>경우에 따라 클라이언트 인증서를 함께 활용해 양방향 인증 체계를 구현하는 것도 염두해두고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51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40489-7718-B849-307E-80596FACB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AAA62-19C1-29CE-FDE0-B1D8EF44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번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1F8F4-0713-DF95-E609-066696B2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55" y="1240766"/>
            <a:ext cx="10515600" cy="12618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Q. MQTT </a:t>
            </a:r>
            <a:r>
              <a:rPr lang="ko-KR" altLang="en-US" sz="2400" b="1" dirty="0"/>
              <a:t>기반의 비동기 처리 구조에서 발생할 수 있는 문제점은 무엇이며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이를 어떻게 해결하실 계획인가요</a:t>
            </a:r>
            <a:r>
              <a:rPr lang="en-US" altLang="ko-KR" sz="2400" b="1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5767F-2523-AEDA-29E8-790EEAE2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7CD64-C0C7-4A75-61BA-BEEEBA1667C9}"/>
              </a:ext>
            </a:extLst>
          </p:cNvPr>
          <p:cNvSpPr txBox="1"/>
          <p:nvPr/>
        </p:nvSpPr>
        <p:spPr>
          <a:xfrm>
            <a:off x="736354" y="2722584"/>
            <a:ext cx="11143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현재 예상되는 주요 문제점은 크게 두 가지입니다</a:t>
            </a:r>
            <a:r>
              <a:rPr lang="en-US" altLang="ko-KR" dirty="0"/>
              <a:t>. </a:t>
            </a:r>
            <a:r>
              <a:rPr lang="ko-KR" altLang="en-US" dirty="0"/>
              <a:t>첫째는 비동기 큐 구조를 사용했을 때 발생할 수 있는 메시지 순서의 불일치 문제이며</a:t>
            </a:r>
            <a:r>
              <a:rPr lang="en-US" altLang="ko-KR" dirty="0"/>
              <a:t>, </a:t>
            </a:r>
            <a:r>
              <a:rPr lang="ko-KR" altLang="en-US" dirty="0"/>
              <a:t>둘째는 디바이스</a:t>
            </a:r>
            <a:r>
              <a:rPr lang="en-US" altLang="ko-KR" dirty="0"/>
              <a:t>-</a:t>
            </a:r>
            <a:r>
              <a:rPr lang="ko-KR" altLang="en-US" dirty="0"/>
              <a:t>서버 간의 통신 불안정으로 인한 메시지 유실 문제입니다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해결하기 위해 모든 요청 메시지에 고유한 </a:t>
            </a:r>
            <a:r>
              <a:rPr lang="en-US" altLang="ko-KR" dirty="0"/>
              <a:t>ID </a:t>
            </a:r>
            <a:r>
              <a:rPr lang="ko-KR" altLang="en-US" dirty="0"/>
              <a:t>및 타임스탬프를 부여하여 순서와 중복 여부를 식별 가능하게 하고</a:t>
            </a:r>
            <a:r>
              <a:rPr lang="en-US" altLang="ko-KR" dirty="0"/>
              <a:t>, </a:t>
            </a:r>
            <a:r>
              <a:rPr lang="ko-KR" altLang="en-US" dirty="0"/>
              <a:t>수신 서버는 이를 기준으로 메시지 처리 순서를 정렬하거나 누락 여부를 판별하게 됩니다</a:t>
            </a:r>
            <a:r>
              <a:rPr lang="en-US" altLang="ko-KR" dirty="0"/>
              <a:t>. </a:t>
            </a:r>
            <a:r>
              <a:rPr lang="ko-KR" altLang="en-US" dirty="0"/>
              <a:t>특히 순서를 보장해야 하는 서비스의 경우에는 </a:t>
            </a:r>
            <a:r>
              <a:rPr lang="en-US" altLang="ko-KR" dirty="0"/>
              <a:t>FIFO </a:t>
            </a:r>
            <a:r>
              <a:rPr lang="ko-KR" altLang="en-US" dirty="0"/>
              <a:t>기반 큐를 별도로 구성하여 순서를 유지할 수 있도록 하고</a:t>
            </a:r>
            <a:r>
              <a:rPr lang="en-US" altLang="ko-KR" dirty="0"/>
              <a:t>, QoS </a:t>
            </a:r>
            <a:r>
              <a:rPr lang="ko-KR" altLang="en-US" dirty="0"/>
              <a:t>레벨 설정을 통해 메시지 재전송 메커니즘을 활용하여 신뢰성을 강화할 계획입니다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82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BA6AD-EC7A-1803-8364-74AA98DF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C4002-530F-E83D-A791-5FEF7828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55" y="1240766"/>
            <a:ext cx="10515600" cy="21882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Q. </a:t>
            </a:r>
            <a:r>
              <a:rPr lang="ko-KR" altLang="en-US" sz="2400" b="1" dirty="0"/>
              <a:t>정량적 목표가 어느 것이 있고 어떻게 </a:t>
            </a:r>
            <a:r>
              <a:rPr lang="ko-KR" altLang="en-US" sz="2400" b="1" dirty="0" err="1"/>
              <a:t>달성하실건가요</a:t>
            </a:r>
            <a:r>
              <a:rPr lang="en-US" altLang="ko-KR" sz="2400" b="1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A466BF-867C-359E-DF01-D1FB5654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323E9-050F-7FED-F18F-406997E0D5FE}"/>
              </a:ext>
            </a:extLst>
          </p:cNvPr>
          <p:cNvSpPr txBox="1"/>
          <p:nvPr/>
        </p:nvSpPr>
        <p:spPr>
          <a:xfrm>
            <a:off x="736355" y="1966306"/>
            <a:ext cx="10992716" cy="461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정량적 목표 첫번째로는 자원 활용률을 기존 외산 대비 </a:t>
            </a:r>
            <a:r>
              <a:rPr lang="en-US" altLang="ko-KR" dirty="0"/>
              <a:t>120% </a:t>
            </a:r>
            <a:r>
              <a:rPr lang="ko-KR" altLang="en-US" dirty="0"/>
              <a:t>이상 달성하는 것입니다</a:t>
            </a:r>
            <a:r>
              <a:rPr lang="en-US" altLang="ko-KR" dirty="0"/>
              <a:t>. </a:t>
            </a:r>
            <a:r>
              <a:rPr lang="ko-KR" altLang="en-US" dirty="0"/>
              <a:t>기존 마이크로소프트의 내부 딥러닝 플랫폼인 </a:t>
            </a:r>
            <a:r>
              <a:rPr lang="en-US" altLang="ko-KR" dirty="0"/>
              <a:t>Platform-X</a:t>
            </a:r>
            <a:r>
              <a:rPr lang="ko-KR" altLang="en-US" dirty="0"/>
              <a:t>에서 </a:t>
            </a:r>
            <a:r>
              <a:rPr lang="en-US" altLang="ko-KR" dirty="0"/>
              <a:t>400</a:t>
            </a:r>
            <a:r>
              <a:rPr lang="ko-KR" altLang="en-US" dirty="0"/>
              <a:t>개의 실제 딥러닝 작업을 분석한 결과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en-US" altLang="ko-KR" dirty="0"/>
              <a:t>GPU </a:t>
            </a:r>
            <a:r>
              <a:rPr lang="ko-KR" altLang="en-US" dirty="0"/>
              <a:t>활용률이 </a:t>
            </a:r>
            <a:r>
              <a:rPr lang="en-US" altLang="ko-KR" dirty="0"/>
              <a:t>50% </a:t>
            </a:r>
            <a:r>
              <a:rPr lang="ko-KR" altLang="en-US" dirty="0"/>
              <a:t>미만 머무르고 있습니다</a:t>
            </a:r>
            <a:r>
              <a:rPr lang="en-US" altLang="ko-KR" dirty="0"/>
              <a:t>. </a:t>
            </a:r>
            <a:r>
              <a:rPr lang="ko-KR" altLang="en-US" dirty="0"/>
              <a:t>이러한 문제가 발생한 이유는 작업이 시작되면 끝날 때까지 자원을 독점하는 구조이기 때문입니다</a:t>
            </a:r>
            <a:r>
              <a:rPr lang="en-US" altLang="ko-KR" dirty="0"/>
              <a:t>. </a:t>
            </a:r>
            <a:r>
              <a:rPr lang="ko-KR" altLang="en-US" dirty="0"/>
              <a:t>그래서 병목과 대기 현상이 빈번히 발생해서 자원 낭비가 큽니다</a:t>
            </a:r>
            <a:r>
              <a:rPr lang="en-US" altLang="ko-KR" dirty="0"/>
              <a:t>. </a:t>
            </a:r>
            <a:r>
              <a:rPr lang="ko-KR" altLang="en-US" dirty="0"/>
              <a:t>이러한 자원 낭비를 막기 위해서</a:t>
            </a:r>
            <a:r>
              <a:rPr lang="en-US" altLang="ko-KR" dirty="0"/>
              <a:t>, </a:t>
            </a:r>
            <a:r>
              <a:rPr lang="ko-KR" altLang="en-US" dirty="0"/>
              <a:t>저희는 각 연산 요청의 특성과 현재 자원 상태를 실시간으로 분석한 후</a:t>
            </a:r>
            <a:r>
              <a:rPr lang="en-US" altLang="ko-KR" dirty="0"/>
              <a:t>, GPU, NPU, CPU </a:t>
            </a:r>
            <a:r>
              <a:rPr lang="ko-KR" altLang="en-US" dirty="0"/>
              <a:t>등 다양한 연산 자원 중 가장 적합한 곳에 작업을 분산 배치하는 자원 할당 방식을 채택할 예정입니다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하나의 모델을 추론할 때 </a:t>
            </a:r>
            <a:r>
              <a:rPr lang="en-US" altLang="ko-KR" dirty="0"/>
              <a:t>INT </a:t>
            </a:r>
            <a:r>
              <a:rPr lang="ko-KR" altLang="en-US" dirty="0"/>
              <a:t>연산이 특화된 </a:t>
            </a:r>
            <a:r>
              <a:rPr lang="en-US" altLang="ko-KR" dirty="0"/>
              <a:t>NPU</a:t>
            </a:r>
            <a:r>
              <a:rPr lang="ko-KR" altLang="en-US" dirty="0"/>
              <a:t>에 </a:t>
            </a:r>
            <a:r>
              <a:rPr lang="en-US" altLang="ko-KR" dirty="0"/>
              <a:t>90% </a:t>
            </a:r>
            <a:r>
              <a:rPr lang="ko-KR" altLang="en-US" dirty="0"/>
              <a:t>할당</a:t>
            </a:r>
            <a:r>
              <a:rPr lang="en-US" altLang="ko-KR" dirty="0"/>
              <a:t>, </a:t>
            </a:r>
            <a:r>
              <a:rPr lang="ko-KR" altLang="en-US" dirty="0"/>
              <a:t>복잡한 </a:t>
            </a:r>
            <a:r>
              <a:rPr lang="ko-KR" altLang="en-US" dirty="0" err="1"/>
              <a:t>텐서</a:t>
            </a:r>
            <a:r>
              <a:rPr lang="ko-KR" altLang="en-US" dirty="0"/>
              <a:t> 연산이 특화된 </a:t>
            </a:r>
            <a:r>
              <a:rPr lang="en-US" altLang="ko-KR" dirty="0"/>
              <a:t>GPU</a:t>
            </a:r>
            <a:r>
              <a:rPr lang="ko-KR" altLang="en-US" dirty="0"/>
              <a:t>에 </a:t>
            </a:r>
            <a:r>
              <a:rPr lang="en-US" altLang="ko-KR" dirty="0"/>
              <a:t>7% </a:t>
            </a:r>
            <a:r>
              <a:rPr lang="ko-KR" altLang="en-US" dirty="0"/>
              <a:t>할당 그리고 후처리나 조건 분기 작업이 특화된 </a:t>
            </a:r>
            <a:r>
              <a:rPr lang="en-US" altLang="ko-KR" dirty="0"/>
              <a:t>CPU</a:t>
            </a:r>
            <a:r>
              <a:rPr lang="ko-KR" altLang="en-US" dirty="0"/>
              <a:t>에 </a:t>
            </a:r>
            <a:r>
              <a:rPr lang="en-US" altLang="ko-KR" dirty="0"/>
              <a:t>3% </a:t>
            </a:r>
            <a:r>
              <a:rPr lang="ko-KR" altLang="en-US" dirty="0"/>
              <a:t>할당함으로써 자원 간 역할을 분담하고 낭비를 줄입니다</a:t>
            </a:r>
            <a:r>
              <a:rPr lang="en-US" altLang="ko-KR" dirty="0"/>
              <a:t>. </a:t>
            </a:r>
            <a:r>
              <a:rPr lang="ko-KR" altLang="en-US" dirty="0"/>
              <a:t>기존 연구에서 갤럭시 </a:t>
            </a:r>
            <a:r>
              <a:rPr lang="en-US" altLang="ko-KR" dirty="0"/>
              <a:t>S22</a:t>
            </a:r>
            <a:r>
              <a:rPr lang="ko-KR" altLang="en-US" dirty="0"/>
              <a:t>의 처리량이 최대 </a:t>
            </a:r>
            <a:r>
              <a:rPr lang="en-US" altLang="ko-KR" dirty="0"/>
              <a:t>4</a:t>
            </a:r>
            <a:r>
              <a:rPr lang="ko-KR" altLang="en-US" dirty="0"/>
              <a:t>배까지 늘어나는 것을 확인할 수 있어</a:t>
            </a:r>
            <a:r>
              <a:rPr lang="en-US" altLang="ko-KR" dirty="0"/>
              <a:t>, </a:t>
            </a:r>
            <a:r>
              <a:rPr lang="ko-KR" altLang="en-US" dirty="0"/>
              <a:t>저희는 보수적으로 약 </a:t>
            </a:r>
            <a:r>
              <a:rPr lang="en-US" altLang="ko-KR" dirty="0"/>
              <a:t>1.5</a:t>
            </a:r>
            <a:r>
              <a:rPr lang="ko-KR" altLang="en-US" dirty="0"/>
              <a:t>배 수준의 처리 시간 단축을 기대하고 있습니다</a:t>
            </a:r>
            <a:r>
              <a:rPr lang="en-US" altLang="ko-KR" dirty="0"/>
              <a:t>. </a:t>
            </a:r>
            <a:r>
              <a:rPr lang="ko-KR" altLang="en-US" dirty="0"/>
              <a:t>그래서 기존 대비 자원 활용률 </a:t>
            </a:r>
            <a:r>
              <a:rPr lang="en-US" altLang="ko-KR" dirty="0"/>
              <a:t>1.2</a:t>
            </a:r>
            <a:r>
              <a:rPr lang="ko-KR" altLang="en-US" dirty="0"/>
              <a:t>배 이상 향상은 충분히 달성 가능한 목표라고 판단합니다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45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6A2A9-E6DC-8450-85B2-1A6640DEE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E56B-9985-4F05-0EE4-B0409FA4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95863-107C-CD1F-2F45-C8462AEC4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55" y="1240766"/>
            <a:ext cx="10515600" cy="21882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Q. </a:t>
            </a:r>
            <a:r>
              <a:rPr lang="ko-KR" altLang="en-US" sz="2400" b="1" dirty="0"/>
              <a:t>정량적 목표가 어느 것이 있고 어떻게 </a:t>
            </a:r>
            <a:r>
              <a:rPr lang="ko-KR" altLang="en-US" sz="2400" b="1" dirty="0" err="1"/>
              <a:t>달성하실건가요</a:t>
            </a:r>
            <a:r>
              <a:rPr lang="en-US" altLang="ko-KR" sz="2400" b="1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E4BFC2-0FD8-6E7E-BCB9-7289F0D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7115E-A054-41DA-EDFF-CFEDE2B6EC51}"/>
              </a:ext>
            </a:extLst>
          </p:cNvPr>
          <p:cNvSpPr txBox="1"/>
          <p:nvPr/>
        </p:nvSpPr>
        <p:spPr>
          <a:xfrm>
            <a:off x="736356" y="1966306"/>
            <a:ext cx="10515600" cy="378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두번째로는 </a:t>
            </a:r>
            <a:r>
              <a:rPr lang="en-US" altLang="ko-KR" dirty="0"/>
              <a:t>100</a:t>
            </a:r>
            <a:r>
              <a:rPr lang="ko-KR" altLang="en-US" dirty="0"/>
              <a:t>대 이상의 </a:t>
            </a:r>
            <a:r>
              <a:rPr lang="ko-KR" altLang="en-US" dirty="0" err="1"/>
              <a:t>온디바이스가</a:t>
            </a:r>
            <a:r>
              <a:rPr lang="ko-KR" altLang="en-US" dirty="0"/>
              <a:t> 동시에 접속하는 환경에서 </a:t>
            </a:r>
            <a:r>
              <a:rPr lang="en-US" altLang="ko-KR" dirty="0"/>
              <a:t>100ms </a:t>
            </a:r>
            <a:r>
              <a:rPr lang="ko-KR" altLang="en-US" dirty="0"/>
              <a:t>이하의 지연시간을 달성하는 것입니다</a:t>
            </a:r>
            <a:r>
              <a:rPr lang="en-US" altLang="ko-KR" dirty="0"/>
              <a:t>. </a:t>
            </a:r>
            <a:r>
              <a:rPr lang="ko-KR" altLang="en-US" dirty="0"/>
              <a:t>저희는 지연 시간을 최소화하기 위해 </a:t>
            </a:r>
            <a:r>
              <a:rPr lang="en-US" altLang="ko-KR" dirty="0"/>
              <a:t>MQTT </a:t>
            </a:r>
            <a:r>
              <a:rPr lang="ko-KR" altLang="en-US" dirty="0"/>
              <a:t>기반의 경량 메시지 통신 구조를 채택했습니다</a:t>
            </a:r>
            <a:r>
              <a:rPr lang="en-US" altLang="ko-KR" dirty="0"/>
              <a:t>. MQTT</a:t>
            </a:r>
            <a:r>
              <a:rPr lang="ko-KR" altLang="en-US" dirty="0"/>
              <a:t>는 헤더가 </a:t>
            </a:r>
            <a:r>
              <a:rPr lang="en-US" altLang="ko-KR" dirty="0"/>
              <a:t>2</a:t>
            </a:r>
            <a:r>
              <a:rPr lang="ko-KR" altLang="en-US" dirty="0"/>
              <a:t>바이트로 고정된 경량 구조으로 메시지 크기가 작아서 </a:t>
            </a:r>
            <a:r>
              <a:rPr lang="en-US" altLang="ko-KR" dirty="0"/>
              <a:t>HTTP </a:t>
            </a:r>
            <a:r>
              <a:rPr lang="ko-KR" altLang="en-US" dirty="0"/>
              <a:t>기반 방식 대비 오버헤드가 현저히 적습니다</a:t>
            </a:r>
            <a:r>
              <a:rPr lang="en-US" altLang="ko-KR" dirty="0"/>
              <a:t>. HTTP</a:t>
            </a:r>
            <a:r>
              <a:rPr lang="ko-KR" altLang="en-US" dirty="0"/>
              <a:t>는 요청마다 수백 바이트 이상의 헤더 및 인증 정보를 포함하지만</a:t>
            </a:r>
            <a:r>
              <a:rPr lang="en-US" altLang="ko-KR" dirty="0"/>
              <a:t>, MQTT</a:t>
            </a:r>
            <a:r>
              <a:rPr lang="ko-KR" altLang="en-US" dirty="0"/>
              <a:t>는 불필요한 메타데이터 없이 필요한 데이터만 최소 단위로 전송되므로</a:t>
            </a:r>
            <a:r>
              <a:rPr lang="en-US" altLang="ko-KR" dirty="0"/>
              <a:t>, </a:t>
            </a:r>
            <a:r>
              <a:rPr lang="ko-KR" altLang="en-US" dirty="0"/>
              <a:t>네트워크 전송 속도가 매우 빠르고 안정적입니다</a:t>
            </a:r>
            <a:r>
              <a:rPr lang="en-US" altLang="ko-KR" dirty="0"/>
              <a:t>. </a:t>
            </a:r>
            <a:r>
              <a:rPr lang="ko-KR" altLang="en-US" dirty="0"/>
              <a:t>실제로 해외 간 통신을 기준으로 한 논문에서도</a:t>
            </a:r>
            <a:r>
              <a:rPr lang="en-US" altLang="ko-KR" dirty="0"/>
              <a:t>, MQTT</a:t>
            </a:r>
            <a:r>
              <a:rPr lang="ko-KR" altLang="en-US" dirty="0"/>
              <a:t>는 약 </a:t>
            </a:r>
            <a:r>
              <a:rPr lang="en-US" altLang="ko-KR" dirty="0"/>
              <a:t>130ms </a:t>
            </a:r>
            <a:r>
              <a:rPr lang="ko-KR" altLang="en-US" dirty="0"/>
              <a:t>수준의 평균 지연 시간을 보였으며</a:t>
            </a:r>
            <a:r>
              <a:rPr lang="en-US" altLang="ko-KR" dirty="0"/>
              <a:t>, </a:t>
            </a:r>
            <a:r>
              <a:rPr lang="ko-KR" altLang="en-US" dirty="0"/>
              <a:t>동일 대륙 또는 로컬 환경에서는 </a:t>
            </a:r>
            <a:r>
              <a:rPr lang="en-US" altLang="ko-KR" dirty="0"/>
              <a:t>100ms </a:t>
            </a:r>
            <a:r>
              <a:rPr lang="ko-KR" altLang="en-US" dirty="0"/>
              <a:t>이하의 지연 시간 유지가 충분히 가능함이 실증되었습니다</a:t>
            </a:r>
            <a:r>
              <a:rPr lang="en-US" altLang="ko-KR" dirty="0"/>
              <a:t>. </a:t>
            </a:r>
            <a:r>
              <a:rPr lang="ko-KR" altLang="en-US" dirty="0"/>
              <a:t>따라서 저희는 </a:t>
            </a:r>
            <a:r>
              <a:rPr lang="en-US" altLang="ko-KR" dirty="0"/>
              <a:t>100</a:t>
            </a:r>
            <a:r>
              <a:rPr lang="ko-KR" altLang="en-US" dirty="0"/>
              <a:t>대 이상의 </a:t>
            </a:r>
            <a:r>
              <a:rPr lang="ko-KR" altLang="en-US" dirty="0" err="1"/>
              <a:t>온디바이스가</a:t>
            </a:r>
            <a:r>
              <a:rPr lang="ko-KR" altLang="en-US" dirty="0"/>
              <a:t> 동시에 접속하더라도</a:t>
            </a:r>
            <a:r>
              <a:rPr lang="en-US" altLang="ko-KR" dirty="0"/>
              <a:t>, </a:t>
            </a:r>
            <a:r>
              <a:rPr lang="ko-KR" altLang="en-US" dirty="0"/>
              <a:t>설계적으로 </a:t>
            </a:r>
            <a:r>
              <a:rPr lang="en-US" altLang="ko-KR" dirty="0"/>
              <a:t>100ms </a:t>
            </a:r>
            <a:r>
              <a:rPr lang="ko-KR" altLang="en-US" dirty="0"/>
              <a:t>이하의 지연 시간을 안정적으로 보장할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8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E5893-5E91-12ED-8824-437BF6711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ABEE9-C367-CFB8-A7EB-5801228E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1591F-DE90-4023-C577-40B195CA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55" y="1240766"/>
            <a:ext cx="10515600" cy="7530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Q. </a:t>
            </a:r>
            <a:r>
              <a:rPr lang="ko-KR" altLang="en-US" sz="2400" b="1" dirty="0"/>
              <a:t>차별화된 제안을 이해하기 쉽게 설명 </a:t>
            </a:r>
            <a:r>
              <a:rPr lang="ko-KR" altLang="en-US" sz="2400" b="1" dirty="0" err="1"/>
              <a:t>해주실</a:t>
            </a:r>
            <a:r>
              <a:rPr lang="ko-KR" altLang="en-US" sz="2400" b="1" dirty="0"/>
              <a:t> 수 있나요</a:t>
            </a:r>
            <a:r>
              <a:rPr lang="en-US" altLang="ko-KR" sz="2400" b="1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B28ED3-1977-2484-57F3-A2C2C8E9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5AADA2A-04BA-D40E-1C83-0CCCF5339F8F}"/>
              </a:ext>
            </a:extLst>
          </p:cNvPr>
          <p:cNvSpPr txBox="1">
            <a:spLocks/>
          </p:cNvSpPr>
          <p:nvPr/>
        </p:nvSpPr>
        <p:spPr>
          <a:xfrm>
            <a:off x="736355" y="1994448"/>
            <a:ext cx="10515600" cy="62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FEF28-A90C-CF54-126B-6C3084D42005}"/>
              </a:ext>
            </a:extLst>
          </p:cNvPr>
          <p:cNvSpPr txBox="1"/>
          <p:nvPr/>
        </p:nvSpPr>
        <p:spPr>
          <a:xfrm>
            <a:off x="736355" y="1993806"/>
            <a:ext cx="1029903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&lt;</a:t>
            </a:r>
            <a:r>
              <a:rPr lang="ko-KR" altLang="en-US" b="1" dirty="0"/>
              <a:t>답안에 담겨야 할 내용 </a:t>
            </a:r>
            <a:r>
              <a:rPr lang="en-US" altLang="ko-KR" b="1" dirty="0"/>
              <a:t>– </a:t>
            </a:r>
            <a:r>
              <a:rPr lang="ko-KR" altLang="en-US" b="1" dirty="0"/>
              <a:t>연구 개발 계획서</a:t>
            </a:r>
            <a:r>
              <a:rPr lang="en-US" altLang="ko-KR" b="1" dirty="0"/>
              <a:t>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실시간 가상 자원 제공 및 최적화된 스케줄링 </a:t>
            </a:r>
            <a:r>
              <a:rPr lang="en-US" altLang="ko-KR" dirty="0"/>
              <a:t>: AI </a:t>
            </a:r>
            <a:r>
              <a:rPr lang="ko-KR" altLang="en-US" dirty="0"/>
              <a:t>모델 학습 및 추론 서비스의 고속 처리를 위해 다양한 가속기</a:t>
            </a:r>
            <a:r>
              <a:rPr lang="en-US" altLang="ko-KR" dirty="0"/>
              <a:t>(GPU, NPU, PIM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자원을 가상화하고 </a:t>
            </a:r>
            <a:r>
              <a:rPr lang="en-US" altLang="ko-KR" dirty="0"/>
              <a:t>AI </a:t>
            </a:r>
            <a:r>
              <a:rPr lang="ko-KR" altLang="en-US" dirty="0"/>
              <a:t>모델 특성에 따라 워크로드를 처리하기 위한 실시간 가상 자원 제공 기술을 개발</a:t>
            </a:r>
            <a:r>
              <a:rPr lang="en-US" altLang="ko-KR" dirty="0"/>
              <a:t>. </a:t>
            </a:r>
            <a:r>
              <a:rPr lang="ko-KR" altLang="en-US" dirty="0"/>
              <a:t>특히 가상 자원 할당</a:t>
            </a:r>
            <a:r>
              <a:rPr lang="en-US" altLang="ko-KR" dirty="0"/>
              <a:t>, </a:t>
            </a:r>
            <a:r>
              <a:rPr lang="ko-KR" altLang="en-US" dirty="0"/>
              <a:t>재분배 기술을 통해 자원 활용률을 높이고 지연을 최소화하는 사전 </a:t>
            </a:r>
            <a:r>
              <a:rPr lang="ko-KR" altLang="en-US" dirty="0" err="1"/>
              <a:t>프로비저닝</a:t>
            </a:r>
            <a:r>
              <a:rPr lang="ko-KR" altLang="en-US" dirty="0"/>
              <a:t> 기술을 포함하여 기존 자원 가상화 기술의 한계를 극복하고자 하는 접근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'</a:t>
            </a:r>
            <a:r>
              <a:rPr lang="ko-KR" altLang="en-US" dirty="0"/>
              <a:t>데이터 작업의 비효율성</a:t>
            </a:r>
            <a:r>
              <a:rPr lang="en-US" altLang="ko-KR" dirty="0"/>
              <a:t>' </a:t>
            </a:r>
            <a:r>
              <a:rPr lang="ko-KR" altLang="en-US" dirty="0"/>
              <a:t>문제 해결에 대한 직접적인 접근</a:t>
            </a:r>
            <a:r>
              <a:rPr lang="en-US" altLang="ko-KR" dirty="0"/>
              <a:t>: </a:t>
            </a:r>
            <a:r>
              <a:rPr lang="ko-KR" altLang="en-US" dirty="0"/>
              <a:t>최신 연구에서 가장 큰 문제점으로 지적된 메인 메모리</a:t>
            </a:r>
            <a:r>
              <a:rPr lang="en-US" altLang="ko-KR" dirty="0"/>
              <a:t>-GPU </a:t>
            </a:r>
            <a:r>
              <a:rPr lang="ko-KR" altLang="en-US" dirty="0"/>
              <a:t>메모리 간 비효율적인 데이터 전송 문제를 해결하기 위해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en-US" altLang="ko-KR" dirty="0"/>
              <a:t>SW </a:t>
            </a:r>
            <a:r>
              <a:rPr lang="ko-KR" altLang="en-US" dirty="0"/>
              <a:t>수준에서 </a:t>
            </a:r>
            <a:r>
              <a:rPr lang="en-US" altLang="ko-KR" dirty="0"/>
              <a:t>PIM(Processing In Memory) </a:t>
            </a:r>
            <a:r>
              <a:rPr lang="ko-KR" altLang="en-US" dirty="0"/>
              <a:t>기술을 활용하여 데이터 이동을 최적화하고 지연을 최소화하는 방안을 모색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en-US" altLang="ko-KR" dirty="0"/>
              <a:t>GPU </a:t>
            </a:r>
            <a:r>
              <a:rPr lang="ko-KR" altLang="en-US" dirty="0"/>
              <a:t>유휴 시간을 획기적 단축</a:t>
            </a:r>
            <a:r>
              <a:rPr lang="en-US" altLang="ko-KR" dirty="0"/>
              <a:t>, </a:t>
            </a:r>
            <a:r>
              <a:rPr lang="ko-KR" altLang="en-US" dirty="0"/>
              <a:t>저전력 실현 등 전체 시스템의 효율성을 높일 수 있는 접근 방식 채택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13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1021E-382F-10EE-3C6A-EA0D4AC2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89AB-E4E1-9176-7FAA-10EB5132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CC7D4-18F3-0717-17A6-084CAA207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55" y="1240766"/>
            <a:ext cx="10515600" cy="7530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Q. </a:t>
            </a:r>
            <a:r>
              <a:rPr lang="ko-KR" altLang="en-US" sz="2400" b="1" dirty="0"/>
              <a:t>차별화된 제안을 이해하기 쉽게 설명 </a:t>
            </a:r>
            <a:r>
              <a:rPr lang="ko-KR" altLang="en-US" sz="2400" b="1" dirty="0" err="1"/>
              <a:t>해주실</a:t>
            </a:r>
            <a:r>
              <a:rPr lang="ko-KR" altLang="en-US" sz="2400" b="1" dirty="0"/>
              <a:t> 수 있나요</a:t>
            </a:r>
            <a:r>
              <a:rPr lang="en-US" altLang="ko-KR" sz="2400" b="1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E1452-FE55-3B6A-7896-98944EE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4BABB62-B543-8392-6AF6-78F999CC3ED1}"/>
              </a:ext>
            </a:extLst>
          </p:cNvPr>
          <p:cNvSpPr txBox="1">
            <a:spLocks/>
          </p:cNvSpPr>
          <p:nvPr/>
        </p:nvSpPr>
        <p:spPr>
          <a:xfrm>
            <a:off x="736355" y="1994448"/>
            <a:ext cx="10515600" cy="62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6A9C5-3186-B888-7DA3-CFD580F8DEC9}"/>
              </a:ext>
            </a:extLst>
          </p:cNvPr>
          <p:cNvSpPr txBox="1"/>
          <p:nvPr/>
        </p:nvSpPr>
        <p:spPr>
          <a:xfrm>
            <a:off x="736354" y="1952556"/>
            <a:ext cx="11143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  </a:t>
            </a:r>
            <a:r>
              <a:rPr lang="ko-KR" altLang="en-US" dirty="0"/>
              <a:t>기존에도 </a:t>
            </a:r>
            <a:r>
              <a:rPr lang="en-US" altLang="ko-KR" dirty="0"/>
              <a:t>GPU </a:t>
            </a:r>
            <a:r>
              <a:rPr lang="ko-KR" altLang="en-US" dirty="0"/>
              <a:t>성능을 모니터링하거나 분석하는 프로파일링 도구들이 존재해왔지만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대부분 </a:t>
            </a:r>
            <a:r>
              <a:rPr lang="en-US" altLang="ko-KR" dirty="0">
                <a:solidFill>
                  <a:srgbClr val="FF0000"/>
                </a:solidFill>
              </a:rPr>
              <a:t>GPU </a:t>
            </a:r>
            <a:r>
              <a:rPr lang="ko-KR" altLang="en-US" dirty="0">
                <a:solidFill>
                  <a:srgbClr val="FF0000"/>
                </a:solidFill>
              </a:rPr>
              <a:t>단일 장치 중심의 구조</a:t>
            </a:r>
            <a:r>
              <a:rPr lang="ko-KR" altLang="en-US" dirty="0"/>
              <a:t>에 머무르고 있습니다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>
                <a:solidFill>
                  <a:srgbClr val="FF0000"/>
                </a:solidFill>
              </a:rPr>
              <a:t>GPU, NPU, PIM </a:t>
            </a:r>
            <a:r>
              <a:rPr lang="ko-KR" altLang="en-US" dirty="0">
                <a:solidFill>
                  <a:srgbClr val="FF0000"/>
                </a:solidFill>
              </a:rPr>
              <a:t>등 이기종 자원의 상태를 동시에 수집하고 이를 통합 분석하는 구조</a:t>
            </a:r>
            <a:r>
              <a:rPr lang="ko-KR" altLang="en-US" dirty="0"/>
              <a:t>로 설계하였으며</a:t>
            </a:r>
            <a:r>
              <a:rPr lang="en-US" altLang="ko-KR" dirty="0"/>
              <a:t>, </a:t>
            </a:r>
            <a:r>
              <a:rPr lang="ko-KR" altLang="en-US" dirty="0"/>
              <a:t>이를 통해 특정 서비스 요청에 대해 어떤 자원을 활용할지 판단하고 매핑할 수 있는 기반을 마련하였습니다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엣지</a:t>
            </a:r>
            <a:r>
              <a:rPr lang="ko-KR" altLang="en-US" dirty="0"/>
              <a:t> 환경에서 발생하는 </a:t>
            </a:r>
            <a:r>
              <a:rPr lang="ko-KR" altLang="en-US" dirty="0">
                <a:solidFill>
                  <a:srgbClr val="FF0000"/>
                </a:solidFill>
              </a:rPr>
              <a:t>요청을 실시간으로 수신하고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이를 </a:t>
            </a:r>
            <a:r>
              <a:rPr lang="en-US" altLang="ko-KR" dirty="0">
                <a:solidFill>
                  <a:srgbClr val="FF0000"/>
                </a:solidFill>
              </a:rPr>
              <a:t>MQTT </a:t>
            </a:r>
            <a:r>
              <a:rPr lang="ko-KR" altLang="en-US" dirty="0">
                <a:solidFill>
                  <a:srgbClr val="FF0000"/>
                </a:solidFill>
              </a:rPr>
              <a:t>메시지 구조를 통해 자원 상태와 연계하여 반영</a:t>
            </a:r>
            <a:r>
              <a:rPr lang="ko-KR" altLang="en-US" dirty="0"/>
              <a:t>하는 구조로 구현합니다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분석 모듈이 단순한 모니터링 도구가 아니라 가상 자원 할당을 위한 실행 제어의 핵심 구성 요소</a:t>
            </a:r>
            <a:r>
              <a:rPr lang="ko-KR" altLang="en-US" dirty="0"/>
              <a:t>로 동작합니다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기존 기술은 실행기와 요청 간의 정적 매핑 또는 선입선출 방식에 머물러 자원 충돌이나 활용률 저하가 발생하는 반면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ko-KR" altLang="en-US" dirty="0">
                <a:solidFill>
                  <a:srgbClr val="FF0000"/>
                </a:solidFill>
              </a:rPr>
              <a:t>요청 이전에 자원 상태를 분석하고 이를 기반으로 실행 자원을 동적으로 매핑하는 구조를 </a:t>
            </a:r>
            <a:r>
              <a:rPr lang="ko-KR" altLang="en-US" dirty="0"/>
              <a:t>도입하여 통합 스케줄링 시스템 내에서 다수의 </a:t>
            </a:r>
            <a:r>
              <a:rPr lang="en-US" altLang="ko-KR" dirty="0"/>
              <a:t>AI </a:t>
            </a:r>
            <a:r>
              <a:rPr lang="ko-KR" altLang="en-US" dirty="0"/>
              <a:t>서비스가 안정적으로 동시에 동작할 수 있도록 합니다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QoS </a:t>
            </a:r>
            <a:r>
              <a:rPr lang="ko-KR" altLang="en-US" dirty="0"/>
              <a:t>기반 스케줄링 및 통신 프레임워크 고도화를 통해 각 요청의 중요도에 따라 처리 우선순위를 반영하고</a:t>
            </a:r>
            <a:r>
              <a:rPr lang="en-US" altLang="ko-KR" dirty="0"/>
              <a:t>, </a:t>
            </a:r>
            <a:r>
              <a:rPr lang="ko-KR" altLang="en-US" dirty="0"/>
              <a:t>서비스 지연을 최소화하며 응답 효율을 향상시킬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구조는 실시간 자원 할당 체계를 갖춘 반응형 </a:t>
            </a:r>
            <a:r>
              <a:rPr lang="ko-KR" altLang="en-US" dirty="0" err="1"/>
              <a:t>엣지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처리 구조의 고도화를 가능하게 하며</a:t>
            </a:r>
            <a:r>
              <a:rPr lang="en-US" altLang="ko-KR" dirty="0"/>
              <a:t>, </a:t>
            </a:r>
            <a:r>
              <a:rPr lang="ko-KR" altLang="en-US" dirty="0"/>
              <a:t>이기종 자원을 활용하는 복잡한 환경에서도 효과적으로 대응할 수 있도록 합니다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>
                <a:solidFill>
                  <a:srgbClr val="FF0000"/>
                </a:solidFill>
              </a:rPr>
              <a:t>MQTT </a:t>
            </a:r>
            <a:r>
              <a:rPr lang="ko-KR" altLang="en-US" dirty="0">
                <a:solidFill>
                  <a:srgbClr val="FF0000"/>
                </a:solidFill>
              </a:rPr>
              <a:t>기반의 경량 메시지 처리 및 토픽 분기 처리를 통해 통신 오버헤드를 최소화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자원 활용 효율과 서비스 안정성을 동시에 확보할 수 있는 구조로 차별화됩니다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11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E31A8-A356-DC13-0F82-ACB195618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57E86-61C2-D36B-1FA1-387A8558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85432-8F3F-B302-B2FC-5437028F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55" y="1240766"/>
            <a:ext cx="10515600" cy="7530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Q. </a:t>
            </a:r>
            <a:r>
              <a:rPr lang="ko-KR" altLang="en-US" sz="2400" b="1" dirty="0"/>
              <a:t>차별화된 제안을 이해하기 쉽게 설명 </a:t>
            </a:r>
            <a:r>
              <a:rPr lang="ko-KR" altLang="en-US" sz="2400" b="1" dirty="0" err="1"/>
              <a:t>해주실</a:t>
            </a:r>
            <a:r>
              <a:rPr lang="ko-KR" altLang="en-US" sz="2400" b="1" dirty="0"/>
              <a:t> 수 있나요</a:t>
            </a:r>
            <a:r>
              <a:rPr lang="en-US" altLang="ko-KR" sz="2400" b="1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B4AD1-2E96-7EA7-9DEF-D2AE5471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58AE4F0-CE01-84D4-61E8-87102C7993B9}"/>
              </a:ext>
            </a:extLst>
          </p:cNvPr>
          <p:cNvSpPr txBox="1">
            <a:spLocks/>
          </p:cNvSpPr>
          <p:nvPr/>
        </p:nvSpPr>
        <p:spPr>
          <a:xfrm>
            <a:off x="736355" y="1994448"/>
            <a:ext cx="10515600" cy="62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5BA08-6FD2-CD14-B5A3-EFAF2515C8F2}"/>
              </a:ext>
            </a:extLst>
          </p:cNvPr>
          <p:cNvSpPr txBox="1"/>
          <p:nvPr/>
        </p:nvSpPr>
        <p:spPr>
          <a:xfrm>
            <a:off x="736354" y="1952556"/>
            <a:ext cx="11143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MQTT </a:t>
            </a:r>
            <a:r>
              <a:rPr lang="ko-KR" altLang="en-US" dirty="0"/>
              <a:t>기반의 경량 메시지 처리 및 토픽 분기 처리를 통해 통신 오버헤드를 최소화하고</a:t>
            </a:r>
            <a:r>
              <a:rPr lang="en-US" altLang="ko-KR" dirty="0"/>
              <a:t>, </a:t>
            </a:r>
            <a:r>
              <a:rPr lang="ko-KR" altLang="en-US" dirty="0"/>
              <a:t>자원 활용 효율과 서비스 안정성을 동시에 확보할 수 있는 구조로 차별화됩니다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*MQTT</a:t>
            </a:r>
            <a:r>
              <a:rPr lang="ko-KR" altLang="en-US" dirty="0"/>
              <a:t>와 상태 기반 동적 스케줄링을 통해 자원 낭비를 줄이고 고성능 서비스를 안정적으로 제공한다는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247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E76D1-52AB-D09F-3DCA-2EC3B57E7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FE0DA-DC3B-017C-A3A0-8652A327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71FDC-8E7D-DB60-1C38-4B9204F7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55" y="1240766"/>
            <a:ext cx="10515600" cy="7530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Q. </a:t>
            </a:r>
            <a:r>
              <a:rPr lang="ko-KR" altLang="en-US" sz="2400" b="1" dirty="0"/>
              <a:t>차별화된 제안을 이해하기 쉽게 설명 </a:t>
            </a:r>
            <a:r>
              <a:rPr lang="ko-KR" altLang="en-US" sz="2400" b="1" dirty="0" err="1"/>
              <a:t>해주실</a:t>
            </a:r>
            <a:r>
              <a:rPr lang="ko-KR" altLang="en-US" sz="2400" b="1" dirty="0"/>
              <a:t> 수 있나요</a:t>
            </a:r>
            <a:r>
              <a:rPr lang="en-US" altLang="ko-KR" sz="2400" b="1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25220-F98F-1D38-354D-35C18AAF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E7B826B-37C4-61E9-1704-192EA1CF6371}"/>
              </a:ext>
            </a:extLst>
          </p:cNvPr>
          <p:cNvSpPr txBox="1">
            <a:spLocks/>
          </p:cNvSpPr>
          <p:nvPr/>
        </p:nvSpPr>
        <p:spPr>
          <a:xfrm>
            <a:off x="736355" y="1994448"/>
            <a:ext cx="10515600" cy="62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9F4FF-20B0-C886-1542-10FD908B06EE}"/>
              </a:ext>
            </a:extLst>
          </p:cNvPr>
          <p:cNvSpPr txBox="1"/>
          <p:nvPr/>
        </p:nvSpPr>
        <p:spPr>
          <a:xfrm>
            <a:off x="736354" y="1952556"/>
            <a:ext cx="10719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추가 제안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답안에 </a:t>
            </a:r>
            <a:r>
              <a:rPr lang="ko-KR" altLang="en-US" dirty="0" err="1"/>
              <a:t>담겨야할</a:t>
            </a:r>
            <a:r>
              <a:rPr lang="ko-KR" altLang="en-US" dirty="0"/>
              <a:t> 내용 중 </a:t>
            </a:r>
            <a:r>
              <a:rPr lang="en-US" altLang="ko-KR" dirty="0"/>
              <a:t>“</a:t>
            </a:r>
            <a:r>
              <a:rPr lang="ko-KR" altLang="en-US" dirty="0"/>
              <a:t>특히 가상 자원 할당</a:t>
            </a:r>
            <a:r>
              <a:rPr lang="en-US" altLang="ko-KR" dirty="0"/>
              <a:t>, </a:t>
            </a:r>
            <a:r>
              <a:rPr lang="ko-KR" altLang="en-US" dirty="0"/>
              <a:t>재분배 기술을 통해 자원 활용률을 높이고 지연을 최소화하는 사전 </a:t>
            </a:r>
            <a:r>
              <a:rPr lang="ko-KR" altLang="en-US" dirty="0" err="1"/>
              <a:t>프로비저닝</a:t>
            </a:r>
            <a:r>
              <a:rPr lang="ko-KR" altLang="en-US" dirty="0"/>
              <a:t> 기술을 포함하여 기존 자원 가상화 기술의 한계를 극복하고자 하는 접근</a:t>
            </a:r>
            <a:r>
              <a:rPr lang="en-US" altLang="ko-KR" dirty="0"/>
              <a:t>”</a:t>
            </a:r>
            <a:r>
              <a:rPr lang="ko-KR" altLang="en-US" dirty="0"/>
              <a:t> 부분이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내용을 추가할 경우 첫번째 문단의 내용 뒷부분이 아래와 같이 수정될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분석 모듈이 단순한 모니터링 도구가 아니라 가상 자원 할당을 위한 실행 제어의 핵심 구성 요소로 동작합니다</a:t>
            </a:r>
            <a:r>
              <a:rPr lang="en-US" altLang="ko-KR" dirty="0"/>
              <a:t>. </a:t>
            </a:r>
            <a:r>
              <a:rPr lang="ko-KR" altLang="en-US" dirty="0"/>
              <a:t>특히 자원 가상화 및 재분배 기능을 통해 다양한 자원을 논리적으로 통합 관리하며</a:t>
            </a:r>
            <a:r>
              <a:rPr lang="en-US" altLang="ko-KR" dirty="0"/>
              <a:t>, </a:t>
            </a:r>
            <a:r>
              <a:rPr lang="ko-KR" altLang="en-US" dirty="0"/>
              <a:t>서비스 요청 이전에 필요한 자원을 사전에 할당</a:t>
            </a:r>
            <a:r>
              <a:rPr lang="en-US" altLang="ko-KR" dirty="0"/>
              <a:t>(</a:t>
            </a:r>
            <a:r>
              <a:rPr lang="ko-KR" altLang="en-US" dirty="0"/>
              <a:t>사전 </a:t>
            </a:r>
            <a:r>
              <a:rPr lang="ko-KR" altLang="en-US" dirty="0" err="1"/>
              <a:t>프로비저닝</a:t>
            </a:r>
            <a:r>
              <a:rPr lang="en-US" altLang="ko-KR" dirty="0"/>
              <a:t>)</a:t>
            </a:r>
            <a:r>
              <a:rPr lang="ko-KR" altLang="en-US" dirty="0"/>
              <a:t>함으로써 자원 활용률을 높이고 처리 지연을 최소화하는 구조를 포함합니다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42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69638-F8C6-900B-126F-1835E505F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24F73-81A4-BB20-CE93-2FB0C2D1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D0E15-92C8-3381-B691-EF8CCC0E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55" y="1240766"/>
            <a:ext cx="10515600" cy="7530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Q. </a:t>
            </a:r>
            <a:r>
              <a:rPr lang="ko-KR" altLang="en-US" sz="2400" b="1" dirty="0"/>
              <a:t>차별화된 제안을 이해하기 쉽게 설명 </a:t>
            </a:r>
            <a:r>
              <a:rPr lang="ko-KR" altLang="en-US" sz="2400" b="1" dirty="0" err="1"/>
              <a:t>해주실</a:t>
            </a:r>
            <a:r>
              <a:rPr lang="ko-KR" altLang="en-US" sz="2400" b="1" dirty="0"/>
              <a:t> 수 있나요</a:t>
            </a:r>
            <a:r>
              <a:rPr lang="en-US" altLang="ko-KR" sz="2400" b="1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20E528-9AD7-8AA8-D09A-520B8BBE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3902505-726C-BC24-FD65-502B88021C7B}"/>
              </a:ext>
            </a:extLst>
          </p:cNvPr>
          <p:cNvSpPr txBox="1">
            <a:spLocks/>
          </p:cNvSpPr>
          <p:nvPr/>
        </p:nvSpPr>
        <p:spPr>
          <a:xfrm>
            <a:off x="736355" y="1994448"/>
            <a:ext cx="10515600" cy="62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49270-B563-E788-8804-BD293E9ADE5A}"/>
              </a:ext>
            </a:extLst>
          </p:cNvPr>
          <p:cNvSpPr txBox="1"/>
          <p:nvPr/>
        </p:nvSpPr>
        <p:spPr>
          <a:xfrm>
            <a:off x="736354" y="1952556"/>
            <a:ext cx="112470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추가 제안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답안에 </a:t>
            </a:r>
            <a:r>
              <a:rPr lang="ko-KR" altLang="en-US" dirty="0" err="1"/>
              <a:t>담겨야할</a:t>
            </a:r>
            <a:r>
              <a:rPr lang="ko-KR" altLang="en-US" dirty="0"/>
              <a:t> 내용 중 </a:t>
            </a:r>
            <a:r>
              <a:rPr lang="en-US" altLang="ko-KR" dirty="0"/>
              <a:t>“'</a:t>
            </a:r>
            <a:r>
              <a:rPr lang="ko-KR" altLang="en-US" dirty="0"/>
              <a:t>데이터 작업의 비효율성</a:t>
            </a:r>
            <a:r>
              <a:rPr lang="en-US" altLang="ko-KR" dirty="0"/>
              <a:t>' </a:t>
            </a:r>
            <a:r>
              <a:rPr lang="ko-KR" altLang="en-US" dirty="0"/>
              <a:t>문제 해결에 대한 직접적인 접근</a:t>
            </a:r>
            <a:r>
              <a:rPr lang="en-US" altLang="ko-KR" dirty="0"/>
              <a:t>: </a:t>
            </a:r>
            <a:r>
              <a:rPr lang="ko-KR" altLang="en-US" dirty="0"/>
              <a:t>최신 연구에서 가장 큰 문제점으로 지적된 메인 메모리</a:t>
            </a:r>
            <a:r>
              <a:rPr lang="en-US" altLang="ko-KR" dirty="0"/>
              <a:t>-GPU </a:t>
            </a:r>
            <a:r>
              <a:rPr lang="ko-KR" altLang="en-US" dirty="0"/>
              <a:t>메모리 간 비효율적인 데이터 전송 문제를 해결하기 위해</a:t>
            </a:r>
            <a:r>
              <a:rPr lang="en-US" altLang="ko-KR" dirty="0"/>
              <a:t>, </a:t>
            </a:r>
            <a:r>
              <a:rPr lang="ko-KR" altLang="en-US" dirty="0"/>
              <a:t>시스템 </a:t>
            </a:r>
            <a:r>
              <a:rPr lang="en-US" altLang="ko-KR" dirty="0"/>
              <a:t>SW </a:t>
            </a:r>
            <a:r>
              <a:rPr lang="ko-KR" altLang="en-US" dirty="0"/>
              <a:t>수준에서 </a:t>
            </a:r>
            <a:r>
              <a:rPr lang="en-US" altLang="ko-KR" dirty="0"/>
              <a:t>PIM(Processing In Memory) </a:t>
            </a:r>
            <a:r>
              <a:rPr lang="ko-KR" altLang="en-US" dirty="0"/>
              <a:t>기술을 활용하여 데이터 이동을 최적화하고 지연을 최소화하는 방안을 모색</a:t>
            </a:r>
            <a:r>
              <a:rPr lang="en-US" altLang="ko-KR" dirty="0"/>
              <a:t>. </a:t>
            </a:r>
            <a:r>
              <a:rPr lang="ko-KR" altLang="en-US" dirty="0"/>
              <a:t>이를 통해 </a:t>
            </a:r>
            <a:r>
              <a:rPr lang="en-US" altLang="ko-KR" dirty="0"/>
              <a:t>GPU </a:t>
            </a:r>
            <a:r>
              <a:rPr lang="ko-KR" altLang="en-US" dirty="0"/>
              <a:t>유휴 시간을 획기적 단축</a:t>
            </a:r>
            <a:r>
              <a:rPr lang="en-US" altLang="ko-KR" dirty="0"/>
              <a:t>, </a:t>
            </a:r>
            <a:r>
              <a:rPr lang="ko-KR" altLang="en-US" dirty="0"/>
              <a:t>저전력 실현 등 전체 시스템의 효율성을 높일 수 있는 접근 방식 채택</a:t>
            </a:r>
            <a:r>
              <a:rPr lang="en-US" altLang="ko-KR" dirty="0"/>
              <a:t>”</a:t>
            </a:r>
            <a:r>
              <a:rPr lang="ko-KR" altLang="en-US" dirty="0"/>
              <a:t> 부분이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내용을 추가할 경우 두번째 문단의 내용 뒷부분이 아래와 같이 수정될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구조는 실시간 자원 할당 체계를 갖춘 반응형 </a:t>
            </a:r>
            <a:r>
              <a:rPr lang="ko-KR" altLang="en-US" dirty="0" err="1"/>
              <a:t>엣지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처리 구조의 고도화를 가능하게 하며</a:t>
            </a:r>
            <a:r>
              <a:rPr lang="en-US" altLang="ko-KR" dirty="0"/>
              <a:t>, </a:t>
            </a:r>
            <a:r>
              <a:rPr lang="ko-KR" altLang="en-US" dirty="0"/>
              <a:t>다양한 이기종 자원을 활용하는 복잡한 환경에서도 효과적으로 대응할 수 있도록 합니다</a:t>
            </a:r>
            <a:r>
              <a:rPr lang="en-US" altLang="ko-KR" dirty="0"/>
              <a:t>. </a:t>
            </a:r>
            <a:r>
              <a:rPr lang="ko-KR" altLang="en-US" dirty="0"/>
              <a:t>또한 기존 시스템에서 주요 병목으로 지적된 메인 메모리와 </a:t>
            </a:r>
            <a:r>
              <a:rPr lang="en-US" altLang="ko-KR" dirty="0"/>
              <a:t>GPU </a:t>
            </a:r>
            <a:r>
              <a:rPr lang="ko-KR" altLang="en-US" dirty="0"/>
              <a:t>메모리 간의 비효율적인 데이터 이동 문제를 해결하기 위해</a:t>
            </a:r>
            <a:r>
              <a:rPr lang="en-US" altLang="ko-KR" dirty="0"/>
              <a:t>, PIM(Processing-In-Memory) </a:t>
            </a:r>
            <a:r>
              <a:rPr lang="ko-KR" altLang="en-US" dirty="0"/>
              <a:t>기술을 도입하여 데이터 전송 경로를 최적화하고 </a:t>
            </a:r>
            <a:r>
              <a:rPr lang="en-US" altLang="ko-KR" dirty="0"/>
              <a:t>GPU </a:t>
            </a:r>
            <a:r>
              <a:rPr lang="ko-KR" altLang="en-US" dirty="0"/>
              <a:t>유휴 시간을 최소화함으로써 전체 시스템의 연산 효율성과 전력 효율을 동시에 향상시킬 수 있도록 설계할 예정입니다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/>
              <a:t>MQTT </a:t>
            </a:r>
            <a:r>
              <a:rPr lang="ko-KR" altLang="en-US" dirty="0"/>
              <a:t>기반의 경량 메시지 처리 및 토픽 분기 처리를 통해 통신 오버헤드를 최소화하고</a:t>
            </a:r>
            <a:r>
              <a:rPr lang="en-US" altLang="ko-KR" dirty="0"/>
              <a:t>, </a:t>
            </a:r>
            <a:r>
              <a:rPr lang="ko-KR" altLang="en-US" dirty="0"/>
              <a:t>자원 활용 효율과 서비스 안정성을 동시에 확보할 수 있는 구조로 차별화됩니다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48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913E-0643-7C5C-92BA-87C8FB2A1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3F004-A06E-F4E7-82CC-84767814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4ED35-3AF2-B5B2-FE24-E7EFE174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355" y="1240766"/>
            <a:ext cx="10515600" cy="62928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Q. </a:t>
            </a:r>
            <a:r>
              <a:rPr lang="ko-KR" altLang="en-US" sz="2400" b="1" dirty="0"/>
              <a:t>왜 </a:t>
            </a:r>
            <a:r>
              <a:rPr lang="en-US" altLang="ko-KR" sz="2400" b="1" dirty="0"/>
              <a:t>MQTT </a:t>
            </a:r>
            <a:r>
              <a:rPr lang="ko-KR" altLang="en-US" sz="2400" b="1" dirty="0"/>
              <a:t>기반 경량 메시지 구조를 선택하셨나요</a:t>
            </a:r>
            <a:r>
              <a:rPr lang="en-US" altLang="ko-KR" sz="2400" b="1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E9B76-0922-E01D-6B12-E0B7E6EE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9B84A-163F-CF06-DC72-17CFDF8F833F}"/>
              </a:ext>
            </a:extLst>
          </p:cNvPr>
          <p:cNvSpPr txBox="1"/>
          <p:nvPr/>
        </p:nvSpPr>
        <p:spPr>
          <a:xfrm>
            <a:off x="736354" y="1952556"/>
            <a:ext cx="11143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 MQTT</a:t>
            </a:r>
            <a:r>
              <a:rPr lang="ko-KR" altLang="en-US" dirty="0"/>
              <a:t>는 </a:t>
            </a:r>
            <a:r>
              <a:rPr lang="ko-KR" altLang="en-US" dirty="0" err="1"/>
              <a:t>엣지</a:t>
            </a:r>
            <a:r>
              <a:rPr lang="en-US" altLang="ko-KR" dirty="0"/>
              <a:t>-</a:t>
            </a:r>
            <a:r>
              <a:rPr lang="ko-KR" altLang="en-US" dirty="0" err="1"/>
              <a:t>온디바이스</a:t>
            </a:r>
            <a:r>
              <a:rPr lang="ko-KR" altLang="en-US" dirty="0"/>
              <a:t> 환경에서의 특성을 고려했을 때 가장 적합한 통신 구조 중 하나입니다</a:t>
            </a:r>
            <a:r>
              <a:rPr lang="en-US" altLang="ko-KR" dirty="0"/>
              <a:t>. </a:t>
            </a:r>
            <a:r>
              <a:rPr lang="ko-KR" altLang="en-US" dirty="0"/>
              <a:t>현재 일반적인 클라우드 기반 분산 환경에서는 </a:t>
            </a:r>
            <a:r>
              <a:rPr lang="en-US" altLang="ko-KR" dirty="0"/>
              <a:t>REST API </a:t>
            </a:r>
            <a:r>
              <a:rPr lang="ko-KR" altLang="en-US" dirty="0"/>
              <a:t>기반 </a:t>
            </a:r>
            <a:r>
              <a:rPr lang="en-US" altLang="ko-KR" dirty="0"/>
              <a:t>HTTP </a:t>
            </a:r>
            <a:r>
              <a:rPr lang="ko-KR" altLang="en-US" dirty="0"/>
              <a:t>통신이 널리 활용되지만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 err="1"/>
              <a:t>엣지</a:t>
            </a:r>
            <a:r>
              <a:rPr lang="ko-KR" altLang="en-US" dirty="0"/>
              <a:t> 환경의 제약</a:t>
            </a:r>
            <a:r>
              <a:rPr lang="en-US" altLang="ko-KR" dirty="0"/>
              <a:t>(</a:t>
            </a:r>
            <a:r>
              <a:rPr lang="ko-KR" altLang="en-US" dirty="0"/>
              <a:t>낮은 처리 성능</a:t>
            </a:r>
            <a:r>
              <a:rPr lang="en-US" altLang="ko-KR" dirty="0"/>
              <a:t>, </a:t>
            </a:r>
            <a:r>
              <a:rPr lang="ko-KR" altLang="en-US" dirty="0"/>
              <a:t>통신 오버헤드</a:t>
            </a:r>
            <a:r>
              <a:rPr lang="en-US" altLang="ko-KR" dirty="0"/>
              <a:t>)</a:t>
            </a:r>
            <a:r>
              <a:rPr lang="ko-KR" altLang="en-US" dirty="0"/>
              <a:t>에 비해 상대적으로 무겁고 지연이 발생할 수 있습니다</a:t>
            </a:r>
            <a:r>
              <a:rPr lang="en-US" altLang="ko-KR" dirty="0"/>
              <a:t>. </a:t>
            </a:r>
            <a:r>
              <a:rPr lang="ko-KR" altLang="en-US" dirty="0"/>
              <a:t>저희는 목표치인 백 대의 </a:t>
            </a:r>
            <a:r>
              <a:rPr lang="ko-KR" altLang="en-US" dirty="0" err="1"/>
              <a:t>온디바이스들이</a:t>
            </a:r>
            <a:r>
              <a:rPr lang="ko-KR" altLang="en-US" dirty="0"/>
              <a:t> 비동기적으로 연결되는 상황에서</a:t>
            </a:r>
            <a:r>
              <a:rPr lang="en-US" altLang="ko-KR" dirty="0"/>
              <a:t>, </a:t>
            </a:r>
            <a:r>
              <a:rPr lang="ko-KR" altLang="en-US" dirty="0"/>
              <a:t>통신 오버헤드와 지연을 줄이기 위해 </a:t>
            </a:r>
            <a:r>
              <a:rPr lang="en-US" altLang="ko-KR" dirty="0"/>
              <a:t>MQTT </a:t>
            </a:r>
            <a:r>
              <a:rPr lang="ko-KR" altLang="en-US" dirty="0"/>
              <a:t>기반 경량 메시지 구조를 채택하였습니다</a:t>
            </a:r>
            <a:r>
              <a:rPr lang="en-US" altLang="ko-KR" dirty="0"/>
              <a:t>. MQTT</a:t>
            </a:r>
            <a:r>
              <a:rPr lang="ko-KR" altLang="en-US" dirty="0"/>
              <a:t>는 </a:t>
            </a:r>
            <a:r>
              <a:rPr lang="en-US" altLang="ko-KR" dirty="0"/>
              <a:t>TCP </a:t>
            </a:r>
            <a:r>
              <a:rPr lang="ko-KR" altLang="en-US" dirty="0"/>
              <a:t>기반의 연결을 유지하면서도 메시지 크기가 작고</a:t>
            </a:r>
            <a:r>
              <a:rPr lang="en-US" altLang="ko-KR" dirty="0"/>
              <a:t>, </a:t>
            </a:r>
            <a:r>
              <a:rPr lang="ko-KR" altLang="en-US" dirty="0"/>
              <a:t>토픽 기반 분기 처리로 실시간 수신 및 라우팅에 유리합니다</a:t>
            </a:r>
            <a:r>
              <a:rPr lang="en-US" altLang="ko-KR" dirty="0"/>
              <a:t>. </a:t>
            </a:r>
            <a:r>
              <a:rPr lang="ko-KR" altLang="en-US" dirty="0"/>
              <a:t>특히 자원 상태 수집이 병렬적으로 이뤄지는 구조에서는 메시지 송수신의 효율성이 중요한데</a:t>
            </a:r>
            <a:r>
              <a:rPr lang="en-US" altLang="ko-KR" dirty="0"/>
              <a:t>, MQTT</a:t>
            </a:r>
            <a:r>
              <a:rPr lang="ko-KR" altLang="en-US" dirty="0"/>
              <a:t>는 </a:t>
            </a:r>
            <a:r>
              <a:rPr lang="en-US" altLang="ko-KR" dirty="0"/>
              <a:t>CPU </a:t>
            </a:r>
            <a:r>
              <a:rPr lang="ko-KR" altLang="en-US" dirty="0"/>
              <a:t>부하나 네트워크 트래픽의 증가를 억제하면서 실시간성을 유지할 수 있는 장점을 제공하기에 </a:t>
            </a:r>
            <a:r>
              <a:rPr lang="en-US" altLang="ko-KR" dirty="0"/>
              <a:t>MQTT</a:t>
            </a:r>
            <a:r>
              <a:rPr lang="ko-KR" altLang="en-US" dirty="0"/>
              <a:t> 기반 경량 메시지 구조를 선택하였습니다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190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1517</Words>
  <Application>Microsoft Office PowerPoint</Application>
  <PresentationFormat>와이드스크린</PresentationFormat>
  <Paragraphs>76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1번 질문</vt:lpstr>
      <vt:lpstr>1번 질문</vt:lpstr>
      <vt:lpstr>2번 질문</vt:lpstr>
      <vt:lpstr>2번 질문</vt:lpstr>
      <vt:lpstr>2번 질문</vt:lpstr>
      <vt:lpstr>2번 질문</vt:lpstr>
      <vt:lpstr>2번 질문</vt:lpstr>
      <vt:lpstr>3번 질문</vt:lpstr>
      <vt:lpstr>4번 질문</vt:lpstr>
      <vt:lpstr>5번 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이수학</cp:lastModifiedBy>
  <cp:revision>1402</cp:revision>
  <dcterms:created xsi:type="dcterms:W3CDTF">2023-03-06T16:32:37Z</dcterms:created>
  <dcterms:modified xsi:type="dcterms:W3CDTF">2025-07-03T04:00:57Z</dcterms:modified>
</cp:coreProperties>
</file>