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1" r:id="rId4"/>
    <p:sldId id="265" r:id="rId5"/>
    <p:sldId id="262" r:id="rId6"/>
    <p:sldId id="266" r:id="rId7"/>
    <p:sldId id="267" r:id="rId8"/>
    <p:sldId id="264" r:id="rId9"/>
    <p:sldId id="269" r:id="rId10"/>
    <p:sldId id="27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C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75" d="100"/>
          <a:sy n="75" d="100"/>
        </p:scale>
        <p:origin x="288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6BE8C-C31E-03BF-FB3B-B8C79C418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8E55BD-3F76-108F-E0CC-4B5249255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7CFB7-8BD8-AA32-4BA9-6E69B9A7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35E1-19EF-475C-8E3F-313F9E6CBDB8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599EAE-7F98-78CF-E015-A5390337B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EABE7-A49A-7277-00CC-2980BF1F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F314-7063-4C32-B000-F4D9CFBCC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18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65E17-93C4-0549-4BE6-BF02E705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DC00D5-A230-ED98-8F8D-E96E6958C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B975C-4E0B-6248-C4B5-111A06BCB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35E1-19EF-475C-8E3F-313F9E6CBDB8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0AFB40-274B-216E-16D0-B338BE7E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1E4501-C196-E5A3-486F-4EA6CFF0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F314-7063-4C32-B000-F4D9CFBCC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05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BA5C10-00B7-C74D-A042-9EA05AF2C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418BC2-BB5F-1982-C2B5-C1ED700E6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D409E5-692E-6937-C4B1-92D25AFD0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35E1-19EF-475C-8E3F-313F9E6CBDB8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0C84C2-0B76-6DE5-A69E-C3754E9D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8355D1-9C8F-370C-3F37-1B73E600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F314-7063-4C32-B000-F4D9CFBCC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2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E9D1D-2FC9-4D27-8048-356D878F4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CA56FB-10DC-8DC1-9824-511937404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1FA4DB-1A9E-5D66-F39B-9728330C8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35E1-19EF-475C-8E3F-313F9E6CBDB8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E16107-67A2-9224-BEA4-A1B15521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34A38C-FD53-8CDE-AAFA-434C8EA5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F314-7063-4C32-B000-F4D9CFBCC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72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5F85B-B04E-B913-09E0-96ADA8C1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1AE575-17E7-6557-0318-4F6F7A3A7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9BAC08-A908-1C4E-E1DF-6E65631F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35E1-19EF-475C-8E3F-313F9E6CBDB8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5A6AFB-6E77-414A-1813-033F6FB4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4AF115-AC7A-C232-4FAF-514BF256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F314-7063-4C32-B000-F4D9CFBCC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21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24A59-5337-2938-0525-7FBF0317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3A9D8C-F236-E30B-EEB2-ED0B8DAB4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C1B153-5D07-EC36-658C-FD524A72A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065AD5-B608-B0CF-AAAE-E3EEAB338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35E1-19EF-475C-8E3F-313F9E6CBDB8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25C785-1AA6-4DBA-530B-F3ADBB8B8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2820C1-41A5-4C96-411B-51B4BD43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F314-7063-4C32-B000-F4D9CFBCC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7E8D7-17DC-6EFB-41B0-949419E9A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1F0B78-F3ED-B1D9-ED3E-BC8BC1346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DB45B9-5223-9D99-926A-CD9B87FA9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EA4172-65FA-214D-696E-B2D8C29E7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B7084C-430C-2C36-386A-C821432BA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05B4A4-B96E-4C85-6E91-A5E012CB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35E1-19EF-475C-8E3F-313F9E6CBDB8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0969E7-5FF7-2E3F-D162-3925A421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696C35-5BC5-70B0-6E86-633AB5D3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F314-7063-4C32-B000-F4D9CFBCC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94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BD18A-FBF0-B51D-4232-19F06ADFE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543991-E307-AE85-40D4-0139A8D0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35E1-19EF-475C-8E3F-313F9E6CBDB8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8E351A-4D30-0B53-A3BC-61F5A6EC9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F521D6-9F09-E2D2-6966-7808D5375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F314-7063-4C32-B000-F4D9CFBCC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2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3BD802-C928-2B58-A58D-D64B807E0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35E1-19EF-475C-8E3F-313F9E6CBDB8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E259F7-5D1E-016D-37C2-79FD35758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FA2684-D635-0016-2602-2D9B823A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F314-7063-4C32-B000-F4D9CFBCC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83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3CED6-ECE0-FFE4-2817-2F9194354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705C30-1D83-F7A6-1A58-387DB108F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FF2CCE-FCA7-EAC0-DFC2-85EC651EB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C0A0F3-11B3-195C-6850-0B9D58D0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35E1-19EF-475C-8E3F-313F9E6CBDB8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DF0B93-F3AB-FFF4-06B0-AAC1F8EE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FD9CBB-264C-3C85-AA2F-612305BE3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F314-7063-4C32-B000-F4D9CFBCC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90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0B48A-E4C7-A2D0-F4BB-A40443D3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B521C9-F05C-8437-A8E9-BAB33C1D4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9C132D-1C42-3B7A-3575-FB84E6179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2D083A-B23F-E65A-CE83-026F968E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35E1-19EF-475C-8E3F-313F9E6CBDB8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EC71B3-F8AF-D2F8-F4C7-9E4987A6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1878C8-C219-B129-6908-117EF9D5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1F314-7063-4C32-B000-F4D9CFBCC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47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346260-034F-6155-7009-925A4A595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69BB3A-FCC2-9F6E-0B2A-197D7A62B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4F44E-B0E3-01E5-E251-8CE29B772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135E1-19EF-475C-8E3F-313F9E6CBDB8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D418FA-9B13-B7AB-FF6E-452185435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113DB0-FB52-FB1E-8DC6-2A099FB84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1F314-7063-4C32-B000-F4D9CFBCC0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2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/>
        </p:nvSpPr>
        <p:spPr>
          <a:xfrm>
            <a:off x="8163649" y="4899420"/>
            <a:ext cx="3614058" cy="877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b="1" dirty="0">
                <a:solidFill>
                  <a:srgbClr val="002C62"/>
                </a:solidFill>
              </a:rPr>
              <a:t>홍익대학교 컴퓨터공학과</a:t>
            </a:r>
            <a:endParaRPr lang="en-US" altLang="ko-KR" sz="2000" b="1" dirty="0">
              <a:solidFill>
                <a:srgbClr val="002C62"/>
              </a:solidFill>
            </a:endParaRPr>
          </a:p>
          <a:p>
            <a:pPr algn="l"/>
            <a:r>
              <a:rPr lang="en-US" altLang="ko-KR" sz="2000" b="1">
                <a:solidFill>
                  <a:srgbClr val="002C62"/>
                </a:solidFill>
              </a:rPr>
              <a:t>C3110703 </a:t>
            </a:r>
            <a:r>
              <a:rPr lang="ko-KR" altLang="en-US" sz="2000" b="1">
                <a:solidFill>
                  <a:srgbClr val="002C62"/>
                </a:solidFill>
              </a:rPr>
              <a:t>김지윤</a:t>
            </a:r>
            <a:endParaRPr lang="ko-KR" altLang="en-US" sz="2000" b="1" dirty="0">
              <a:solidFill>
                <a:srgbClr val="002C62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13F9BE-5F3C-4D5A-BFBB-DE9EB00A9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01" y="243376"/>
            <a:ext cx="1081853" cy="108921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8026492" y="4899420"/>
            <a:ext cx="45719" cy="716766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45586EF-81E0-4B12-8A46-641BCC367D02}"/>
              </a:ext>
            </a:extLst>
          </p:cNvPr>
          <p:cNvSpPr txBox="1">
            <a:spLocks/>
          </p:cNvSpPr>
          <p:nvPr/>
        </p:nvSpPr>
        <p:spPr>
          <a:xfrm>
            <a:off x="10362112" y="1982136"/>
            <a:ext cx="3659776" cy="403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rgbClr val="002C62"/>
                </a:solidFill>
              </a:rPr>
              <a:t>2024</a:t>
            </a:r>
            <a:r>
              <a:rPr lang="ko-KR" altLang="en-US" sz="1600" b="1" dirty="0">
                <a:solidFill>
                  <a:srgbClr val="002C62"/>
                </a:solidFill>
              </a:rPr>
              <a:t>년 </a:t>
            </a:r>
            <a:r>
              <a:rPr lang="en-US" altLang="ko-KR" sz="1600" b="1" dirty="0">
                <a:solidFill>
                  <a:srgbClr val="002C62"/>
                </a:solidFill>
              </a:rPr>
              <a:t>1</a:t>
            </a:r>
            <a:r>
              <a:rPr lang="ko-KR" altLang="en-US" sz="1600" b="1">
                <a:solidFill>
                  <a:srgbClr val="002C62"/>
                </a:solidFill>
              </a:rPr>
              <a:t>월 </a:t>
            </a:r>
            <a:r>
              <a:rPr lang="en-US" altLang="ko-KR" sz="1600" b="1">
                <a:solidFill>
                  <a:srgbClr val="002C62"/>
                </a:solidFill>
              </a:rPr>
              <a:t>24</a:t>
            </a:r>
            <a:r>
              <a:rPr lang="ko-KR" altLang="en-US" sz="1600" b="1">
                <a:solidFill>
                  <a:srgbClr val="002C62"/>
                </a:solidFill>
              </a:rPr>
              <a:t>일</a:t>
            </a:r>
            <a:endParaRPr lang="en-US" altLang="ko-KR" sz="1600" b="1" dirty="0">
              <a:solidFill>
                <a:srgbClr val="002C6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0" y="2409371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/>
        </p:nvSpPr>
        <p:spPr>
          <a:xfrm>
            <a:off x="2534196" y="2653987"/>
            <a:ext cx="9144000" cy="1604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4400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1FE756-8716-A14A-1745-D7D50E1E1F21}"/>
              </a:ext>
            </a:extLst>
          </p:cNvPr>
          <p:cNvSpPr>
            <a:spLocks noGrp="1"/>
          </p:cNvSpPr>
          <p:nvPr/>
        </p:nvSpPr>
        <p:spPr>
          <a:xfrm>
            <a:off x="1524000" y="2898662"/>
            <a:ext cx="9144000" cy="10606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200">
                <a:solidFill>
                  <a:schemeClr val="bg1"/>
                </a:solidFill>
              </a:rPr>
              <a:t>Bit Flip </a:t>
            </a:r>
          </a:p>
          <a:p>
            <a:r>
              <a:rPr kumimoji="1" lang="en-US" altLang="ko-KR" sz="3200">
                <a:solidFill>
                  <a:schemeClr val="bg1"/>
                </a:solidFill>
              </a:rPr>
              <a:t>(Sign-magnitude)</a:t>
            </a:r>
          </a:p>
        </p:txBody>
      </p:sp>
    </p:spTree>
    <p:extLst>
      <p:ext uri="{BB962C8B-B14F-4D97-AF65-F5344CB8AC3E}">
        <p14:creationId xmlns:p14="http://schemas.microsoft.com/office/powerpoint/2010/main" val="3661066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5A544C-2E98-F865-616F-DA6AF0FB8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1800">
                <a:solidFill>
                  <a:srgbClr val="002C62"/>
                </a:solidFill>
              </a:rPr>
              <a:t>Weight bit gradient(</a:t>
            </a:r>
            <a:r>
              <a:rPr lang="ko-KR" altLang="en-US" sz="1800">
                <a:solidFill>
                  <a:srgbClr val="002C62"/>
                </a:solidFill>
              </a:rPr>
              <a:t>가중치 비트 기울기</a:t>
            </a:r>
            <a:r>
              <a:rPr lang="en-US" altLang="ko-KR" sz="1800">
                <a:solidFill>
                  <a:srgbClr val="002C62"/>
                </a:solidFill>
              </a:rPr>
              <a:t>)</a:t>
            </a:r>
            <a:r>
              <a:rPr lang="ko-KR" altLang="en-US" sz="1800">
                <a:solidFill>
                  <a:srgbClr val="002C62"/>
                </a:solidFill>
              </a:rPr>
              <a:t> 정의</a:t>
            </a:r>
            <a:endParaRPr lang="en-US" altLang="ko-KR" sz="1800">
              <a:solidFill>
                <a:srgbClr val="002C62"/>
              </a:solidFill>
            </a:endParaRPr>
          </a:p>
          <a:p>
            <a:endParaRPr lang="en-US" altLang="ko-KR" sz="1800">
              <a:solidFill>
                <a:srgbClr val="002C62"/>
              </a:solidFill>
            </a:endParaRPr>
          </a:p>
          <a:p>
            <a:endParaRPr lang="en-US" altLang="ko-KR" sz="1800">
              <a:solidFill>
                <a:srgbClr val="002C62"/>
              </a:solidFill>
            </a:endParaRPr>
          </a:p>
          <a:p>
            <a:endParaRPr lang="en-US" altLang="ko-KR" sz="1800">
              <a:solidFill>
                <a:srgbClr val="002C62"/>
              </a:solidFill>
            </a:endParaRPr>
          </a:p>
          <a:p>
            <a:endParaRPr lang="en-US" altLang="ko-KR" sz="1800">
              <a:solidFill>
                <a:srgbClr val="002C62"/>
              </a:solidFill>
            </a:endParaRPr>
          </a:p>
          <a:p>
            <a:endParaRPr lang="en-US" altLang="ko-KR" sz="1800">
              <a:solidFill>
                <a:srgbClr val="002C62"/>
              </a:solidFill>
            </a:endParaRPr>
          </a:p>
          <a:p>
            <a:endParaRPr lang="en-US" altLang="ko-KR" sz="1800">
              <a:solidFill>
                <a:srgbClr val="002C62"/>
              </a:solidFill>
            </a:endParaRPr>
          </a:p>
          <a:p>
            <a:pPr marL="0" indent="0">
              <a:buNone/>
            </a:pPr>
            <a:endParaRPr lang="en-US" altLang="ko-KR" sz="1800">
              <a:solidFill>
                <a:srgbClr val="002C62"/>
              </a:solidFill>
            </a:endParaRPr>
          </a:p>
          <a:p>
            <a:endParaRPr lang="en-US" altLang="ko-KR" sz="1800">
              <a:solidFill>
                <a:srgbClr val="002C62"/>
              </a:solidFill>
            </a:endParaRPr>
          </a:p>
          <a:p>
            <a:endParaRPr lang="en-US" altLang="ko-KR" sz="1800">
              <a:solidFill>
                <a:srgbClr val="002C62"/>
              </a:solidFill>
            </a:endParaRPr>
          </a:p>
          <a:p>
            <a:endParaRPr lang="en-US" altLang="ko-KR" sz="1800">
              <a:solidFill>
                <a:srgbClr val="002C62"/>
              </a:solidFill>
            </a:endParaRPr>
          </a:p>
          <a:p>
            <a:endParaRPr lang="en-US" altLang="ko-KR" sz="1800">
              <a:solidFill>
                <a:srgbClr val="002C62"/>
              </a:solidFill>
            </a:endParaRPr>
          </a:p>
          <a:p>
            <a:r>
              <a:rPr lang="ko-KR" altLang="en-US" sz="1800">
                <a:solidFill>
                  <a:srgbClr val="002C62"/>
                </a:solidFill>
              </a:rPr>
              <a:t>향후 </a:t>
            </a:r>
            <a:r>
              <a:rPr lang="en-US" altLang="ko-KR" sz="1800">
                <a:solidFill>
                  <a:srgbClr val="002C62"/>
                </a:solidFill>
              </a:rPr>
              <a:t>FPQuantizer</a:t>
            </a:r>
            <a:r>
              <a:rPr lang="ko-KR" altLang="en-US" sz="1800">
                <a:solidFill>
                  <a:srgbClr val="002C62"/>
                </a:solidFill>
              </a:rPr>
              <a:t>의 경우 새롭게 </a:t>
            </a:r>
            <a:r>
              <a:rPr lang="en-US" altLang="ko-KR" sz="1800">
                <a:solidFill>
                  <a:srgbClr val="002C62"/>
                </a:solidFill>
              </a:rPr>
              <a:t>weight bit gradient</a:t>
            </a:r>
            <a:r>
              <a:rPr lang="ko-KR" altLang="en-US" sz="1800">
                <a:solidFill>
                  <a:srgbClr val="002C62"/>
                </a:solidFill>
              </a:rPr>
              <a:t>를 정의함으로 해당 부분에 대해서 발표 예정</a:t>
            </a:r>
            <a:endParaRPr lang="en-US" altLang="ko-KR" sz="1800">
              <a:solidFill>
                <a:srgbClr val="002C62"/>
              </a:solidFill>
            </a:endParaRPr>
          </a:p>
          <a:p>
            <a:endParaRPr lang="en-US" altLang="ko-KR" sz="1800">
              <a:solidFill>
                <a:srgbClr val="002C62"/>
              </a:solidFill>
            </a:endParaRPr>
          </a:p>
          <a:p>
            <a:endParaRPr lang="en-US" altLang="ko-KR" sz="1800">
              <a:solidFill>
                <a:srgbClr val="002C62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800">
              <a:solidFill>
                <a:srgbClr val="002C62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800">
              <a:solidFill>
                <a:srgbClr val="002C62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800">
              <a:solidFill>
                <a:srgbClr val="002C62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ko-KR" altLang="en-US" sz="1800">
              <a:solidFill>
                <a:srgbClr val="002C62"/>
              </a:solidFill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EED9B066-9998-59A6-13D8-479A7B8F0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sz="4400">
                <a:solidFill>
                  <a:srgbClr val="002C62"/>
                </a:solidFill>
              </a:rPr>
              <a:t>3. IntQuantizer </a:t>
            </a:r>
            <a:r>
              <a:rPr lang="ko-KR" altLang="en-US" sz="4400">
                <a:solidFill>
                  <a:srgbClr val="002C62"/>
                </a:solidFill>
              </a:rPr>
              <a:t>기반 </a:t>
            </a:r>
            <a:r>
              <a:rPr lang="en-US" altLang="ko-KR" sz="4400">
                <a:solidFill>
                  <a:srgbClr val="002C62"/>
                </a:solidFill>
              </a:rPr>
              <a:t>Bit flip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CCCC24-872A-3BE7-2ADD-AB3B448B8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31" y="2468706"/>
            <a:ext cx="8924850" cy="588498"/>
          </a:xfrm>
          <a:prstGeom prst="rect">
            <a:avLst/>
          </a:prstGeom>
        </p:spPr>
      </p:pic>
      <p:sp>
        <p:nvSpPr>
          <p:cNvPr id="27" name="Rectangle 7">
            <a:extLst>
              <a:ext uri="{FF2B5EF4-FFF2-40B4-BE49-F238E27FC236}">
                <a16:creationId xmlns:a16="http://schemas.microsoft.com/office/drawing/2014/main" id="{199A43FD-F4DD-A425-7F68-2793A31E3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131" y="3054923"/>
            <a:ext cx="10178354" cy="2555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400" i="0" u="none" strike="noStrike" cap="none" normalizeH="0" baseline="0">
              <a:ln>
                <a:noFill/>
              </a:ln>
              <a:solidFill>
                <a:srgbClr val="002C62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f-ZA" altLang="ko-KR" sz="1400" i="0" u="none" strike="noStrike" cap="none" normalizeH="0" baseline="0">
                <a:ln>
                  <a:noFill/>
                </a:ln>
                <a:solidFill>
                  <a:srgbClr val="002C62"/>
                </a:solidFill>
                <a:effectLst/>
                <a:ea typeface="Söhne Mono"/>
              </a:rPr>
              <a:t>W</a:t>
            </a:r>
            <a:r>
              <a:rPr kumimoji="0" lang="ko-KR" altLang="ko-KR" sz="1400" i="0" u="none" strike="noStrike" cap="none" normalizeH="0" baseline="0">
                <a:ln>
                  <a:noFill/>
                </a:ln>
                <a:solidFill>
                  <a:srgbClr val="002C62"/>
                </a:solidFill>
                <a:effectLst/>
                <a:ea typeface="Söhne Mono"/>
              </a:rPr>
              <a:t>eight_qdq.sign()</a:t>
            </a:r>
            <a:r>
              <a:rPr kumimoji="0" lang="ko-KR" altLang="ko-KR" sz="1400" i="0" u="none" strike="noStrike" cap="none" normalizeH="0" baseline="0">
                <a:ln>
                  <a:noFill/>
                </a:ln>
                <a:solidFill>
                  <a:srgbClr val="002C62"/>
                </a:solidFill>
                <a:effectLst/>
                <a:ea typeface="Söhne"/>
              </a:rPr>
              <a:t>: 가중치의 각 요소에 대한 부호를 </a:t>
            </a:r>
            <a:r>
              <a:rPr lang="ko-KR" altLang="en-US" sz="1400">
                <a:solidFill>
                  <a:srgbClr val="002C62"/>
                </a:solidFill>
                <a:ea typeface="Söhne"/>
              </a:rPr>
              <a:t>얻음</a:t>
            </a:r>
            <a:r>
              <a:rPr lang="en-US" altLang="ko-KR" sz="1400">
                <a:solidFill>
                  <a:srgbClr val="002C62"/>
                </a:solidFill>
                <a:ea typeface="Söhne"/>
              </a:rPr>
              <a:t>.</a:t>
            </a:r>
            <a:r>
              <a:rPr kumimoji="0" lang="ko-KR" altLang="ko-KR" sz="1400" i="0" u="none" strike="noStrike" cap="none" normalizeH="0" baseline="0">
                <a:ln>
                  <a:noFill/>
                </a:ln>
                <a:solidFill>
                  <a:srgbClr val="002C62"/>
                </a:solidFill>
                <a:effectLst/>
                <a:ea typeface="Söhne"/>
              </a:rPr>
              <a:t> 이는 해당 가중치가 양수인지 음수</a:t>
            </a:r>
            <a:r>
              <a:rPr kumimoji="0" lang="ko-KR" altLang="en-US" sz="1400" i="0" u="none" strike="noStrike" cap="none" normalizeH="0" baseline="0">
                <a:ln>
                  <a:noFill/>
                </a:ln>
                <a:solidFill>
                  <a:srgbClr val="002C62"/>
                </a:solidFill>
                <a:effectLst/>
                <a:ea typeface="Söhne"/>
              </a:rPr>
              <a:t>인지 나타내어</a:t>
            </a:r>
            <a:r>
              <a:rPr kumimoji="0" lang="ko-KR" altLang="ko-KR" sz="1400" i="0" u="none" strike="noStrike" cap="none" normalizeH="0" baseline="0">
                <a:ln>
                  <a:noFill/>
                </a:ln>
                <a:solidFill>
                  <a:srgbClr val="002C62"/>
                </a:solidFill>
                <a:effectLst/>
                <a:ea typeface="Söhne"/>
              </a:rPr>
              <a:t> 양수인 경우 1, 음수인 경우 -1이 </a:t>
            </a:r>
            <a:r>
              <a:rPr lang="ko-KR" altLang="en-US" sz="1400">
                <a:solidFill>
                  <a:srgbClr val="002C62"/>
                </a:solidFill>
                <a:ea typeface="Söhne"/>
              </a:rPr>
              <a:t>됨</a:t>
            </a:r>
            <a:endParaRPr lang="en-US" altLang="ko-KR" sz="1400">
              <a:solidFill>
                <a:srgbClr val="002C62"/>
              </a:solidFill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400" i="0" u="none" strike="noStrike" cap="none" normalizeH="0" baseline="0">
              <a:ln>
                <a:noFill/>
              </a:ln>
              <a:solidFill>
                <a:srgbClr val="002C62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i="0" u="none" strike="noStrike" cap="none" normalizeH="0" baseline="0">
                <a:ln>
                  <a:noFill/>
                </a:ln>
                <a:solidFill>
                  <a:srgbClr val="002C62"/>
                </a:solidFill>
                <a:effectLst/>
                <a:ea typeface="Söhne Mono"/>
              </a:rPr>
              <a:t>2**(n_bits </a:t>
            </a:r>
            <a:r>
              <a:rPr kumimoji="0" lang="en-US" altLang="ko-KR" sz="1400" i="0" u="none" strike="noStrike" cap="none" normalizeH="0" baseline="0">
                <a:ln>
                  <a:noFill/>
                </a:ln>
                <a:solidFill>
                  <a:srgbClr val="002C62"/>
                </a:solidFill>
                <a:effectLst/>
                <a:ea typeface="Söhne Mono"/>
              </a:rPr>
              <a:t>–</a:t>
            </a:r>
            <a:r>
              <a:rPr kumimoji="0" lang="ko-KR" altLang="ko-KR" sz="1400" i="0" u="none" strike="noStrike" cap="none" normalizeH="0" baseline="0">
                <a:ln>
                  <a:noFill/>
                </a:ln>
                <a:solidFill>
                  <a:srgbClr val="002C62"/>
                </a:solidFill>
                <a:effectLst/>
                <a:ea typeface="Söhne Mono"/>
              </a:rPr>
              <a:t> 2 </a:t>
            </a:r>
            <a:r>
              <a:rPr kumimoji="0" lang="en-US" altLang="ko-KR" sz="1400" i="0" u="none" strike="noStrike" cap="none" normalizeH="0" baseline="0">
                <a:ln>
                  <a:noFill/>
                </a:ln>
                <a:solidFill>
                  <a:srgbClr val="002C62"/>
                </a:solidFill>
                <a:effectLst/>
                <a:ea typeface="Söhne Mono"/>
              </a:rPr>
              <a:t>–</a:t>
            </a:r>
            <a:r>
              <a:rPr kumimoji="0" lang="ko-KR" altLang="ko-KR" sz="1400" i="0" u="none" strike="noStrike" cap="none" normalizeH="0" baseline="0">
                <a:ln>
                  <a:noFill/>
                </a:ln>
                <a:solidFill>
                  <a:srgbClr val="002C62"/>
                </a:solidFill>
                <a:effectLst/>
                <a:ea typeface="Söhne Mono"/>
              </a:rPr>
              <a:t>i)</a:t>
            </a:r>
            <a:r>
              <a:rPr kumimoji="0" lang="ko-KR" altLang="ko-KR" sz="1400" i="0" u="none" strike="noStrike" cap="none" normalizeH="0" baseline="0">
                <a:ln>
                  <a:noFill/>
                </a:ln>
                <a:solidFill>
                  <a:srgbClr val="002C62"/>
                </a:solidFill>
                <a:effectLst/>
                <a:ea typeface="Söhne"/>
              </a:rPr>
              <a:t>: n_bits는 가중치의 비트 수이고, i는 현재 비트의 인덱스</a:t>
            </a:r>
            <a:r>
              <a:rPr kumimoji="0" lang="ko-KR" altLang="en-US" sz="1400" i="0" u="none" strike="noStrike" cap="none" normalizeH="0" baseline="0">
                <a:ln>
                  <a:noFill/>
                </a:ln>
                <a:solidFill>
                  <a:srgbClr val="002C62"/>
                </a:solidFill>
                <a:effectLst/>
                <a:ea typeface="Söhne"/>
              </a:rPr>
              <a:t>를 의미함</a:t>
            </a:r>
            <a:r>
              <a:rPr kumimoji="0" lang="ko-KR" altLang="ko-KR" sz="1400" i="0" u="none" strike="noStrike" cap="none" normalizeH="0" baseline="0">
                <a:ln>
                  <a:noFill/>
                </a:ln>
                <a:solidFill>
                  <a:srgbClr val="002C62"/>
                </a:solidFill>
                <a:effectLst/>
                <a:ea typeface="Söhne"/>
              </a:rPr>
              <a:t> 따라서 </a:t>
            </a:r>
            <a:r>
              <a:rPr kumimoji="0" lang="ko-KR" altLang="en-US" sz="1400" i="0" u="none" strike="noStrike" cap="none" normalizeH="0" baseline="0">
                <a:ln>
                  <a:noFill/>
                </a:ln>
                <a:solidFill>
                  <a:srgbClr val="002C62"/>
                </a:solidFill>
                <a:effectLst/>
                <a:ea typeface="Söhne"/>
              </a:rPr>
              <a:t>해당 </a:t>
            </a:r>
            <a:r>
              <a:rPr kumimoji="0" lang="ko-KR" altLang="ko-KR" sz="1400" i="0" u="none" strike="noStrike" cap="none" normalizeH="0" baseline="0">
                <a:ln>
                  <a:noFill/>
                </a:ln>
                <a:solidFill>
                  <a:srgbClr val="002C62"/>
                </a:solidFill>
                <a:effectLst/>
                <a:ea typeface="Söhne"/>
              </a:rPr>
              <a:t>비트의 위치에 따른 가중치</a:t>
            </a:r>
            <a:r>
              <a:rPr kumimoji="0" lang="ko-KR" altLang="en-US" sz="1400" i="0" u="none" strike="noStrike" cap="none" normalizeH="0" baseline="0">
                <a:ln>
                  <a:noFill/>
                </a:ln>
                <a:solidFill>
                  <a:srgbClr val="002C62"/>
                </a:solidFill>
                <a:effectLst/>
                <a:ea typeface="Söhne"/>
              </a:rPr>
              <a:t>를 표현함</a:t>
            </a:r>
            <a:endParaRPr kumimoji="0" lang="en-US" altLang="ko-KR" sz="1400" i="0" u="none" strike="noStrike" cap="none" normalizeH="0" baseline="0">
              <a:ln>
                <a:noFill/>
              </a:ln>
              <a:solidFill>
                <a:srgbClr val="002C62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400" i="0" u="none" strike="noStrike" cap="none" normalizeH="0" baseline="0">
              <a:ln>
                <a:noFill/>
              </a:ln>
              <a:solidFill>
                <a:srgbClr val="002C62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i="0" u="none" strike="noStrike" cap="none" normalizeH="0" baseline="0">
                <a:ln>
                  <a:noFill/>
                </a:ln>
                <a:solidFill>
                  <a:srgbClr val="002C62"/>
                </a:solidFill>
                <a:effectLst/>
                <a:ea typeface="Söhne Mono"/>
              </a:rPr>
              <a:t>(binary_weight_tensor[:, i+1] * -2 + 1)</a:t>
            </a:r>
            <a:r>
              <a:rPr kumimoji="0" lang="ko-KR" altLang="ko-KR" sz="1400" i="0" u="none" strike="noStrike" cap="none" normalizeH="0" baseline="0">
                <a:ln>
                  <a:noFill/>
                </a:ln>
                <a:solidFill>
                  <a:srgbClr val="002C62"/>
                </a:solidFill>
                <a:effectLst/>
                <a:ea typeface="Söhne"/>
              </a:rPr>
              <a:t>: 이 부분은 이진 가중치의 i+1번째 비트가 0이면 -1로, 1이면 1로 매핑</a:t>
            </a:r>
            <a:r>
              <a:rPr kumimoji="0" lang="ko-KR" altLang="en-US" sz="1400" i="0" u="none" strike="noStrike" cap="none" normalizeH="0" baseline="0">
                <a:ln>
                  <a:noFill/>
                </a:ln>
                <a:solidFill>
                  <a:srgbClr val="002C62"/>
                </a:solidFill>
                <a:effectLst/>
                <a:ea typeface="Söhne"/>
              </a:rPr>
              <a:t>함</a:t>
            </a:r>
            <a:endParaRPr lang="en-US" altLang="ko-KR" sz="1400">
              <a:solidFill>
                <a:srgbClr val="002C62"/>
              </a:solidFill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400" i="0" u="none" strike="noStrike" cap="none" normalizeH="0" baseline="0">
                <a:ln>
                  <a:noFill/>
                </a:ln>
                <a:solidFill>
                  <a:srgbClr val="002C62"/>
                </a:solidFill>
                <a:effectLst/>
                <a:ea typeface="Söhne Mono"/>
              </a:rPr>
              <a:t>Ex. </a:t>
            </a:r>
            <a:r>
              <a:rPr kumimoji="0" lang="ko-KR" altLang="ko-KR" sz="1400" i="0" u="none" strike="noStrike" cap="none" normalizeH="0" baseline="0">
                <a:ln>
                  <a:noFill/>
                </a:ln>
                <a:solidFill>
                  <a:srgbClr val="002C62"/>
                </a:solidFill>
                <a:effectLst/>
                <a:ea typeface="Söhne Mono"/>
              </a:rPr>
              <a:t>-2 * 0 + 1</a:t>
            </a:r>
            <a:r>
              <a:rPr kumimoji="0" lang="ko-KR" altLang="ko-KR" sz="1400" i="0" u="none" strike="noStrike" cap="none" normalizeH="0" baseline="0">
                <a:ln>
                  <a:noFill/>
                </a:ln>
                <a:solidFill>
                  <a:srgbClr val="002C62"/>
                </a:solidFill>
                <a:effectLst/>
                <a:ea typeface="Söhne"/>
              </a:rPr>
              <a:t>은 -1이 되고, </a:t>
            </a:r>
            <a:r>
              <a:rPr kumimoji="0" lang="ko-KR" altLang="ko-KR" sz="1400" i="0" u="none" strike="noStrike" cap="none" normalizeH="0" baseline="0">
                <a:ln>
                  <a:noFill/>
                </a:ln>
                <a:solidFill>
                  <a:srgbClr val="002C62"/>
                </a:solidFill>
                <a:effectLst/>
                <a:ea typeface="Söhne Mono"/>
              </a:rPr>
              <a:t>-2 * 1 + 1</a:t>
            </a:r>
            <a:r>
              <a:rPr kumimoji="0" lang="ko-KR" altLang="ko-KR" sz="1400" i="0" u="none" strike="noStrike" cap="none" normalizeH="0" baseline="0">
                <a:ln>
                  <a:noFill/>
                </a:ln>
                <a:solidFill>
                  <a:srgbClr val="002C62"/>
                </a:solidFill>
                <a:effectLst/>
                <a:ea typeface="Söhne"/>
              </a:rPr>
              <a:t>은 1이 </a:t>
            </a:r>
            <a:r>
              <a:rPr kumimoji="0" lang="ko-KR" altLang="en-US" sz="1400" i="0" u="none" strike="noStrike" cap="none" normalizeH="0" baseline="0">
                <a:ln>
                  <a:noFill/>
                </a:ln>
                <a:solidFill>
                  <a:srgbClr val="002C62"/>
                </a:solidFill>
                <a:effectLst/>
                <a:ea typeface="Söhne"/>
              </a:rPr>
              <a:t>됨</a:t>
            </a:r>
            <a:endParaRPr kumimoji="0" lang="ko-KR" altLang="ko-KR" sz="1400" i="0" u="none" strike="noStrike" cap="none" normalizeH="0" baseline="0">
              <a:ln>
                <a:noFill/>
              </a:ln>
              <a:solidFill>
                <a:srgbClr val="002C62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4637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2968900-FA4B-330B-8F79-1F648625420E}"/>
              </a:ext>
            </a:extLst>
          </p:cNvPr>
          <p:cNvSpPr/>
          <p:nvPr/>
        </p:nvSpPr>
        <p:spPr>
          <a:xfrm>
            <a:off x="-41295" y="802312"/>
            <a:ext cx="837708" cy="70793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9BF69B2-04A8-3519-DEC9-F8C0627A18E6}"/>
              </a:ext>
            </a:extLst>
          </p:cNvPr>
          <p:cNvSpPr/>
          <p:nvPr/>
        </p:nvSpPr>
        <p:spPr>
          <a:xfrm>
            <a:off x="707922" y="749217"/>
            <a:ext cx="176981" cy="184213"/>
          </a:xfrm>
          <a:prstGeom prst="ellipse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4172B3B-4608-8C3E-F884-B21C2E73099C}"/>
              </a:ext>
            </a:extLst>
          </p:cNvPr>
          <p:cNvSpPr>
            <a:spLocks noGrp="1"/>
          </p:cNvSpPr>
          <p:nvPr/>
        </p:nvSpPr>
        <p:spPr>
          <a:xfrm>
            <a:off x="-2059412" y="136362"/>
            <a:ext cx="9144000" cy="10606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800">
                <a:solidFill>
                  <a:srgbClr val="002C6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  <a:endParaRPr kumimoji="1" lang="ko-KR" altLang="en-US" sz="4800" dirty="0">
              <a:solidFill>
                <a:srgbClr val="002C6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48AB2C-D48E-30E0-8A13-9E6A4D350BA8}"/>
              </a:ext>
            </a:extLst>
          </p:cNvPr>
          <p:cNvSpPr txBox="1"/>
          <p:nvPr/>
        </p:nvSpPr>
        <p:spPr>
          <a:xfrm>
            <a:off x="643030" y="1929089"/>
            <a:ext cx="102058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ko-KR" sz="2800">
                <a:solidFill>
                  <a:srgbClr val="002C62"/>
                </a:solidFill>
              </a:rPr>
              <a:t>Sign-magnitude</a:t>
            </a:r>
          </a:p>
          <a:p>
            <a:pPr marL="742950" indent="-742950">
              <a:buAutoNum type="arabicPeriod"/>
            </a:pPr>
            <a:endParaRPr lang="en-US" altLang="ko-KR" sz="2800">
              <a:solidFill>
                <a:srgbClr val="002C62"/>
              </a:solidFill>
            </a:endParaRPr>
          </a:p>
          <a:p>
            <a:pPr marL="742950" indent="-742950">
              <a:buAutoNum type="arabicPeriod"/>
            </a:pPr>
            <a:r>
              <a:rPr lang="en-US" altLang="ko-KR" sz="2800">
                <a:solidFill>
                  <a:srgbClr val="002C62"/>
                </a:solidFill>
              </a:rPr>
              <a:t>2</a:t>
            </a:r>
            <a:r>
              <a:rPr lang="ko-KR" altLang="en-US" sz="2800">
                <a:solidFill>
                  <a:srgbClr val="002C62"/>
                </a:solidFill>
              </a:rPr>
              <a:t>의 보수 표현 방식과의 비교</a:t>
            </a:r>
            <a:endParaRPr lang="en-US" altLang="ko-KR" sz="2800">
              <a:solidFill>
                <a:srgbClr val="002C62"/>
              </a:solidFill>
            </a:endParaRPr>
          </a:p>
          <a:p>
            <a:pPr marL="742950" indent="-742950">
              <a:buAutoNum type="arabicPeriod"/>
            </a:pPr>
            <a:endParaRPr lang="en-US" altLang="ko-KR" sz="2800">
              <a:solidFill>
                <a:srgbClr val="002C62"/>
              </a:solidFill>
            </a:endParaRPr>
          </a:p>
          <a:p>
            <a:pPr marL="742950" indent="-742950">
              <a:buAutoNum type="arabicPeriod"/>
            </a:pPr>
            <a:r>
              <a:rPr lang="en-US" altLang="ko-KR" sz="2800">
                <a:solidFill>
                  <a:srgbClr val="002C62"/>
                </a:solidFill>
              </a:rPr>
              <a:t>IntQuantizer </a:t>
            </a:r>
            <a:r>
              <a:rPr lang="ko-KR" altLang="en-US" sz="2800">
                <a:solidFill>
                  <a:srgbClr val="002C62"/>
                </a:solidFill>
              </a:rPr>
              <a:t>기반 </a:t>
            </a:r>
            <a:r>
              <a:rPr lang="en-US" altLang="ko-KR" sz="2800">
                <a:solidFill>
                  <a:srgbClr val="002C62"/>
                </a:solidFill>
              </a:rPr>
              <a:t>Bit flip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4E72B-C940-5DBB-D719-15430156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ko-KR">
                <a:solidFill>
                  <a:srgbClr val="002C62"/>
                </a:solidFill>
              </a:rPr>
              <a:t>1. Sign-magnitude</a:t>
            </a:r>
            <a:endParaRPr lang="ko-KR" altLang="en-US">
              <a:solidFill>
                <a:srgbClr val="002C6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C3E1B-402E-D2AF-3F3E-9C87ADB8D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>
                <a:solidFill>
                  <a:srgbClr val="002C62"/>
                </a:solidFill>
              </a:rPr>
              <a:t>Sign-magnitude </a:t>
            </a:r>
            <a:r>
              <a:rPr lang="ko-KR" altLang="en-US" sz="1800">
                <a:solidFill>
                  <a:srgbClr val="002C62"/>
                </a:solidFill>
              </a:rPr>
              <a:t>방식은 숫자를 나타내는 한 가지 방식으로</a:t>
            </a:r>
            <a:r>
              <a:rPr lang="en-US" altLang="ko-KR" sz="1800">
                <a:solidFill>
                  <a:srgbClr val="002C62"/>
                </a:solidFill>
              </a:rPr>
              <a:t>, </a:t>
            </a:r>
            <a:r>
              <a:rPr lang="ko-KR" altLang="en-US" sz="1800">
                <a:solidFill>
                  <a:srgbClr val="002C62"/>
                </a:solidFill>
              </a:rPr>
              <a:t>부호와 크기를 표현하는 방식</a:t>
            </a:r>
            <a:endParaRPr lang="en-US" altLang="ko-KR" sz="1800">
              <a:solidFill>
                <a:srgbClr val="002C62"/>
              </a:solidFill>
            </a:endParaRPr>
          </a:p>
          <a:p>
            <a:r>
              <a:rPr lang="ko-KR" altLang="en-US" sz="2000">
                <a:solidFill>
                  <a:srgbClr val="002C62"/>
                </a:solidFill>
              </a:rPr>
              <a:t>방식에서는 가장 왼쪽 비트</a:t>
            </a:r>
            <a:r>
              <a:rPr lang="en-US" altLang="ko-KR" sz="2000">
                <a:solidFill>
                  <a:srgbClr val="002C62"/>
                </a:solidFill>
              </a:rPr>
              <a:t>(</a:t>
            </a:r>
            <a:r>
              <a:rPr lang="ko-KR" altLang="en-US" sz="2000">
                <a:solidFill>
                  <a:srgbClr val="002C62"/>
                </a:solidFill>
              </a:rPr>
              <a:t>최상위 비트</a:t>
            </a:r>
            <a:r>
              <a:rPr lang="en-US" altLang="ko-KR" sz="2000">
                <a:solidFill>
                  <a:srgbClr val="002C62"/>
                </a:solidFill>
              </a:rPr>
              <a:t>, MSB (0</a:t>
            </a:r>
            <a:r>
              <a:rPr lang="ko-KR" altLang="en-US" sz="2000">
                <a:solidFill>
                  <a:srgbClr val="002C62"/>
                </a:solidFill>
              </a:rPr>
              <a:t>이면 양수이고</a:t>
            </a:r>
            <a:r>
              <a:rPr lang="en-US" altLang="ko-KR" sz="2000">
                <a:solidFill>
                  <a:srgbClr val="002C62"/>
                </a:solidFill>
              </a:rPr>
              <a:t>, 1</a:t>
            </a:r>
            <a:r>
              <a:rPr lang="ko-KR" altLang="en-US" sz="2000">
                <a:solidFill>
                  <a:srgbClr val="002C62"/>
                </a:solidFill>
              </a:rPr>
              <a:t>이면 음수</a:t>
            </a:r>
            <a:r>
              <a:rPr lang="en-US" altLang="ko-KR" sz="2000">
                <a:solidFill>
                  <a:srgbClr val="002C62"/>
                </a:solidFill>
              </a:rPr>
              <a:t>))</a:t>
            </a:r>
            <a:r>
              <a:rPr lang="ko-KR" altLang="en-US" sz="2000">
                <a:solidFill>
                  <a:srgbClr val="002C62"/>
                </a:solidFill>
              </a:rPr>
              <a:t>가 부호를 나타내고</a:t>
            </a:r>
            <a:r>
              <a:rPr lang="en-US" altLang="ko-KR" sz="2000">
                <a:solidFill>
                  <a:srgbClr val="002C62"/>
                </a:solidFill>
              </a:rPr>
              <a:t>, </a:t>
            </a:r>
            <a:r>
              <a:rPr lang="ko-KR" altLang="en-US" sz="2000">
                <a:solidFill>
                  <a:srgbClr val="002C62"/>
                </a:solidFill>
              </a:rPr>
              <a:t>나머지 비트들은 숫자의 크기를 나타냄</a:t>
            </a:r>
            <a:endParaRPr lang="en-US" altLang="ko-KR" sz="2400">
              <a:solidFill>
                <a:srgbClr val="002C62"/>
              </a:solidFill>
            </a:endParaRPr>
          </a:p>
          <a:p>
            <a:endParaRPr lang="en-US" altLang="ko-KR" sz="2000">
              <a:solidFill>
                <a:srgbClr val="002C62"/>
              </a:solidFill>
            </a:endParaRPr>
          </a:p>
          <a:p>
            <a:endParaRPr lang="ko-KR" altLang="en-US" sz="2000">
              <a:solidFill>
                <a:srgbClr val="002C62"/>
              </a:solidFill>
            </a:endParaRPr>
          </a:p>
        </p:txBody>
      </p:sp>
      <p:pic>
        <p:nvPicPr>
          <p:cNvPr id="1026" name="Picture 2" descr="Difference between Signed magnitude and 2's complement - GeeksforGeeks">
            <a:extLst>
              <a:ext uri="{FF2B5EF4-FFF2-40B4-BE49-F238E27FC236}">
                <a16:creationId xmlns:a16="http://schemas.microsoft.com/office/drawing/2014/main" id="{7B889D9E-0709-354E-7F20-4FC54805D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66" y="3294163"/>
            <a:ext cx="4035029" cy="264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609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4E72B-C940-5DBB-D719-15430156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ko-KR">
                <a:solidFill>
                  <a:srgbClr val="002C62"/>
                </a:solidFill>
              </a:rPr>
              <a:t>1. Sign-magnitude</a:t>
            </a:r>
            <a:endParaRPr lang="ko-KR" altLang="en-US">
              <a:solidFill>
                <a:srgbClr val="002C6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C3E1B-402E-D2AF-3F3E-9C87ADB8D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sz="2000">
              <a:solidFill>
                <a:srgbClr val="002C62"/>
              </a:solidFill>
            </a:endParaRPr>
          </a:p>
          <a:p>
            <a:pPr algn="l">
              <a:buFont typeface="+mj-lt"/>
              <a:buAutoNum type="arabicPeriod"/>
            </a:pPr>
            <a:r>
              <a:rPr lang="ko-KR" altLang="en-US" sz="2400" b="1" i="0">
                <a:solidFill>
                  <a:srgbClr val="002C62"/>
                </a:solidFill>
                <a:effectLst/>
                <a:latin typeface="Söhne"/>
              </a:rPr>
              <a:t>양수 </a:t>
            </a:r>
            <a:r>
              <a:rPr lang="en-US" altLang="ko-KR" sz="2400" b="1" i="0">
                <a:solidFill>
                  <a:srgbClr val="002C62"/>
                </a:solidFill>
                <a:effectLst/>
                <a:latin typeface="Söhne"/>
              </a:rPr>
              <a:t>7 (0000 0111)</a:t>
            </a:r>
            <a:r>
              <a:rPr lang="ko-KR" altLang="en-US" sz="2400" b="0" i="0">
                <a:solidFill>
                  <a:srgbClr val="002C62"/>
                </a:solidFill>
                <a:effectLst/>
                <a:latin typeface="Söhne"/>
              </a:rPr>
              <a:t> </a:t>
            </a:r>
            <a:endParaRPr lang="en-US" altLang="ko-KR" sz="2400" b="0" i="0">
              <a:solidFill>
                <a:srgbClr val="002C62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en-US" altLang="ko-KR" sz="2400" b="0" i="0">
              <a:solidFill>
                <a:srgbClr val="002C62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2400" b="1" i="0">
                <a:solidFill>
                  <a:srgbClr val="002C62"/>
                </a:solidFill>
                <a:effectLst/>
                <a:latin typeface="Söhne"/>
              </a:rPr>
              <a:t>음수 </a:t>
            </a:r>
            <a:r>
              <a:rPr lang="en-US" altLang="ko-KR" sz="2400" b="1" i="0">
                <a:solidFill>
                  <a:srgbClr val="002C62"/>
                </a:solidFill>
                <a:effectLst/>
                <a:latin typeface="Söhne"/>
              </a:rPr>
              <a:t>-3 (1000 0011)</a:t>
            </a:r>
          </a:p>
          <a:p>
            <a:pPr algn="l">
              <a:buFont typeface="+mj-lt"/>
              <a:buAutoNum type="arabicPeriod"/>
            </a:pPr>
            <a:endParaRPr lang="en-US" altLang="ko-KR" sz="2400" b="0" i="0">
              <a:solidFill>
                <a:srgbClr val="002C62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2400" b="1" i="0">
                <a:solidFill>
                  <a:srgbClr val="002C62"/>
                </a:solidFill>
                <a:effectLst/>
                <a:latin typeface="Söhne"/>
              </a:rPr>
              <a:t>양수 </a:t>
            </a:r>
            <a:r>
              <a:rPr lang="en-US" altLang="ko-KR" sz="2400" b="1" i="0">
                <a:solidFill>
                  <a:srgbClr val="002C62"/>
                </a:solidFill>
                <a:effectLst/>
                <a:latin typeface="Söhne"/>
              </a:rPr>
              <a:t>2 (0000 0010)</a:t>
            </a:r>
            <a:r>
              <a:rPr lang="ko-KR" altLang="en-US" sz="2400" b="0" i="0">
                <a:solidFill>
                  <a:srgbClr val="002C62"/>
                </a:solidFill>
                <a:effectLst/>
                <a:latin typeface="Söhne"/>
              </a:rPr>
              <a:t> </a:t>
            </a:r>
            <a:endParaRPr lang="en-US" altLang="ko-KR" sz="2400" b="0" i="0">
              <a:solidFill>
                <a:srgbClr val="002C62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en-US" altLang="ko-KR" sz="2400" b="0" i="0">
              <a:solidFill>
                <a:srgbClr val="002C62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ko-KR" altLang="en-US" sz="2400" b="1" i="0">
                <a:solidFill>
                  <a:srgbClr val="002C62"/>
                </a:solidFill>
                <a:effectLst/>
                <a:latin typeface="Söhne"/>
              </a:rPr>
              <a:t>음수 </a:t>
            </a:r>
            <a:r>
              <a:rPr lang="en-US" altLang="ko-KR" sz="2400" b="1" i="0">
                <a:solidFill>
                  <a:srgbClr val="002C62"/>
                </a:solidFill>
                <a:effectLst/>
                <a:latin typeface="Söhne"/>
              </a:rPr>
              <a:t>-5 (1000 0101)</a:t>
            </a:r>
          </a:p>
          <a:p>
            <a:pPr algn="l">
              <a:buFont typeface="+mj-lt"/>
              <a:buAutoNum type="arabicPeriod"/>
            </a:pPr>
            <a:endParaRPr lang="en-US" altLang="ko-KR" sz="2400" b="1" i="0">
              <a:solidFill>
                <a:srgbClr val="002C62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altLang="ko-KR" sz="2400" b="1" i="0">
                <a:solidFill>
                  <a:srgbClr val="002C62"/>
                </a:solidFill>
                <a:effectLst/>
                <a:latin typeface="Söhne"/>
              </a:rPr>
              <a:t> 0 (0000 0000)</a:t>
            </a:r>
          </a:p>
          <a:p>
            <a:r>
              <a:rPr lang="en-US" altLang="ko-KR" sz="1900" b="0" i="0">
                <a:solidFill>
                  <a:srgbClr val="002C62"/>
                </a:solidFill>
                <a:effectLst/>
                <a:latin typeface="Söhne"/>
              </a:rPr>
              <a:t>0</a:t>
            </a:r>
            <a:r>
              <a:rPr lang="ko-KR" altLang="en-US" sz="1900" b="0" i="0">
                <a:solidFill>
                  <a:srgbClr val="002C62"/>
                </a:solidFill>
                <a:effectLst/>
                <a:latin typeface="Söhne"/>
              </a:rPr>
              <a:t>은 양수로 간주되어 부호 비트는 </a:t>
            </a:r>
            <a:r>
              <a:rPr lang="en-US" altLang="ko-KR" sz="1900" b="0" i="0">
                <a:solidFill>
                  <a:srgbClr val="002C62"/>
                </a:solidFill>
                <a:effectLst/>
                <a:latin typeface="Söhne"/>
              </a:rPr>
              <a:t>0</a:t>
            </a:r>
            <a:r>
              <a:rPr lang="ko-KR" altLang="en-US" sz="1900" b="0" i="0">
                <a:solidFill>
                  <a:srgbClr val="002C62"/>
                </a:solidFill>
                <a:effectLst/>
                <a:latin typeface="Söhne"/>
              </a:rPr>
              <a:t>이 됨</a:t>
            </a:r>
            <a:endParaRPr lang="en-US" altLang="ko-KR" sz="2000">
              <a:solidFill>
                <a:srgbClr val="002C62"/>
              </a:solidFill>
            </a:endParaRPr>
          </a:p>
          <a:p>
            <a:endParaRPr lang="ko-KR" altLang="en-US" sz="2000">
              <a:solidFill>
                <a:srgbClr val="002C62"/>
              </a:solidFill>
            </a:endParaRPr>
          </a:p>
        </p:txBody>
      </p:sp>
      <p:pic>
        <p:nvPicPr>
          <p:cNvPr id="1026" name="Picture 2" descr="Difference between Signed magnitude and 2's complement - GeeksforGeeks">
            <a:extLst>
              <a:ext uri="{FF2B5EF4-FFF2-40B4-BE49-F238E27FC236}">
                <a16:creationId xmlns:a16="http://schemas.microsoft.com/office/drawing/2014/main" id="{7B889D9E-0709-354E-7F20-4FC54805D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321" y="2385408"/>
            <a:ext cx="4035029" cy="264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479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4E72B-C940-5DBB-D719-15430156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ko-KR">
                <a:solidFill>
                  <a:srgbClr val="002C62"/>
                </a:solidFill>
              </a:rPr>
              <a:t>2. </a:t>
            </a:r>
            <a:r>
              <a:rPr lang="en-US" altLang="ko-KR" sz="4400">
                <a:solidFill>
                  <a:srgbClr val="002C62"/>
                </a:solidFill>
              </a:rPr>
              <a:t>2</a:t>
            </a:r>
            <a:r>
              <a:rPr lang="ko-KR" altLang="en-US" sz="4400">
                <a:solidFill>
                  <a:srgbClr val="002C62"/>
                </a:solidFill>
              </a:rPr>
              <a:t>의 보수 표현 방식과의 비교</a:t>
            </a:r>
            <a:endParaRPr lang="ko-KR" altLang="en-US">
              <a:solidFill>
                <a:srgbClr val="002C6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C3E1B-402E-D2AF-3F3E-9C87ADB8D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>
                <a:solidFill>
                  <a:srgbClr val="002C62"/>
                </a:solidFill>
              </a:rPr>
              <a:t>2</a:t>
            </a:r>
            <a:r>
              <a:rPr lang="ko-KR" altLang="en-US" sz="1800">
                <a:solidFill>
                  <a:srgbClr val="002C62"/>
                </a:solidFill>
              </a:rPr>
              <a:t>의 보수 표현 방식</a:t>
            </a:r>
            <a:r>
              <a:rPr lang="en-US" altLang="ko-KR" sz="1800">
                <a:solidFill>
                  <a:srgbClr val="002C62"/>
                </a:solidFill>
              </a:rPr>
              <a:t>: 0</a:t>
            </a:r>
            <a:r>
              <a:rPr lang="ko-KR" altLang="en-US" sz="1800">
                <a:solidFill>
                  <a:srgbClr val="002C62"/>
                </a:solidFill>
              </a:rPr>
              <a:t>은 </a:t>
            </a:r>
            <a:r>
              <a:rPr lang="en-US" altLang="ko-KR" sz="1800">
                <a:solidFill>
                  <a:srgbClr val="002C62"/>
                </a:solidFill>
              </a:rPr>
              <a:t>0</a:t>
            </a:r>
            <a:r>
              <a:rPr lang="ko-KR" altLang="en-US" sz="1800">
                <a:solidFill>
                  <a:srgbClr val="002C62"/>
                </a:solidFill>
              </a:rPr>
              <a:t>으로 표현됨</a:t>
            </a:r>
            <a:endParaRPr lang="en-US" altLang="ko-KR" sz="1800">
              <a:solidFill>
                <a:srgbClr val="002C62"/>
              </a:solidFill>
            </a:endParaRPr>
          </a:p>
          <a:p>
            <a:r>
              <a:rPr lang="en-US" altLang="ko-KR" sz="1800">
                <a:solidFill>
                  <a:srgbClr val="002C62"/>
                </a:solidFill>
              </a:rPr>
              <a:t>Sign-magnitude </a:t>
            </a:r>
            <a:r>
              <a:rPr lang="ko-KR" altLang="en-US" sz="1800">
                <a:solidFill>
                  <a:srgbClr val="002C62"/>
                </a:solidFill>
              </a:rPr>
              <a:t>방식</a:t>
            </a:r>
            <a:r>
              <a:rPr lang="en-US" altLang="ko-KR" sz="1800">
                <a:solidFill>
                  <a:srgbClr val="002C62"/>
                </a:solidFill>
              </a:rPr>
              <a:t>: </a:t>
            </a:r>
            <a:r>
              <a:rPr lang="en-US" altLang="ko-KR" sz="1800" b="1">
                <a:solidFill>
                  <a:srgbClr val="002C62"/>
                </a:solidFill>
              </a:rPr>
              <a:t>0</a:t>
            </a:r>
            <a:r>
              <a:rPr lang="ko-KR" altLang="en-US" sz="1800" b="1">
                <a:solidFill>
                  <a:srgbClr val="002C62"/>
                </a:solidFill>
              </a:rPr>
              <a:t>은 양수로 간주되어 부호 비트는 </a:t>
            </a:r>
            <a:r>
              <a:rPr lang="en-US" altLang="ko-KR" sz="1800" b="1">
                <a:solidFill>
                  <a:srgbClr val="002C62"/>
                </a:solidFill>
              </a:rPr>
              <a:t>0</a:t>
            </a:r>
            <a:r>
              <a:rPr lang="ko-KR" altLang="en-US" sz="1800" b="1">
                <a:solidFill>
                  <a:srgbClr val="002C62"/>
                </a:solidFill>
              </a:rPr>
              <a:t>이 됨</a:t>
            </a:r>
            <a:endParaRPr lang="en-US" altLang="ko-KR" sz="1800" b="1">
              <a:solidFill>
                <a:srgbClr val="002C62"/>
              </a:solidFill>
            </a:endParaRPr>
          </a:p>
          <a:p>
            <a:endParaRPr lang="en-US" altLang="ko-KR" sz="2000">
              <a:solidFill>
                <a:srgbClr val="002C62"/>
              </a:solidFill>
            </a:endParaRPr>
          </a:p>
          <a:p>
            <a:r>
              <a:rPr lang="en-US" altLang="ko-KR" sz="1800">
                <a:solidFill>
                  <a:srgbClr val="002C62"/>
                </a:solidFill>
              </a:rPr>
              <a:t>2</a:t>
            </a:r>
            <a:r>
              <a:rPr lang="ko-KR" altLang="en-US" sz="1800">
                <a:solidFill>
                  <a:srgbClr val="002C62"/>
                </a:solidFill>
              </a:rPr>
              <a:t>의 보수 표현 방식</a:t>
            </a:r>
            <a:r>
              <a:rPr lang="en-US" altLang="ko-KR" sz="1800">
                <a:solidFill>
                  <a:srgbClr val="002C62"/>
                </a:solidFill>
              </a:rPr>
              <a:t>: </a:t>
            </a:r>
            <a:r>
              <a:rPr lang="ko-KR" altLang="en-US" sz="1800">
                <a:solidFill>
                  <a:srgbClr val="002C62"/>
                </a:solidFill>
              </a:rPr>
              <a:t>덧셈과 뺄셈을 하나의 동일한 방식으로 수행</a:t>
            </a:r>
            <a:r>
              <a:rPr lang="en-US" altLang="ko-KR" sz="1800">
                <a:solidFill>
                  <a:srgbClr val="002C62"/>
                </a:solidFill>
              </a:rPr>
              <a:t> </a:t>
            </a:r>
            <a:r>
              <a:rPr lang="ko-KR" altLang="en-US" sz="1800">
                <a:solidFill>
                  <a:srgbClr val="002C62"/>
                </a:solidFill>
              </a:rPr>
              <a:t>가능</a:t>
            </a:r>
            <a:r>
              <a:rPr lang="en-US" altLang="ko-KR" sz="1800">
                <a:solidFill>
                  <a:srgbClr val="002C62"/>
                </a:solidFill>
              </a:rPr>
              <a:t>. </a:t>
            </a:r>
            <a:r>
              <a:rPr lang="ko-KR" altLang="en-US" sz="1800">
                <a:solidFill>
                  <a:srgbClr val="002C62"/>
                </a:solidFill>
              </a:rPr>
              <a:t>이는 두 숫자를 더하고</a:t>
            </a:r>
            <a:r>
              <a:rPr lang="en-US" altLang="ko-KR" sz="1800">
                <a:solidFill>
                  <a:srgbClr val="002C62"/>
                </a:solidFill>
              </a:rPr>
              <a:t>, </a:t>
            </a:r>
            <a:r>
              <a:rPr lang="ko-KR" altLang="en-US" sz="1800">
                <a:solidFill>
                  <a:srgbClr val="002C62"/>
                </a:solidFill>
              </a:rPr>
              <a:t>오버플로우가 발생할 경우 </a:t>
            </a:r>
            <a:r>
              <a:rPr lang="en-US" altLang="ko-KR" sz="1800">
                <a:solidFill>
                  <a:srgbClr val="002C62"/>
                </a:solidFill>
              </a:rPr>
              <a:t>MSB</a:t>
            </a:r>
            <a:r>
              <a:rPr lang="ko-KR" altLang="en-US" sz="1800">
                <a:solidFill>
                  <a:srgbClr val="002C62"/>
                </a:solidFill>
              </a:rPr>
              <a:t>를 무시하면 됨</a:t>
            </a:r>
            <a:endParaRPr lang="en-US" altLang="ko-KR" sz="1800">
              <a:solidFill>
                <a:srgbClr val="002C62"/>
              </a:solidFill>
            </a:endParaRPr>
          </a:p>
          <a:p>
            <a:r>
              <a:rPr lang="en-US" altLang="ko-KR" sz="1800">
                <a:solidFill>
                  <a:srgbClr val="002C62"/>
                </a:solidFill>
              </a:rPr>
              <a:t>Sign-magnitude </a:t>
            </a:r>
            <a:r>
              <a:rPr lang="ko-KR" altLang="en-US" sz="1800">
                <a:solidFill>
                  <a:srgbClr val="002C62"/>
                </a:solidFill>
              </a:rPr>
              <a:t>방식</a:t>
            </a:r>
            <a:r>
              <a:rPr lang="en-US" altLang="ko-KR" sz="1800">
                <a:solidFill>
                  <a:srgbClr val="002C62"/>
                </a:solidFill>
              </a:rPr>
              <a:t>: </a:t>
            </a:r>
            <a:r>
              <a:rPr lang="ko-KR" altLang="en-US" sz="1800">
                <a:solidFill>
                  <a:srgbClr val="002C62"/>
                </a:solidFill>
              </a:rPr>
              <a:t>부호에 따라 덧셈과 뺄셈을 별도로 처리함</a:t>
            </a:r>
            <a:r>
              <a:rPr lang="en-US" altLang="ko-KR" sz="1800">
                <a:solidFill>
                  <a:srgbClr val="002C62"/>
                </a:solidFill>
              </a:rPr>
              <a:t>. </a:t>
            </a:r>
            <a:r>
              <a:rPr lang="ko-KR" altLang="en-US" sz="1800">
                <a:solidFill>
                  <a:srgbClr val="002C62"/>
                </a:solidFill>
              </a:rPr>
              <a:t>두 숫자의 부호가 같으면 덧셈</a:t>
            </a:r>
            <a:r>
              <a:rPr lang="en-US" altLang="ko-KR" sz="1800">
                <a:solidFill>
                  <a:srgbClr val="002C62"/>
                </a:solidFill>
              </a:rPr>
              <a:t>, </a:t>
            </a:r>
            <a:r>
              <a:rPr lang="ko-KR" altLang="en-US" sz="1800">
                <a:solidFill>
                  <a:srgbClr val="002C62"/>
                </a:solidFill>
              </a:rPr>
              <a:t>다르면 뺄셈을 수행</a:t>
            </a:r>
            <a:endParaRPr lang="en-US" altLang="ko-KR" sz="1800">
              <a:solidFill>
                <a:srgbClr val="002C62"/>
              </a:solidFill>
            </a:endParaRPr>
          </a:p>
          <a:p>
            <a:endParaRPr lang="en-US" altLang="ko-KR" sz="2000">
              <a:solidFill>
                <a:srgbClr val="002C62"/>
              </a:solidFill>
            </a:endParaRPr>
          </a:p>
          <a:p>
            <a:r>
              <a:rPr lang="en-US" altLang="ko-KR" sz="1800">
                <a:solidFill>
                  <a:srgbClr val="002C62"/>
                </a:solidFill>
              </a:rPr>
              <a:t>2</a:t>
            </a:r>
            <a:r>
              <a:rPr lang="ko-KR" altLang="en-US" sz="1800">
                <a:solidFill>
                  <a:srgbClr val="002C62"/>
                </a:solidFill>
              </a:rPr>
              <a:t>의 보수 표현 방식</a:t>
            </a:r>
            <a:r>
              <a:rPr lang="en-US" altLang="ko-KR" sz="1800">
                <a:solidFill>
                  <a:srgbClr val="002C62"/>
                </a:solidFill>
              </a:rPr>
              <a:t>: </a:t>
            </a:r>
            <a:r>
              <a:rPr lang="ko-KR" altLang="en-US" sz="1800">
                <a:solidFill>
                  <a:srgbClr val="002C62"/>
                </a:solidFill>
              </a:rPr>
              <a:t>부호 비트를 제외하고 나머지 비트들은 숫자의 크기를 나타내므로 더 큰 범위의 숫자를 표현</a:t>
            </a:r>
            <a:endParaRPr lang="en-US" altLang="ko-KR" sz="1800">
              <a:solidFill>
                <a:srgbClr val="002C62"/>
              </a:solidFill>
            </a:endParaRPr>
          </a:p>
          <a:p>
            <a:r>
              <a:rPr lang="en-US" altLang="ko-KR" sz="1800">
                <a:solidFill>
                  <a:srgbClr val="002C62"/>
                </a:solidFill>
              </a:rPr>
              <a:t>Sign-magnitude </a:t>
            </a:r>
            <a:r>
              <a:rPr lang="ko-KR" altLang="en-US" sz="1800">
                <a:solidFill>
                  <a:srgbClr val="002C62"/>
                </a:solidFill>
              </a:rPr>
              <a:t>방식</a:t>
            </a:r>
            <a:r>
              <a:rPr lang="en-US" altLang="ko-KR" sz="1800">
                <a:solidFill>
                  <a:srgbClr val="002C62"/>
                </a:solidFill>
              </a:rPr>
              <a:t>: </a:t>
            </a:r>
            <a:r>
              <a:rPr lang="ko-KR" altLang="en-US" sz="1800">
                <a:solidFill>
                  <a:srgbClr val="002C62"/>
                </a:solidFill>
              </a:rPr>
              <a:t>동일한 비트 수로는 </a:t>
            </a:r>
            <a:r>
              <a:rPr lang="en-US" altLang="ko-KR" sz="1800">
                <a:solidFill>
                  <a:srgbClr val="002C62"/>
                </a:solidFill>
              </a:rPr>
              <a:t>2</a:t>
            </a:r>
            <a:r>
              <a:rPr lang="ko-KR" altLang="en-US" sz="1800">
                <a:solidFill>
                  <a:srgbClr val="002C62"/>
                </a:solidFill>
              </a:rPr>
              <a:t>의 보수 표현 방식보다 더 작은 범위의 숫자를 표현</a:t>
            </a:r>
          </a:p>
        </p:txBody>
      </p:sp>
    </p:spTree>
    <p:extLst>
      <p:ext uri="{BB962C8B-B14F-4D97-AF65-F5344CB8AC3E}">
        <p14:creationId xmlns:p14="http://schemas.microsoft.com/office/powerpoint/2010/main" val="116204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4E72B-C940-5DBB-D719-15430156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ko-KR">
                <a:solidFill>
                  <a:srgbClr val="002C62"/>
                </a:solidFill>
              </a:rPr>
              <a:t>2. </a:t>
            </a:r>
            <a:r>
              <a:rPr lang="en-US" altLang="ko-KR" sz="4400">
                <a:solidFill>
                  <a:srgbClr val="002C62"/>
                </a:solidFill>
              </a:rPr>
              <a:t>2</a:t>
            </a:r>
            <a:r>
              <a:rPr lang="ko-KR" altLang="en-US" sz="4400">
                <a:solidFill>
                  <a:srgbClr val="002C62"/>
                </a:solidFill>
              </a:rPr>
              <a:t>의 보수 표현 방식과의 비교</a:t>
            </a:r>
            <a:endParaRPr lang="ko-KR" altLang="en-US">
              <a:solidFill>
                <a:srgbClr val="002C6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C3E1B-402E-D2AF-3F3E-9C87ADB8D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1800">
                <a:solidFill>
                  <a:srgbClr val="002C62"/>
                </a:solidFill>
              </a:rPr>
              <a:t>2</a:t>
            </a:r>
            <a:r>
              <a:rPr lang="ko-KR" altLang="en-US" sz="1800">
                <a:solidFill>
                  <a:srgbClr val="002C62"/>
                </a:solidFill>
              </a:rPr>
              <a:t>의 보수 표현 방식에서는 음수를 나타내기 위해 양수의 이진 표현을 반전시키고 </a:t>
            </a:r>
            <a:r>
              <a:rPr lang="en-US" altLang="ko-KR" sz="1800">
                <a:solidFill>
                  <a:srgbClr val="002C62"/>
                </a:solidFill>
              </a:rPr>
              <a:t>1</a:t>
            </a:r>
            <a:r>
              <a:rPr lang="ko-KR" altLang="en-US" sz="1800">
                <a:solidFill>
                  <a:srgbClr val="002C62"/>
                </a:solidFill>
              </a:rPr>
              <a:t>을 더함</a:t>
            </a:r>
            <a:endParaRPr lang="en-US" altLang="ko-KR" sz="1800">
              <a:solidFill>
                <a:srgbClr val="002C62"/>
              </a:solidFill>
            </a:endParaRPr>
          </a:p>
          <a:p>
            <a:r>
              <a:rPr lang="ko-KR" altLang="en-US" sz="1800">
                <a:solidFill>
                  <a:srgbClr val="002C62"/>
                </a:solidFill>
              </a:rPr>
              <a:t>양수 </a:t>
            </a:r>
            <a:r>
              <a:rPr lang="en-US" altLang="ko-KR" sz="1800">
                <a:solidFill>
                  <a:srgbClr val="002C62"/>
                </a:solidFill>
              </a:rPr>
              <a:t>5</a:t>
            </a:r>
            <a:r>
              <a:rPr lang="ko-KR" altLang="en-US" sz="1800">
                <a:solidFill>
                  <a:srgbClr val="002C62"/>
                </a:solidFill>
              </a:rPr>
              <a:t>를 </a:t>
            </a:r>
            <a:r>
              <a:rPr lang="en-US" altLang="ko-KR" sz="1800">
                <a:solidFill>
                  <a:srgbClr val="002C62"/>
                </a:solidFill>
              </a:rPr>
              <a:t>4</a:t>
            </a:r>
            <a:r>
              <a:rPr lang="ko-KR" altLang="en-US" sz="1800">
                <a:solidFill>
                  <a:srgbClr val="002C62"/>
                </a:solidFill>
              </a:rPr>
              <a:t>비트 이진수로 표현한다고 가정함</a:t>
            </a:r>
            <a:r>
              <a:rPr lang="en-US" altLang="ko-KR" sz="1800">
                <a:solidFill>
                  <a:srgbClr val="002C62"/>
                </a:solidFill>
              </a:rPr>
              <a:t>, </a:t>
            </a:r>
            <a:r>
              <a:rPr lang="ko-KR" altLang="en-US" sz="1800">
                <a:solidFill>
                  <a:srgbClr val="002C62"/>
                </a:solidFill>
              </a:rPr>
              <a:t>양수 </a:t>
            </a:r>
            <a:r>
              <a:rPr lang="en-US" altLang="ko-KR" sz="1800">
                <a:solidFill>
                  <a:srgbClr val="002C62"/>
                </a:solidFill>
              </a:rPr>
              <a:t>5</a:t>
            </a:r>
            <a:r>
              <a:rPr lang="ko-KR" altLang="en-US" sz="1800">
                <a:solidFill>
                  <a:srgbClr val="002C62"/>
                </a:solidFill>
              </a:rPr>
              <a:t>의 이진 표현은 </a:t>
            </a:r>
            <a:r>
              <a:rPr lang="en-US" altLang="ko-KR" sz="1800">
                <a:solidFill>
                  <a:srgbClr val="002C62"/>
                </a:solidFill>
              </a:rPr>
              <a:t>0000 0101</a:t>
            </a:r>
            <a:r>
              <a:rPr lang="ko-KR" altLang="en-US" sz="1800">
                <a:solidFill>
                  <a:srgbClr val="002C62"/>
                </a:solidFill>
              </a:rPr>
              <a:t>임</a:t>
            </a:r>
            <a:endParaRPr lang="en-US" altLang="ko-KR" sz="1800">
              <a:solidFill>
                <a:srgbClr val="002C62"/>
              </a:solidFill>
            </a:endParaRPr>
          </a:p>
          <a:p>
            <a:endParaRPr lang="en-US" altLang="ko-KR" sz="1800">
              <a:solidFill>
                <a:srgbClr val="002C62"/>
              </a:solidFill>
            </a:endParaRPr>
          </a:p>
          <a:p>
            <a:r>
              <a:rPr lang="en-US" altLang="ko-KR" sz="1800">
                <a:solidFill>
                  <a:srgbClr val="002C62"/>
                </a:solidFill>
              </a:rPr>
              <a:t>2</a:t>
            </a:r>
            <a:r>
              <a:rPr lang="ko-KR" altLang="en-US" sz="1800">
                <a:solidFill>
                  <a:srgbClr val="002C62"/>
                </a:solidFill>
              </a:rPr>
              <a:t>의 보수 방식</a:t>
            </a:r>
            <a:r>
              <a:rPr lang="en-US" altLang="ko-KR" sz="1800">
                <a:solidFill>
                  <a:srgbClr val="002C62"/>
                </a:solidFill>
              </a:rPr>
              <a:t>, </a:t>
            </a:r>
            <a:r>
              <a:rPr lang="ko-KR" altLang="en-US" sz="1800">
                <a:solidFill>
                  <a:srgbClr val="002C62"/>
                </a:solidFill>
              </a:rPr>
              <a:t>양수 </a:t>
            </a:r>
            <a:r>
              <a:rPr lang="en-US" altLang="ko-KR" sz="1800">
                <a:solidFill>
                  <a:srgbClr val="002C62"/>
                </a:solidFill>
              </a:rPr>
              <a:t>5 (0000 0101)</a:t>
            </a:r>
          </a:p>
          <a:p>
            <a:pPr marL="0" indent="0">
              <a:buNone/>
            </a:pPr>
            <a:r>
              <a:rPr lang="en-US" altLang="ko-KR" sz="1800">
                <a:solidFill>
                  <a:srgbClr val="002C62"/>
                </a:solidFill>
              </a:rPr>
              <a:t>1. 2</a:t>
            </a:r>
            <a:r>
              <a:rPr lang="ko-KR" altLang="en-US" sz="1800">
                <a:solidFill>
                  <a:srgbClr val="002C62"/>
                </a:solidFill>
              </a:rPr>
              <a:t>의 보수를 구하기 위해 모든 비트를 반전 후</a:t>
            </a:r>
            <a:r>
              <a:rPr lang="en-US" altLang="ko-KR" sz="1800">
                <a:solidFill>
                  <a:srgbClr val="002C62"/>
                </a:solidFill>
              </a:rPr>
              <a:t> 1111 1010</a:t>
            </a:r>
          </a:p>
          <a:p>
            <a:pPr marL="0" indent="0">
              <a:buNone/>
            </a:pPr>
            <a:r>
              <a:rPr lang="en-US" altLang="ko-KR" sz="1800">
                <a:solidFill>
                  <a:srgbClr val="002C62"/>
                </a:solidFill>
              </a:rPr>
              <a:t>2. 1</a:t>
            </a:r>
            <a:r>
              <a:rPr lang="ko-KR" altLang="en-US" sz="1800">
                <a:solidFill>
                  <a:srgbClr val="002C62"/>
                </a:solidFill>
              </a:rPr>
              <a:t>을 더함</a:t>
            </a:r>
            <a:r>
              <a:rPr lang="en-US" altLang="ko-KR" sz="1800">
                <a:solidFill>
                  <a:srgbClr val="002C62"/>
                </a:solidFill>
              </a:rPr>
              <a:t> 1111 1011</a:t>
            </a:r>
          </a:p>
          <a:p>
            <a:pPr marL="0" indent="0">
              <a:buNone/>
            </a:pPr>
            <a:r>
              <a:rPr lang="en-US" altLang="ko-KR" sz="1800">
                <a:solidFill>
                  <a:srgbClr val="002C62"/>
                </a:solidFill>
              </a:rPr>
              <a:t>3. </a:t>
            </a:r>
            <a:r>
              <a:rPr lang="ko-KR" altLang="en-US" sz="1800">
                <a:solidFill>
                  <a:srgbClr val="002C62"/>
                </a:solidFill>
              </a:rPr>
              <a:t>양수 </a:t>
            </a:r>
            <a:r>
              <a:rPr lang="en-US" altLang="ko-KR" sz="1800">
                <a:solidFill>
                  <a:srgbClr val="002C62"/>
                </a:solidFill>
              </a:rPr>
              <a:t>5</a:t>
            </a:r>
            <a:r>
              <a:rPr lang="ko-KR" altLang="en-US" sz="1800">
                <a:solidFill>
                  <a:srgbClr val="002C62"/>
                </a:solidFill>
              </a:rPr>
              <a:t>는 </a:t>
            </a:r>
            <a:r>
              <a:rPr lang="en-US" altLang="ko-KR" sz="1800">
                <a:solidFill>
                  <a:srgbClr val="002C62"/>
                </a:solidFill>
              </a:rPr>
              <a:t>2</a:t>
            </a:r>
            <a:r>
              <a:rPr lang="ko-KR" altLang="en-US" sz="1800">
                <a:solidFill>
                  <a:srgbClr val="002C62"/>
                </a:solidFill>
              </a:rPr>
              <a:t>의 보수로 표현하면 </a:t>
            </a:r>
            <a:r>
              <a:rPr lang="en-US" altLang="ko-KR" sz="1800">
                <a:solidFill>
                  <a:srgbClr val="002C62"/>
                </a:solidFill>
              </a:rPr>
              <a:t>1111 1011</a:t>
            </a:r>
            <a:r>
              <a:rPr lang="ko-KR" altLang="en-US" sz="1800">
                <a:solidFill>
                  <a:srgbClr val="002C62"/>
                </a:solidFill>
              </a:rPr>
              <a:t>이 됨</a:t>
            </a:r>
            <a:endParaRPr lang="en-US" altLang="ko-KR" sz="1800">
              <a:solidFill>
                <a:srgbClr val="002C62"/>
              </a:solidFill>
            </a:endParaRPr>
          </a:p>
          <a:p>
            <a:endParaRPr lang="en-US" altLang="ko-KR" sz="1800">
              <a:solidFill>
                <a:srgbClr val="002C62"/>
              </a:solidFill>
            </a:endParaRPr>
          </a:p>
          <a:p>
            <a:r>
              <a:rPr lang="en-US" altLang="ko-KR" sz="1800">
                <a:solidFill>
                  <a:srgbClr val="002C62"/>
                </a:solidFill>
              </a:rPr>
              <a:t>Sign-magnitude </a:t>
            </a:r>
            <a:r>
              <a:rPr lang="ko-KR" altLang="en-US" sz="1800">
                <a:solidFill>
                  <a:srgbClr val="002C62"/>
                </a:solidFill>
              </a:rPr>
              <a:t>방식</a:t>
            </a:r>
            <a:r>
              <a:rPr lang="en-US" altLang="ko-KR" sz="1800">
                <a:solidFill>
                  <a:srgbClr val="002C62"/>
                </a:solidFill>
              </a:rPr>
              <a:t>, </a:t>
            </a:r>
            <a:r>
              <a:rPr lang="ko-KR" altLang="en-US" sz="1800">
                <a:solidFill>
                  <a:srgbClr val="002C62"/>
                </a:solidFill>
              </a:rPr>
              <a:t>양수 </a:t>
            </a:r>
            <a:r>
              <a:rPr lang="en-US" altLang="ko-KR" sz="1800">
                <a:solidFill>
                  <a:srgbClr val="002C62"/>
                </a:solidFill>
              </a:rPr>
              <a:t>5 (0000 0101) </a:t>
            </a:r>
          </a:p>
          <a:p>
            <a:r>
              <a:rPr lang="en-US" altLang="ko-KR" sz="1800" b="1">
                <a:solidFill>
                  <a:srgbClr val="002C62"/>
                </a:solidFill>
              </a:rPr>
              <a:t>2</a:t>
            </a:r>
            <a:r>
              <a:rPr lang="ko-KR" altLang="en-US" sz="1800" b="1">
                <a:solidFill>
                  <a:srgbClr val="002C62"/>
                </a:solidFill>
              </a:rPr>
              <a:t>의 보수로 표현 </a:t>
            </a:r>
            <a:r>
              <a:rPr lang="en-US" altLang="ko-KR" sz="1800" b="1">
                <a:solidFill>
                  <a:srgbClr val="002C62"/>
                </a:solidFill>
              </a:rPr>
              <a:t>=&gt;</a:t>
            </a:r>
            <a:r>
              <a:rPr lang="ko-KR" altLang="en-US" sz="1800" b="1">
                <a:solidFill>
                  <a:srgbClr val="002C62"/>
                </a:solidFill>
              </a:rPr>
              <a:t> </a:t>
            </a:r>
            <a:r>
              <a:rPr lang="en-US" altLang="ko-KR" sz="1800" b="1">
                <a:solidFill>
                  <a:srgbClr val="002C62"/>
                </a:solidFill>
              </a:rPr>
              <a:t>1111 1011</a:t>
            </a:r>
          </a:p>
          <a:p>
            <a:r>
              <a:rPr lang="en-US" altLang="ko-KR" sz="1800" b="1">
                <a:solidFill>
                  <a:srgbClr val="002C62"/>
                </a:solidFill>
              </a:rPr>
              <a:t>Sign-magnitude =&gt;</a:t>
            </a:r>
            <a:r>
              <a:rPr lang="ko-KR" altLang="en-US" sz="1800" b="1">
                <a:solidFill>
                  <a:srgbClr val="002C62"/>
                </a:solidFill>
              </a:rPr>
              <a:t> </a:t>
            </a:r>
            <a:r>
              <a:rPr lang="en-US" altLang="ko-KR" sz="1800" b="1">
                <a:solidFill>
                  <a:srgbClr val="002C62"/>
                </a:solidFill>
              </a:rPr>
              <a:t>0000 0101</a:t>
            </a:r>
          </a:p>
          <a:p>
            <a:pPr marL="0" indent="0">
              <a:buNone/>
            </a:pPr>
            <a:r>
              <a:rPr lang="ko-KR" altLang="en-US" sz="1800" b="1">
                <a:solidFill>
                  <a:srgbClr val="002C62"/>
                </a:solidFill>
              </a:rPr>
              <a:t>두 표현 방식이 서로 다르게 표현함을 알 수 있음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AEE0EB-E3E4-8763-C9C4-FF8284933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62" y="2536783"/>
            <a:ext cx="3271838" cy="214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206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4E72B-C940-5DBB-D719-15430156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>
                <a:solidFill>
                  <a:srgbClr val="002C62"/>
                </a:solidFill>
              </a:rPr>
              <a:t>3. IntQuantizer </a:t>
            </a:r>
            <a:r>
              <a:rPr lang="ko-KR" altLang="en-US" sz="4400">
                <a:solidFill>
                  <a:srgbClr val="002C62"/>
                </a:solidFill>
              </a:rPr>
              <a:t>기반 </a:t>
            </a:r>
            <a:r>
              <a:rPr lang="en-US" altLang="ko-KR" sz="4400">
                <a:solidFill>
                  <a:srgbClr val="002C62"/>
                </a:solidFill>
              </a:rPr>
              <a:t>Bit flip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C3E1B-402E-D2AF-3F3E-9C87ADB8D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403"/>
            <a:ext cx="6409267" cy="4351338"/>
          </a:xfrm>
        </p:spPr>
        <p:txBody>
          <a:bodyPr>
            <a:normAutofit/>
          </a:bodyPr>
          <a:lstStyle/>
          <a:p>
            <a:r>
              <a:rPr lang="ko-KR" altLang="en-US" sz="1800">
                <a:solidFill>
                  <a:srgbClr val="002C62"/>
                </a:solidFill>
              </a:rPr>
              <a:t>오늘 설명하는 </a:t>
            </a:r>
            <a:r>
              <a:rPr lang="en-US" altLang="ko-KR" sz="1800">
                <a:solidFill>
                  <a:srgbClr val="002C62"/>
                </a:solidFill>
              </a:rPr>
              <a:t>BFA</a:t>
            </a:r>
            <a:r>
              <a:rPr lang="ko-KR" altLang="en-US" sz="1800">
                <a:solidFill>
                  <a:srgbClr val="002C62"/>
                </a:solidFill>
              </a:rPr>
              <a:t>의 경우 기존에 연구해왔던 </a:t>
            </a:r>
            <a:r>
              <a:rPr lang="en-US" altLang="ko-KR" sz="1800">
                <a:solidFill>
                  <a:srgbClr val="002C62"/>
                </a:solidFill>
              </a:rPr>
              <a:t>FP </a:t>
            </a:r>
            <a:r>
              <a:rPr lang="ko-KR" altLang="en-US" sz="1800">
                <a:solidFill>
                  <a:srgbClr val="002C62"/>
                </a:solidFill>
              </a:rPr>
              <a:t>형식 기반 네트워크와 다르게 </a:t>
            </a:r>
            <a:r>
              <a:rPr lang="af-ZA" altLang="ko-KR" sz="1800">
                <a:solidFill>
                  <a:srgbClr val="002C62"/>
                </a:solidFill>
              </a:rPr>
              <a:t>IntQuantizer(INT </a:t>
            </a:r>
            <a:r>
              <a:rPr lang="ko-KR" altLang="en-US" sz="1800">
                <a:solidFill>
                  <a:srgbClr val="002C62"/>
                </a:solidFill>
              </a:rPr>
              <a:t>양자화</a:t>
            </a:r>
            <a:r>
              <a:rPr lang="af-ZA" altLang="ko-KR" sz="1800">
                <a:solidFill>
                  <a:srgbClr val="002C62"/>
                </a:solidFill>
              </a:rPr>
              <a:t>)</a:t>
            </a:r>
            <a:r>
              <a:rPr lang="ko-KR" altLang="en-US" sz="1800">
                <a:solidFill>
                  <a:srgbClr val="002C62"/>
                </a:solidFill>
              </a:rPr>
              <a:t>만을 지원함</a:t>
            </a:r>
            <a:endParaRPr lang="en-US" altLang="ko-KR" sz="1800">
              <a:solidFill>
                <a:srgbClr val="002C62"/>
              </a:solidFill>
            </a:endParaRPr>
          </a:p>
          <a:p>
            <a:endParaRPr lang="en-US" altLang="ko-KR" sz="1800">
              <a:solidFill>
                <a:srgbClr val="002C62"/>
              </a:solidFill>
            </a:endParaRPr>
          </a:p>
          <a:p>
            <a:r>
              <a:rPr lang="en-US" altLang="ko-KR" sz="1600">
                <a:solidFill>
                  <a:srgbClr val="002C62"/>
                </a:solidFill>
              </a:rPr>
              <a:t>Sign Magnitude BFA Attack</a:t>
            </a:r>
            <a:r>
              <a:rPr lang="ko-KR" altLang="en-US" sz="1600">
                <a:solidFill>
                  <a:srgbClr val="002C62"/>
                </a:solidFill>
              </a:rPr>
              <a:t> 초기화 및 설정</a:t>
            </a:r>
            <a:endParaRPr lang="en-US" altLang="ko-KR" sz="1600">
              <a:solidFill>
                <a:srgbClr val="002C62"/>
              </a:solidFill>
            </a:endParaRPr>
          </a:p>
          <a:p>
            <a:pPr marL="0" indent="0">
              <a:buNone/>
            </a:pPr>
            <a:r>
              <a:rPr lang="en-US" altLang="ko-KR" sz="1600">
                <a:solidFill>
                  <a:srgbClr val="002C62"/>
                </a:solidFill>
              </a:rPr>
              <a:t>Topk : get topk gradient in module</a:t>
            </a:r>
          </a:p>
          <a:p>
            <a:pPr marL="0" indent="0">
              <a:buNone/>
            </a:pPr>
            <a:r>
              <a:rPr lang="en-US" altLang="ko-KR" sz="1600">
                <a:solidFill>
                  <a:srgbClr val="002C62"/>
                </a:solidFill>
              </a:rPr>
              <a:t>N_flips : flip bits of 1 attack</a:t>
            </a:r>
          </a:p>
          <a:p>
            <a:pPr marL="0" indent="0">
              <a:buNone/>
            </a:pPr>
            <a:r>
              <a:rPr lang="en-US" altLang="ko-KR" sz="1600">
                <a:solidFill>
                  <a:srgbClr val="002C62"/>
                </a:solidFill>
              </a:rPr>
              <a:t>attack_method: "fp" or "int“</a:t>
            </a:r>
          </a:p>
          <a:p>
            <a:pPr marL="0" indent="0">
              <a:buNone/>
            </a:pPr>
            <a:r>
              <a:rPr lang="en-US" altLang="ko-KR" sz="1600">
                <a:solidFill>
                  <a:srgbClr val="002C62"/>
                </a:solidFill>
              </a:rPr>
              <a:t>topk gradient</a:t>
            </a:r>
            <a:r>
              <a:rPr lang="ko-KR" altLang="en-US" sz="1600">
                <a:solidFill>
                  <a:srgbClr val="002C62"/>
                </a:solidFill>
              </a:rPr>
              <a:t>의 수</a:t>
            </a:r>
            <a:r>
              <a:rPr lang="en-US" altLang="ko-KR" sz="1600">
                <a:solidFill>
                  <a:srgbClr val="002C62"/>
                </a:solidFill>
              </a:rPr>
              <a:t>, flip</a:t>
            </a:r>
            <a:r>
              <a:rPr lang="ko-KR" altLang="en-US" sz="1600">
                <a:solidFill>
                  <a:srgbClr val="002C62"/>
                </a:solidFill>
              </a:rPr>
              <a:t>할 비트의 개수</a:t>
            </a:r>
            <a:r>
              <a:rPr lang="en-US" altLang="ko-KR" sz="1600">
                <a:solidFill>
                  <a:srgbClr val="002C62"/>
                </a:solidFill>
              </a:rPr>
              <a:t>, </a:t>
            </a:r>
            <a:r>
              <a:rPr lang="ko-KR" altLang="en-US" sz="1600">
                <a:solidFill>
                  <a:srgbClr val="002C62"/>
                </a:solidFill>
              </a:rPr>
              <a:t>공격 방법</a:t>
            </a:r>
            <a:r>
              <a:rPr lang="en-US" altLang="ko-KR" sz="1600">
                <a:solidFill>
                  <a:srgbClr val="002C62"/>
                </a:solidFill>
              </a:rPr>
              <a:t>("fp" </a:t>
            </a:r>
            <a:r>
              <a:rPr lang="ko-KR" altLang="en-US" sz="1600">
                <a:solidFill>
                  <a:srgbClr val="002C62"/>
                </a:solidFill>
              </a:rPr>
              <a:t>또는 </a:t>
            </a:r>
            <a:r>
              <a:rPr lang="en-US" altLang="ko-KR" sz="1600">
                <a:solidFill>
                  <a:srgbClr val="002C62"/>
                </a:solidFill>
              </a:rPr>
              <a:t>"int"), </a:t>
            </a:r>
            <a:r>
              <a:rPr lang="ko-KR" altLang="en-US" sz="1600">
                <a:solidFill>
                  <a:srgbClr val="002C62"/>
                </a:solidFill>
              </a:rPr>
              <a:t>그리고 </a:t>
            </a:r>
            <a:r>
              <a:rPr lang="en-US" altLang="ko-KR" sz="1600">
                <a:solidFill>
                  <a:srgbClr val="002C62"/>
                </a:solidFill>
              </a:rPr>
              <a:t>masked bit</a:t>
            </a:r>
            <a:r>
              <a:rPr lang="ko-KR" altLang="en-US" sz="1600">
                <a:solidFill>
                  <a:srgbClr val="002C62"/>
                </a:solidFill>
              </a:rPr>
              <a:t>에 관한 정보</a:t>
            </a:r>
            <a:r>
              <a:rPr lang="en-US" altLang="ko-KR" sz="1600">
                <a:solidFill>
                  <a:srgbClr val="002C62"/>
                </a:solidFill>
              </a:rPr>
              <a:t>(</a:t>
            </a:r>
            <a:r>
              <a:rPr lang="ko-KR" altLang="en-US" sz="1600">
                <a:solidFill>
                  <a:srgbClr val="002C62"/>
                </a:solidFill>
              </a:rPr>
              <a:t>이미 뒤집힌 비트와 </a:t>
            </a:r>
            <a:r>
              <a:rPr lang="en-US" altLang="ko-KR" sz="1600">
                <a:solidFill>
                  <a:srgbClr val="002C62"/>
                </a:solidFill>
              </a:rPr>
              <a:t>)</a:t>
            </a:r>
            <a:r>
              <a:rPr lang="ko-KR" altLang="en-US" sz="1600">
                <a:solidFill>
                  <a:srgbClr val="002C62"/>
                </a:solidFill>
              </a:rPr>
              <a:t> 등이 포함</a:t>
            </a:r>
            <a:endParaRPr lang="en-US" altLang="ko-KR" sz="1600">
              <a:solidFill>
                <a:srgbClr val="002C62"/>
              </a:solidFill>
            </a:endParaRPr>
          </a:p>
          <a:p>
            <a:pPr marL="0" indent="0">
              <a:buNone/>
            </a:pPr>
            <a:endParaRPr lang="en-US" altLang="ko-KR" sz="2000">
              <a:solidFill>
                <a:srgbClr val="002C62"/>
              </a:solidFill>
            </a:endParaRPr>
          </a:p>
          <a:p>
            <a:pPr marL="0" indent="0">
              <a:buNone/>
            </a:pPr>
            <a:endParaRPr lang="ko-KR" altLang="en-US" sz="2000">
              <a:solidFill>
                <a:srgbClr val="002C6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B9AB68-073A-E700-041D-017E53620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822" y="1940807"/>
            <a:ext cx="4305775" cy="317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90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5A544C-2E98-F865-616F-DA6AF0FB8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>
                <a:solidFill>
                  <a:srgbClr val="002C62"/>
                </a:solidFill>
              </a:rPr>
              <a:t>flip_bit </a:t>
            </a:r>
            <a:r>
              <a:rPr lang="ko-KR" altLang="en-US" sz="1800">
                <a:solidFill>
                  <a:srgbClr val="002C62"/>
                </a:solidFill>
              </a:rPr>
              <a:t>메서드</a:t>
            </a:r>
            <a:endParaRPr lang="en-US" altLang="ko-KR" sz="1800">
              <a:solidFill>
                <a:srgbClr val="002C62"/>
              </a:solidFill>
            </a:endParaRPr>
          </a:p>
          <a:p>
            <a:endParaRPr lang="en-US" altLang="ko-KR" sz="1800">
              <a:solidFill>
                <a:srgbClr val="002C6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800">
                <a:solidFill>
                  <a:srgbClr val="002C62"/>
                </a:solidFill>
              </a:rPr>
              <a:t>모듈의 가중치가 </a:t>
            </a:r>
            <a:r>
              <a:rPr lang="en-US" altLang="ko-KR" sz="1800">
                <a:solidFill>
                  <a:srgbClr val="002C62"/>
                </a:solidFill>
              </a:rPr>
              <a:t>IntQuantizer</a:t>
            </a:r>
            <a:r>
              <a:rPr lang="ko-KR" altLang="en-US" sz="1800">
                <a:solidFill>
                  <a:srgbClr val="002C62"/>
                </a:solidFill>
              </a:rPr>
              <a:t>를 사용하는 경우에만 </a:t>
            </a:r>
            <a:r>
              <a:rPr lang="en-US" altLang="ko-KR" sz="1800">
                <a:solidFill>
                  <a:srgbClr val="002C62"/>
                </a:solidFill>
              </a:rPr>
              <a:t>BFA</a:t>
            </a:r>
            <a:r>
              <a:rPr lang="ko-KR" altLang="en-US" sz="1800">
                <a:solidFill>
                  <a:srgbClr val="002C62"/>
                </a:solidFill>
              </a:rPr>
              <a:t>를 수행</a:t>
            </a:r>
            <a:endParaRPr lang="en-US" altLang="ko-KR" sz="1800">
              <a:solidFill>
                <a:srgbClr val="002C6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800">
                <a:solidFill>
                  <a:srgbClr val="002C62"/>
                </a:solidFill>
              </a:rPr>
              <a:t>이 메서드는 가중치를 이진 표현으로 변환하고</a:t>
            </a:r>
            <a:r>
              <a:rPr lang="en-US" altLang="ko-KR" sz="1800">
                <a:solidFill>
                  <a:srgbClr val="002C62"/>
                </a:solidFill>
              </a:rPr>
              <a:t>, </a:t>
            </a:r>
            <a:r>
              <a:rPr lang="ko-KR" altLang="en-US" sz="1800">
                <a:solidFill>
                  <a:srgbClr val="002C62"/>
                </a:solidFill>
              </a:rPr>
              <a:t>특정 비트를 뒤집어서 새로운 가중치를 생성</a:t>
            </a: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C92FEC6B-CAEC-41C8-E4E5-9606E395E24F}"/>
              </a:ext>
            </a:extLst>
          </p:cNvPr>
          <p:cNvSpPr/>
          <p:nvPr/>
        </p:nvSpPr>
        <p:spPr>
          <a:xfrm>
            <a:off x="993422" y="4001293"/>
            <a:ext cx="2336800" cy="1163373"/>
          </a:xfrm>
          <a:prstGeom prst="round2Same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CB994076-B497-6221-DEF4-87670E95E21A}"/>
              </a:ext>
            </a:extLst>
          </p:cNvPr>
          <p:cNvSpPr/>
          <p:nvPr/>
        </p:nvSpPr>
        <p:spPr>
          <a:xfrm>
            <a:off x="3657600" y="4001292"/>
            <a:ext cx="2197101" cy="1163373"/>
          </a:xfrm>
          <a:prstGeom prst="round2Same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위쪽 모서리 9">
            <a:extLst>
              <a:ext uri="{FF2B5EF4-FFF2-40B4-BE49-F238E27FC236}">
                <a16:creationId xmlns:a16="http://schemas.microsoft.com/office/drawing/2014/main" id="{211FE48F-3457-8005-F027-A6C810111A39}"/>
              </a:ext>
            </a:extLst>
          </p:cNvPr>
          <p:cNvSpPr/>
          <p:nvPr/>
        </p:nvSpPr>
        <p:spPr>
          <a:xfrm>
            <a:off x="6337300" y="3995028"/>
            <a:ext cx="2336800" cy="1163373"/>
          </a:xfrm>
          <a:prstGeom prst="round2Same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EBBFEB-79E0-2956-ED1C-7E11D5B55D2E}"/>
              </a:ext>
            </a:extLst>
          </p:cNvPr>
          <p:cNvSpPr txBox="1"/>
          <p:nvPr/>
        </p:nvSpPr>
        <p:spPr>
          <a:xfrm>
            <a:off x="1038578" y="4412094"/>
            <a:ext cx="207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/>
              <a:t>Quantized Weight</a:t>
            </a:r>
            <a:endParaRPr lang="ko-KR" altLang="en-US" sz="18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718078-30D9-841C-1608-4DAB3444D956}"/>
              </a:ext>
            </a:extLst>
          </p:cNvPr>
          <p:cNvSpPr txBox="1"/>
          <p:nvPr/>
        </p:nvSpPr>
        <p:spPr>
          <a:xfrm>
            <a:off x="3922889" y="4346893"/>
            <a:ext cx="207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Flatten Weight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08D152-3E8A-53D0-2BE7-022D0DB8F50D}"/>
              </a:ext>
            </a:extLst>
          </p:cNvPr>
          <p:cNvSpPr txBox="1"/>
          <p:nvPr/>
        </p:nvSpPr>
        <p:spPr>
          <a:xfrm>
            <a:off x="6445956" y="4346893"/>
            <a:ext cx="2731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Get grad of weight</a:t>
            </a:r>
            <a:endParaRPr lang="ko-KR" altLang="en-US"/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:a16="http://schemas.microsoft.com/office/drawing/2014/main" id="{BDC4F0C9-4AB5-95C7-8856-6F00AC43618C}"/>
              </a:ext>
            </a:extLst>
          </p:cNvPr>
          <p:cNvSpPr/>
          <p:nvPr/>
        </p:nvSpPr>
        <p:spPr>
          <a:xfrm>
            <a:off x="8861778" y="3995028"/>
            <a:ext cx="2336800" cy="1163373"/>
          </a:xfrm>
          <a:prstGeom prst="round2Same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327BED-DB25-EF43-AF1D-DC78833FB391}"/>
              </a:ext>
            </a:extLst>
          </p:cNvPr>
          <p:cNvSpPr txBox="1"/>
          <p:nvPr/>
        </p:nvSpPr>
        <p:spPr>
          <a:xfrm>
            <a:off x="9314745" y="4346893"/>
            <a:ext cx="2071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Flatten grad</a:t>
            </a:r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CD51ED6F-2B35-1090-4017-ACA3DE52BD29}"/>
              </a:ext>
            </a:extLst>
          </p:cNvPr>
          <p:cNvSpPr/>
          <p:nvPr/>
        </p:nvSpPr>
        <p:spPr>
          <a:xfrm>
            <a:off x="3110089" y="4447822"/>
            <a:ext cx="673101" cy="2684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E43A03E-B454-F20F-3E2D-B6F610CFF15A}"/>
              </a:ext>
            </a:extLst>
          </p:cNvPr>
          <p:cNvSpPr/>
          <p:nvPr/>
        </p:nvSpPr>
        <p:spPr>
          <a:xfrm>
            <a:off x="5786968" y="4397357"/>
            <a:ext cx="673101" cy="2684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BB40BBED-DA20-EE6C-F33A-EABF965D121F}"/>
              </a:ext>
            </a:extLst>
          </p:cNvPr>
          <p:cNvSpPr/>
          <p:nvPr/>
        </p:nvSpPr>
        <p:spPr>
          <a:xfrm>
            <a:off x="8599310" y="4406115"/>
            <a:ext cx="673101" cy="2684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E118A553-0689-9379-E417-5A99ECD3565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solidFill>
                  <a:srgbClr val="002C62"/>
                </a:solidFill>
              </a:rPr>
              <a:t>3. IntQuantizer </a:t>
            </a:r>
            <a:r>
              <a:rPr lang="ko-KR" altLang="en-US">
                <a:solidFill>
                  <a:srgbClr val="002C62"/>
                </a:solidFill>
              </a:rPr>
              <a:t>기반 </a:t>
            </a:r>
            <a:r>
              <a:rPr lang="en-US" altLang="ko-KR">
                <a:solidFill>
                  <a:srgbClr val="002C62"/>
                </a:solidFill>
              </a:rPr>
              <a:t>Bit flip</a:t>
            </a:r>
          </a:p>
        </p:txBody>
      </p:sp>
    </p:spTree>
    <p:extLst>
      <p:ext uri="{BB962C8B-B14F-4D97-AF65-F5344CB8AC3E}">
        <p14:creationId xmlns:p14="http://schemas.microsoft.com/office/powerpoint/2010/main" val="1425368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5A544C-2E98-F865-616F-DA6AF0FB8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37800" cy="4351338"/>
          </a:xfrm>
        </p:spPr>
        <p:txBody>
          <a:bodyPr>
            <a:normAutofit/>
          </a:bodyPr>
          <a:lstStyle/>
          <a:p>
            <a:r>
              <a:rPr lang="en-US" altLang="ko-KR" sz="1800">
                <a:solidFill>
                  <a:srgbClr val="002C62"/>
                </a:solidFill>
              </a:rPr>
              <a:t>flip_bit </a:t>
            </a:r>
            <a:r>
              <a:rPr lang="ko-KR" altLang="en-US" sz="1800">
                <a:solidFill>
                  <a:srgbClr val="002C62"/>
                </a:solidFill>
              </a:rPr>
              <a:t>메서드</a:t>
            </a:r>
            <a:endParaRPr lang="en-US" altLang="ko-KR" sz="1800">
              <a:solidFill>
                <a:srgbClr val="002C62"/>
              </a:solidFill>
            </a:endParaRPr>
          </a:p>
          <a:p>
            <a:endParaRPr lang="en-US" altLang="ko-KR" sz="1800">
              <a:solidFill>
                <a:srgbClr val="002C6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800">
                <a:solidFill>
                  <a:srgbClr val="002C62"/>
                </a:solidFill>
              </a:rPr>
              <a:t>모듈의 가중치가 </a:t>
            </a:r>
            <a:r>
              <a:rPr lang="en-US" altLang="ko-KR" sz="1800">
                <a:solidFill>
                  <a:srgbClr val="002C62"/>
                </a:solidFill>
              </a:rPr>
              <a:t>IntQuantizer</a:t>
            </a:r>
            <a:r>
              <a:rPr lang="ko-KR" altLang="en-US" sz="1800">
                <a:solidFill>
                  <a:srgbClr val="002C62"/>
                </a:solidFill>
              </a:rPr>
              <a:t>를 사용하는 경우에만 </a:t>
            </a:r>
            <a:r>
              <a:rPr lang="en-US" altLang="ko-KR" sz="1800">
                <a:solidFill>
                  <a:srgbClr val="002C62"/>
                </a:solidFill>
              </a:rPr>
              <a:t>BFA</a:t>
            </a:r>
            <a:r>
              <a:rPr lang="ko-KR" altLang="en-US" sz="1800">
                <a:solidFill>
                  <a:srgbClr val="002C62"/>
                </a:solidFill>
              </a:rPr>
              <a:t>를 수행</a:t>
            </a:r>
            <a:endParaRPr lang="en-US" altLang="ko-KR" sz="1800">
              <a:solidFill>
                <a:srgbClr val="002C6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800">
                <a:solidFill>
                  <a:srgbClr val="002C62"/>
                </a:solidFill>
              </a:rPr>
              <a:t>이 메서드는 가중치를 이진 표현으로 변환하고</a:t>
            </a:r>
            <a:r>
              <a:rPr lang="en-US" altLang="ko-KR" sz="1800">
                <a:solidFill>
                  <a:srgbClr val="002C62"/>
                </a:solidFill>
              </a:rPr>
              <a:t>, </a:t>
            </a:r>
            <a:r>
              <a:rPr lang="ko-KR" altLang="en-US" sz="1800">
                <a:solidFill>
                  <a:srgbClr val="002C62"/>
                </a:solidFill>
              </a:rPr>
              <a:t>특정 비트를 뒤집어서 새로운 가중치를 생성</a:t>
            </a:r>
            <a:endParaRPr lang="en-US" altLang="ko-KR" sz="1800">
              <a:solidFill>
                <a:srgbClr val="002C62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800">
              <a:solidFill>
                <a:srgbClr val="002C62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800">
              <a:solidFill>
                <a:srgbClr val="002C62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800">
              <a:solidFill>
                <a:srgbClr val="002C62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800">
              <a:solidFill>
                <a:srgbClr val="002C6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800">
                <a:solidFill>
                  <a:srgbClr val="002C62"/>
                </a:solidFill>
              </a:rPr>
              <a:t>이후 가중치 비트 중 </a:t>
            </a:r>
            <a:r>
              <a:rPr lang="en-US" altLang="ko-KR" sz="1800">
                <a:solidFill>
                  <a:srgbClr val="002C62"/>
                </a:solidFill>
              </a:rPr>
              <a:t>flip </a:t>
            </a:r>
            <a:r>
              <a:rPr lang="ko-KR" altLang="en-US" sz="1800">
                <a:solidFill>
                  <a:srgbClr val="002C62"/>
                </a:solidFill>
              </a:rPr>
              <a:t>했을 때 가장 크게 영향력을 발휘하는</a:t>
            </a:r>
            <a:r>
              <a:rPr lang="en-US" altLang="ko-KR" sz="1800">
                <a:solidFill>
                  <a:srgbClr val="002C62"/>
                </a:solidFill>
              </a:rPr>
              <a:t>(</a:t>
            </a:r>
            <a:r>
              <a:rPr lang="ko-KR" altLang="en-US" sz="1800">
                <a:solidFill>
                  <a:srgbClr val="002C62"/>
                </a:solidFill>
              </a:rPr>
              <a:t>가장 큰 손실을 유도하는</a:t>
            </a:r>
            <a:r>
              <a:rPr lang="en-US" altLang="ko-KR" sz="1800">
                <a:solidFill>
                  <a:srgbClr val="002C62"/>
                </a:solidFill>
              </a:rPr>
              <a:t>) </a:t>
            </a:r>
            <a:r>
              <a:rPr lang="ko-KR" altLang="en-US" sz="1800">
                <a:solidFill>
                  <a:srgbClr val="002C62"/>
                </a:solidFill>
              </a:rPr>
              <a:t>비트를 찾아낸 후 </a:t>
            </a:r>
            <a:r>
              <a:rPr lang="en-US" altLang="ko-KR" sz="1800">
                <a:solidFill>
                  <a:srgbClr val="002C62"/>
                </a:solidFill>
              </a:rPr>
              <a:t>flip </a:t>
            </a:r>
            <a:r>
              <a:rPr lang="ko-KR" altLang="en-US" sz="1800">
                <a:solidFill>
                  <a:srgbClr val="002C62"/>
                </a:solidFill>
              </a:rPr>
              <a:t>시킴</a:t>
            </a:r>
            <a:endParaRPr lang="en-US" altLang="ko-KR" sz="1800">
              <a:solidFill>
                <a:srgbClr val="002C62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800">
              <a:solidFill>
                <a:srgbClr val="002C62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800">
              <a:solidFill>
                <a:srgbClr val="002C62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800">
              <a:solidFill>
                <a:srgbClr val="002C62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800">
              <a:solidFill>
                <a:srgbClr val="002C62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ko-KR" altLang="en-US" sz="1800">
              <a:solidFill>
                <a:srgbClr val="002C62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99FAC4E-F20F-52ED-96F6-0E8632E50413}"/>
              </a:ext>
            </a:extLst>
          </p:cNvPr>
          <p:cNvGrpSpPr/>
          <p:nvPr/>
        </p:nvGrpSpPr>
        <p:grpSpPr>
          <a:xfrm>
            <a:off x="891822" y="3718450"/>
            <a:ext cx="6683022" cy="554394"/>
            <a:chOff x="993422" y="3995028"/>
            <a:chExt cx="10392834" cy="1169638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C92FEC6B-CAEC-41C8-E4E5-9606E395E24F}"/>
                </a:ext>
              </a:extLst>
            </p:cNvPr>
            <p:cNvSpPr/>
            <p:nvPr/>
          </p:nvSpPr>
          <p:spPr>
            <a:xfrm>
              <a:off x="993422" y="4001293"/>
              <a:ext cx="2336800" cy="1163373"/>
            </a:xfrm>
            <a:prstGeom prst="round2Same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CB994076-B497-6221-DEF4-87670E95E21A}"/>
                </a:ext>
              </a:extLst>
            </p:cNvPr>
            <p:cNvSpPr/>
            <p:nvPr/>
          </p:nvSpPr>
          <p:spPr>
            <a:xfrm>
              <a:off x="3657600" y="4001292"/>
              <a:ext cx="2197101" cy="1163373"/>
            </a:xfrm>
            <a:prstGeom prst="round2Same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211FE48F-3457-8005-F027-A6C810111A39}"/>
                </a:ext>
              </a:extLst>
            </p:cNvPr>
            <p:cNvSpPr/>
            <p:nvPr/>
          </p:nvSpPr>
          <p:spPr>
            <a:xfrm>
              <a:off x="6337300" y="3995028"/>
              <a:ext cx="2336800" cy="1163373"/>
            </a:xfrm>
            <a:prstGeom prst="round2Same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EBBFEB-79E0-2956-ED1C-7E11D5B55D2E}"/>
                </a:ext>
              </a:extLst>
            </p:cNvPr>
            <p:cNvSpPr txBox="1"/>
            <p:nvPr/>
          </p:nvSpPr>
          <p:spPr>
            <a:xfrm>
              <a:off x="1043520" y="4255592"/>
              <a:ext cx="2746725" cy="551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/>
                <a:t>Quantized Weight</a:t>
              </a:r>
              <a:endParaRPr lang="ko-KR" altLang="en-US" sz="11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718078-30D9-841C-1608-4DAB3444D956}"/>
                </a:ext>
              </a:extLst>
            </p:cNvPr>
            <p:cNvSpPr txBox="1"/>
            <p:nvPr/>
          </p:nvSpPr>
          <p:spPr>
            <a:xfrm>
              <a:off x="3922888" y="4346894"/>
              <a:ext cx="2071511" cy="551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/>
                <a:t>Flatten Weight</a:t>
              </a:r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08D152-3E8A-53D0-2BE7-022D0DB8F50D}"/>
                </a:ext>
              </a:extLst>
            </p:cNvPr>
            <p:cNvSpPr txBox="1"/>
            <p:nvPr/>
          </p:nvSpPr>
          <p:spPr>
            <a:xfrm>
              <a:off x="6445956" y="4346894"/>
              <a:ext cx="2731911" cy="551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/>
                <a:t>Get grad of weight</a:t>
              </a:r>
              <a:endParaRPr lang="ko-KR" altLang="en-US" sz="1100"/>
            </a:p>
          </p:txBody>
        </p:sp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BDC4F0C9-4AB5-95C7-8856-6F00AC43618C}"/>
                </a:ext>
              </a:extLst>
            </p:cNvPr>
            <p:cNvSpPr/>
            <p:nvPr/>
          </p:nvSpPr>
          <p:spPr>
            <a:xfrm>
              <a:off x="8861778" y="3995028"/>
              <a:ext cx="2336800" cy="1163373"/>
            </a:xfrm>
            <a:prstGeom prst="round2Same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7327BED-DB25-EF43-AF1D-DC78833FB391}"/>
                </a:ext>
              </a:extLst>
            </p:cNvPr>
            <p:cNvSpPr txBox="1"/>
            <p:nvPr/>
          </p:nvSpPr>
          <p:spPr>
            <a:xfrm>
              <a:off x="9314745" y="4346894"/>
              <a:ext cx="2071511" cy="551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/>
                <a:t>Flatten grad</a:t>
              </a:r>
              <a:endParaRPr lang="ko-KR" altLang="en-US" sz="1100"/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CD51ED6F-2B35-1090-4017-ACA3DE52BD29}"/>
                </a:ext>
              </a:extLst>
            </p:cNvPr>
            <p:cNvSpPr/>
            <p:nvPr/>
          </p:nvSpPr>
          <p:spPr>
            <a:xfrm>
              <a:off x="3110089" y="4447822"/>
              <a:ext cx="673101" cy="26840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FE43A03E-B454-F20F-3E2D-B6F610CFF15A}"/>
                </a:ext>
              </a:extLst>
            </p:cNvPr>
            <p:cNvSpPr/>
            <p:nvPr/>
          </p:nvSpPr>
          <p:spPr>
            <a:xfrm>
              <a:off x="5786968" y="4397357"/>
              <a:ext cx="673101" cy="26840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BB40BBED-DA20-EE6C-F33A-EABF965D121F}"/>
                </a:ext>
              </a:extLst>
            </p:cNvPr>
            <p:cNvSpPr/>
            <p:nvPr/>
          </p:nvSpPr>
          <p:spPr>
            <a:xfrm>
              <a:off x="8599310" y="4406115"/>
              <a:ext cx="673101" cy="26840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E5C0174E-2720-8CA3-418F-5C63F48DE85B}"/>
              </a:ext>
            </a:extLst>
          </p:cNvPr>
          <p:cNvSpPr/>
          <p:nvPr/>
        </p:nvSpPr>
        <p:spPr>
          <a:xfrm>
            <a:off x="7252981" y="3937684"/>
            <a:ext cx="432832" cy="1272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1E5F20F-CCDE-E687-BD6E-7CA8002C29EE}"/>
              </a:ext>
            </a:extLst>
          </p:cNvPr>
          <p:cNvGrpSpPr/>
          <p:nvPr/>
        </p:nvGrpSpPr>
        <p:grpSpPr>
          <a:xfrm>
            <a:off x="7925713" y="3473224"/>
            <a:ext cx="3409898" cy="929443"/>
            <a:chOff x="7817556" y="3683591"/>
            <a:chExt cx="1834444" cy="70555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A23113-8537-DB28-8F8D-74EF63949FBA}"/>
                </a:ext>
              </a:extLst>
            </p:cNvPr>
            <p:cNvSpPr txBox="1"/>
            <p:nvPr/>
          </p:nvSpPr>
          <p:spPr>
            <a:xfrm>
              <a:off x="7994398" y="3823326"/>
              <a:ext cx="1597007" cy="3072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가중치와 가중치 기울기에 대한 </a:t>
              </a:r>
              <a:r>
                <a:rPr lang="en-US" altLang="ko-KR" sz="1400"/>
                <a:t>Binary </a:t>
              </a:r>
              <a:r>
                <a:rPr lang="ko-KR" altLang="en-US" sz="1400"/>
                <a:t>표현을 각각 생성</a:t>
              </a: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59FAA12-5A51-07B0-AC34-5179B01DB93F}"/>
                </a:ext>
              </a:extLst>
            </p:cNvPr>
            <p:cNvSpPr/>
            <p:nvPr/>
          </p:nvSpPr>
          <p:spPr>
            <a:xfrm>
              <a:off x="7817556" y="3683591"/>
              <a:ext cx="1834444" cy="7055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제목 1">
            <a:extLst>
              <a:ext uri="{FF2B5EF4-FFF2-40B4-BE49-F238E27FC236}">
                <a16:creationId xmlns:a16="http://schemas.microsoft.com/office/drawing/2014/main" id="{4EC23BD0-722C-0008-769D-1E455B59434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solidFill>
                  <a:srgbClr val="002C62"/>
                </a:solidFill>
              </a:rPr>
              <a:t>3. IntQuantizer </a:t>
            </a:r>
            <a:r>
              <a:rPr lang="ko-KR" altLang="en-US">
                <a:solidFill>
                  <a:srgbClr val="002C62"/>
                </a:solidFill>
              </a:rPr>
              <a:t>기반 </a:t>
            </a:r>
            <a:r>
              <a:rPr lang="en-US" altLang="ko-KR">
                <a:solidFill>
                  <a:srgbClr val="002C62"/>
                </a:solidFill>
              </a:rPr>
              <a:t>Bit flip</a:t>
            </a:r>
          </a:p>
        </p:txBody>
      </p:sp>
    </p:spTree>
    <p:extLst>
      <p:ext uri="{BB962C8B-B14F-4D97-AF65-F5344CB8AC3E}">
        <p14:creationId xmlns:p14="http://schemas.microsoft.com/office/powerpoint/2010/main" val="2011848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694</Words>
  <Application>Microsoft Office PowerPoint</Application>
  <PresentationFormat>와이드스크린</PresentationFormat>
  <Paragraphs>108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HY헤드라인M</vt:lpstr>
      <vt:lpstr>Söhne</vt:lpstr>
      <vt:lpstr>Söhne Mono</vt:lpstr>
      <vt:lpstr>맑은 고딕</vt:lpstr>
      <vt:lpstr>Arial</vt:lpstr>
      <vt:lpstr>Office 테마</vt:lpstr>
      <vt:lpstr>PowerPoint 프레젠테이션</vt:lpstr>
      <vt:lpstr>PowerPoint 프레젠테이션</vt:lpstr>
      <vt:lpstr>1. Sign-magnitude</vt:lpstr>
      <vt:lpstr>1. Sign-magnitude</vt:lpstr>
      <vt:lpstr>2. 2의 보수 표현 방식과의 비교</vt:lpstr>
      <vt:lpstr>2. 2의 보수 표현 방식과의 비교</vt:lpstr>
      <vt:lpstr>3. IntQuantizer 기반 Bit flip</vt:lpstr>
      <vt:lpstr>PowerPoint 프레젠테이션</vt:lpstr>
      <vt:lpstr>PowerPoint 프레젠테이션</vt:lpstr>
      <vt:lpstr>3. IntQuantizer 기반 Bit flip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jiyun kim</dc:creator>
  <cp:lastModifiedBy>jiyun kim</cp:lastModifiedBy>
  <cp:revision>36</cp:revision>
  <dcterms:created xsi:type="dcterms:W3CDTF">2024-01-23T04:49:59Z</dcterms:created>
  <dcterms:modified xsi:type="dcterms:W3CDTF">2024-01-25T02:17:36Z</dcterms:modified>
</cp:coreProperties>
</file>