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310" r:id="rId3"/>
    <p:sldId id="311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0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7634" autoAdjust="0"/>
  </p:normalViewPr>
  <p:slideViewPr>
    <p:cSldViewPr snapToGrid="0">
      <p:cViewPr varScale="1">
        <p:scale>
          <a:sx n="147" d="100"/>
          <a:sy n="147" d="100"/>
        </p:scale>
        <p:origin x="124" y="7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5BBF6-A40E-4486-A341-7FF6BC36DFE1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D21FC-66C8-4A5A-B280-D91C75FFF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59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발표를 시작하겠습니다</a:t>
            </a:r>
            <a:r>
              <a:rPr lang="en-US" altLang="ko-KR" dirty="0"/>
              <a:t>. </a:t>
            </a:r>
            <a:r>
              <a:rPr lang="ko-KR" altLang="en-US" dirty="0"/>
              <a:t>오늘의 주제는 </a:t>
            </a:r>
            <a:r>
              <a:rPr lang="en-US" altLang="ko-KR" dirty="0"/>
              <a:t>128</a:t>
            </a:r>
            <a:r>
              <a:rPr lang="ko-KR" altLang="en-US" dirty="0"/>
              <a:t>비트 기반 </a:t>
            </a:r>
            <a:r>
              <a:rPr lang="en-US" altLang="ko-KR" dirty="0"/>
              <a:t>ECC</a:t>
            </a:r>
            <a:r>
              <a:rPr lang="ko-KR" altLang="en-US" dirty="0"/>
              <a:t>입니다</a:t>
            </a:r>
            <a:r>
              <a:rPr lang="en-US" altLang="ko-KR" dirty="0"/>
              <a:t>. 128</a:t>
            </a:r>
            <a:r>
              <a:rPr lang="ko-KR" altLang="en-US" dirty="0"/>
              <a:t>비트를 기반으로 하는 이유는 현재 </a:t>
            </a:r>
            <a:r>
              <a:rPr lang="en-US" altLang="ko-KR" dirty="0"/>
              <a:t>DDR5</a:t>
            </a:r>
            <a:r>
              <a:rPr lang="ko-KR" altLang="en-US" dirty="0"/>
              <a:t>는 </a:t>
            </a:r>
            <a:r>
              <a:rPr lang="en-US" altLang="ko-KR" dirty="0"/>
              <a:t>128bits</a:t>
            </a:r>
            <a:r>
              <a:rPr lang="ko-KR" altLang="en-US" dirty="0"/>
              <a:t>를 데이터의 기본 전송 단위로 사용하기 때문입니다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D21FC-66C8-4A5A-B280-D91C75FFF75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34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510EC-0A77-91A9-BCDE-D8B44C124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5D0215-546F-81A0-F612-B3E867CDB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F942E-71EC-CE93-C3DA-D62BE52A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40BD2-D88E-CBCA-FC2B-5557AC47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32A789-A0A6-F770-18B2-65710722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8D680-873A-753B-5D43-C14F27B9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C8FBC5-8825-316E-74A1-EE117B2AC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D2C63-EC35-3135-6171-7A4F2CC4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0C5DC-5F12-F819-8E1D-E9E6547C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AB17D7-CB49-67E1-7051-D3268B53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48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D7F228-C4FD-2BD4-26E9-2121F2BCC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EDF959-3C89-D268-4F04-79D0217DE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0272F-1E47-4AB9-7B2F-3DDAD0F5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5A75F-928F-BB0D-5FF5-D7E2EEC7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80747-07F6-4862-BADD-ABF3DFC1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2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40AA4-8060-2C96-412A-6BEC9D54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C9DC75-8F1E-0FF6-0FD4-40E3658E5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FBB94-0B8B-E34F-9528-E6B4E6A1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99B48-B833-0CF8-B0A6-636CD803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8E57F9-1B16-7DC7-6413-D2365273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7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459C5-ABBC-75EB-A5E6-070C4CA4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2E2B3C-EAFB-2842-99E9-FC1932E6E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D83DA-CDBF-BF81-C571-B73F5F5E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3EE15-3ED8-A5F4-2E69-2550F355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CAA72-B219-09AF-4ED7-A67A54DD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05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C6F9A-8B4E-E4F2-E4DC-25C3B24F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F1A81-83E9-C64B-53CA-DE07F80FD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263045-4F8A-0E91-DC3D-F7BE1F538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2AD8D5-E6B3-EE9A-2487-D833A319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8D9A66-823A-BF57-4CDC-BAFB9B51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A59BD7-6C0A-4014-3D7F-2EFECDA6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89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4BDD8-410D-51A8-0B3F-B3F5E6BFC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361B63-6007-D8C4-513F-3A6457C9A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067ADE-CE05-3365-D331-9302B9A37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DA178B-34FB-D68F-9494-91E8829F9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26387D-1C05-B328-4BEF-42BF34E5F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694D09-4FD8-2AD5-614D-8569EE3D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A95313-D022-0B5F-B8EB-4C8FCE89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8D257A-C4A1-084D-839A-A01A8659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95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B8EFB-F956-2462-B1CE-4C8A7254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CF5CC7-A7AF-D439-AE4A-89C021ED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D2D1C1-C737-D952-3B81-416674E6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9D0B32-5C7B-E5AB-663A-C8441E77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59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D80448-9E48-1069-D054-5D53AFD77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E2171E-A887-C46C-26DA-7DAD3933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16A675-58E2-CAF5-8931-2E9047A4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62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09E10-9BC3-DE46-B8AD-537C3114B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63B67F-BB66-40B1-6694-D2ACA0FA8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64363E-CB38-1D70-7296-3642D95F6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F15CD8-A483-0B62-68C6-4E1BB34C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1F4044-DA94-D561-2C14-FFB98087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29D06-4927-59CD-440B-95B7FAB5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64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56CF-D469-5011-131A-019472BF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6DF64E-1A8E-4CB2-CEF2-5C89466B8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F3C403-93DF-E644-F31B-86444B351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DB601D-29B4-5283-3AB4-0D885EF2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851C40-68E7-D137-E469-D7C04D28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F50DC-5DD1-9068-B5AE-477CA3A8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8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3978D1-E234-65D0-3034-6CA8D969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BFE046-6CA4-88D8-7BD8-A85C906BB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24A5E3-6F6D-7E4C-9300-065CE1817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43A9-B3BC-49B1-97E4-91ABF6F9E541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6C994-CF91-CF5A-6EC3-E1AEC29E3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B26EF-26C8-D884-B768-EFB3DC3B3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68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/>
        </p:nvSpPr>
        <p:spPr>
          <a:xfrm>
            <a:off x="8163649" y="4899420"/>
            <a:ext cx="3614058" cy="877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>
                <a:solidFill>
                  <a:srgbClr val="002C62"/>
                </a:solidFill>
              </a:rPr>
              <a:t>홍익대학교 컴퓨터공학과</a:t>
            </a:r>
            <a:endParaRPr lang="en-US" altLang="ko-KR" sz="2000" b="1" dirty="0">
              <a:solidFill>
                <a:srgbClr val="002C62"/>
              </a:solidFill>
            </a:endParaRPr>
          </a:p>
          <a:p>
            <a:pPr algn="l"/>
            <a:r>
              <a:rPr lang="en-US" altLang="ko-KR" sz="2000" b="1" dirty="0">
                <a:solidFill>
                  <a:srgbClr val="002C62"/>
                </a:solidFill>
              </a:rPr>
              <a:t>C4110705 </a:t>
            </a:r>
            <a:r>
              <a:rPr lang="ko-KR" altLang="en-US" sz="2000" b="1" dirty="0">
                <a:solidFill>
                  <a:srgbClr val="002C62"/>
                </a:solidFill>
              </a:rPr>
              <a:t>여인국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13F9BE-5F3C-4D5A-BFBB-DE9EB00A9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01" y="243376"/>
            <a:ext cx="1081853" cy="108921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8026492" y="4899420"/>
            <a:ext cx="45719" cy="716766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45586EF-81E0-4B12-8A46-641BCC367D02}"/>
              </a:ext>
            </a:extLst>
          </p:cNvPr>
          <p:cNvSpPr txBox="1">
            <a:spLocks/>
          </p:cNvSpPr>
          <p:nvPr/>
        </p:nvSpPr>
        <p:spPr>
          <a:xfrm>
            <a:off x="10362112" y="1982136"/>
            <a:ext cx="3659776" cy="40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002C62"/>
                </a:solidFill>
              </a:rPr>
              <a:t>2024</a:t>
            </a:r>
            <a:r>
              <a:rPr lang="ko-KR" altLang="en-US" sz="1600" b="1" dirty="0">
                <a:solidFill>
                  <a:srgbClr val="002C62"/>
                </a:solidFill>
              </a:rPr>
              <a:t>년 </a:t>
            </a:r>
            <a:r>
              <a:rPr lang="en-US" altLang="ko-KR" sz="1600" b="1" dirty="0">
                <a:solidFill>
                  <a:srgbClr val="002C62"/>
                </a:solidFill>
              </a:rPr>
              <a:t>9</a:t>
            </a:r>
            <a:r>
              <a:rPr lang="ko-KR" altLang="en-US" sz="1600" b="1" dirty="0">
                <a:solidFill>
                  <a:srgbClr val="002C62"/>
                </a:solidFill>
              </a:rPr>
              <a:t>월 </a:t>
            </a:r>
            <a:r>
              <a:rPr lang="en-US" altLang="ko-KR" sz="1600" b="1" dirty="0">
                <a:solidFill>
                  <a:srgbClr val="002C62"/>
                </a:solidFill>
              </a:rPr>
              <a:t>9</a:t>
            </a:r>
            <a:r>
              <a:rPr lang="ko-KR" altLang="en-US" sz="1600" b="1" dirty="0">
                <a:solidFill>
                  <a:srgbClr val="002C62"/>
                </a:solidFill>
              </a:rPr>
              <a:t>일</a:t>
            </a:r>
            <a:endParaRPr lang="en-US" altLang="ko-KR" sz="1600" b="1" dirty="0">
              <a:solidFill>
                <a:srgbClr val="002C6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0" y="2409371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/>
        </p:nvSpPr>
        <p:spPr>
          <a:xfrm>
            <a:off x="2534196" y="2653987"/>
            <a:ext cx="9144000" cy="1604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44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1FE756-8716-A14A-1745-D7D50E1E1F21}"/>
              </a:ext>
            </a:extLst>
          </p:cNvPr>
          <p:cNvSpPr>
            <a:spLocks noGrp="1"/>
          </p:cNvSpPr>
          <p:nvPr/>
        </p:nvSpPr>
        <p:spPr>
          <a:xfrm>
            <a:off x="1524000" y="3225583"/>
            <a:ext cx="9144000" cy="40683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dirty="0" err="1">
                <a:solidFill>
                  <a:schemeClr val="bg1"/>
                </a:solidFill>
              </a:rPr>
              <a:t>ReActNet</a:t>
            </a:r>
            <a:endParaRPr kumimoji="1"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8FE2BF5-481F-D78E-CB57-9AEFE94C1941}"/>
              </a:ext>
            </a:extLst>
          </p:cNvPr>
          <p:cNvSpPr>
            <a:spLocks noGrp="1"/>
          </p:cNvSpPr>
          <p:nvPr/>
        </p:nvSpPr>
        <p:spPr>
          <a:xfrm>
            <a:off x="1524000" y="3538623"/>
            <a:ext cx="9144000" cy="4068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dirty="0">
                <a:solidFill>
                  <a:schemeClr val="bg1"/>
                </a:solidFill>
              </a:rPr>
              <a:t>: Towards Precise Binary Neural Network with Generalized Activation Functions (</a:t>
            </a:r>
            <a:r>
              <a:rPr kumimoji="1" lang="en-US" altLang="ko-KR" sz="2400" dirty="0" err="1">
                <a:solidFill>
                  <a:schemeClr val="bg1"/>
                </a:solidFill>
              </a:rPr>
              <a:t>arXiv</a:t>
            </a:r>
            <a:r>
              <a:rPr kumimoji="1" lang="en-US" altLang="ko-KR" sz="2400" dirty="0">
                <a:solidFill>
                  <a:schemeClr val="bg1"/>
                </a:solidFill>
              </a:rPr>
              <a:t> 2020)</a:t>
            </a:r>
          </a:p>
        </p:txBody>
      </p:sp>
    </p:spTree>
    <p:extLst>
      <p:ext uri="{BB962C8B-B14F-4D97-AF65-F5344CB8AC3E}">
        <p14:creationId xmlns:p14="http://schemas.microsoft.com/office/powerpoint/2010/main" val="3661066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9F66D25D-F351-AC75-E6A2-F1B412827957}"/>
              </a:ext>
            </a:extLst>
          </p:cNvPr>
          <p:cNvSpPr txBox="1"/>
          <p:nvPr/>
        </p:nvSpPr>
        <p:spPr>
          <a:xfrm>
            <a:off x="0" y="0"/>
            <a:ext cx="993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 </a:t>
            </a:r>
            <a:r>
              <a:rPr lang="en-US" altLang="ko-KR" dirty="0" err="1"/>
              <a:t>ReactNet</a:t>
            </a:r>
            <a:r>
              <a:rPr lang="ko-KR" altLang="en-US" dirty="0"/>
              <a:t> 결과 값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실험 결과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B0D3C2-A080-BC2C-0836-08879B365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729" y="1187421"/>
            <a:ext cx="8406542" cy="448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5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18487-0D5F-766D-1F95-37AD41C3C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2BF7DF-A167-FBEC-6597-60C0602D1ABF}"/>
              </a:ext>
            </a:extLst>
          </p:cNvPr>
          <p:cNvSpPr txBox="1"/>
          <p:nvPr/>
        </p:nvSpPr>
        <p:spPr>
          <a:xfrm>
            <a:off x="4966607" y="3136612"/>
            <a:ext cx="2258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50330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0848670-0909-AA97-1CE1-E7929A760E22}"/>
              </a:ext>
            </a:extLst>
          </p:cNvPr>
          <p:cNvSpPr txBox="1"/>
          <p:nvPr/>
        </p:nvSpPr>
        <p:spPr>
          <a:xfrm>
            <a:off x="2197366" y="1720840"/>
            <a:ext cx="77972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기본적인 </a:t>
            </a:r>
            <a:r>
              <a:rPr lang="en-US" altLang="ko-KR" dirty="0"/>
              <a:t>BNN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Activation distribution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Activation distribution</a:t>
            </a:r>
            <a:r>
              <a:rPr lang="ko-KR" altLang="en-US" dirty="0"/>
              <a:t> </a:t>
            </a:r>
            <a:r>
              <a:rPr lang="en-US" altLang="ko-KR" dirty="0"/>
              <a:t>in </a:t>
            </a:r>
            <a:r>
              <a:rPr lang="ko-KR" altLang="en-US" dirty="0"/>
              <a:t>기존 </a:t>
            </a:r>
            <a:r>
              <a:rPr lang="en-US" altLang="ko-KR" dirty="0"/>
              <a:t>(</a:t>
            </a:r>
            <a:r>
              <a:rPr lang="ko-KR" altLang="en-US" dirty="0"/>
              <a:t>실수형</a:t>
            </a:r>
            <a:r>
              <a:rPr lang="en-US" altLang="ko-KR" dirty="0"/>
              <a:t>)</a:t>
            </a:r>
            <a:r>
              <a:rPr lang="ko-KR" altLang="en-US" dirty="0"/>
              <a:t> 네트워크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Activation distribution</a:t>
            </a:r>
            <a:r>
              <a:rPr lang="ko-KR" altLang="en-US" dirty="0"/>
              <a:t> </a:t>
            </a:r>
            <a:r>
              <a:rPr lang="en-US" altLang="ko-KR" dirty="0"/>
              <a:t>in BNN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ReactNet</a:t>
            </a:r>
            <a:r>
              <a:rPr lang="ko-KR" altLang="en-US" dirty="0"/>
              <a:t>의 기본적인 구조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ReactNet</a:t>
            </a:r>
            <a:r>
              <a:rPr lang="ko-KR" altLang="en-US" dirty="0"/>
              <a:t> 결과 값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90303E-58FA-11C7-31F1-7629CCA938DF}"/>
              </a:ext>
            </a:extLst>
          </p:cNvPr>
          <p:cNvSpPr txBox="1"/>
          <p:nvPr/>
        </p:nvSpPr>
        <p:spPr>
          <a:xfrm>
            <a:off x="803892" y="754054"/>
            <a:ext cx="3171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06686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9F66D25D-F351-AC75-E6A2-F1B412827957}"/>
              </a:ext>
            </a:extLst>
          </p:cNvPr>
          <p:cNvSpPr txBox="1"/>
          <p:nvPr/>
        </p:nvSpPr>
        <p:spPr>
          <a:xfrm>
            <a:off x="0" y="0"/>
            <a:ext cx="993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기본적인 </a:t>
            </a:r>
            <a:r>
              <a:rPr lang="en-US" altLang="ko-KR" dirty="0"/>
              <a:t>BNN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XNOR-Net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6BBE0-002B-9A53-9A70-A798215DD024}"/>
              </a:ext>
            </a:extLst>
          </p:cNvPr>
          <p:cNvSpPr txBox="1"/>
          <p:nvPr/>
        </p:nvSpPr>
        <p:spPr>
          <a:xfrm>
            <a:off x="803892" y="754054"/>
            <a:ext cx="884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Binary Neural Network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513928-41AE-1061-C850-ACC714A94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29" y="1277274"/>
            <a:ext cx="10326541" cy="32198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6EAF527-6832-19CA-2AB2-158866D9F60B}"/>
              </a:ext>
            </a:extLst>
          </p:cNvPr>
          <p:cNvSpPr/>
          <p:nvPr/>
        </p:nvSpPr>
        <p:spPr>
          <a:xfrm>
            <a:off x="4078454" y="3600211"/>
            <a:ext cx="6963213" cy="8264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F7727B-316F-2997-13C0-0F5C45367103}"/>
              </a:ext>
            </a:extLst>
          </p:cNvPr>
          <p:cNvSpPr txBox="1"/>
          <p:nvPr/>
        </p:nvSpPr>
        <p:spPr>
          <a:xfrm>
            <a:off x="485862" y="4672785"/>
            <a:ext cx="1077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- </a:t>
            </a:r>
            <a:r>
              <a:rPr lang="ko-KR" altLang="en-US" sz="1600" dirty="0">
                <a:sym typeface="Wingdings" panose="05000000000000000000" pitchFamily="2" charset="2"/>
              </a:rPr>
              <a:t>이진화 방법</a:t>
            </a:r>
            <a:r>
              <a:rPr lang="en-US" altLang="ko-KR" sz="1600" dirty="0">
                <a:solidFill>
                  <a:srgbClr val="FF0000"/>
                </a:solidFill>
                <a:sym typeface="Wingdings" panose="05000000000000000000" pitchFamily="2" charset="2"/>
              </a:rPr>
              <a:t>		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75A841C-769E-498C-FC89-E0AB9B95A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91" y="4942949"/>
            <a:ext cx="11427416" cy="109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44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9F66D25D-F351-AC75-E6A2-F1B412827957}"/>
              </a:ext>
            </a:extLst>
          </p:cNvPr>
          <p:cNvSpPr txBox="1"/>
          <p:nvPr/>
        </p:nvSpPr>
        <p:spPr>
          <a:xfrm>
            <a:off x="0" y="0"/>
            <a:ext cx="993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 Activation</a:t>
            </a:r>
            <a:r>
              <a:rPr lang="ko-KR" altLang="en-US" dirty="0"/>
              <a:t> </a:t>
            </a:r>
            <a:r>
              <a:rPr lang="en-US" altLang="ko-KR" dirty="0"/>
              <a:t>distribution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Activation distribution</a:t>
            </a:r>
            <a:r>
              <a:rPr lang="ko-KR" altLang="en-US" dirty="0"/>
              <a:t> </a:t>
            </a:r>
            <a:r>
              <a:rPr lang="en-US" altLang="ko-KR" dirty="0"/>
              <a:t>in </a:t>
            </a:r>
            <a:r>
              <a:rPr lang="ko-KR" altLang="en-US" dirty="0"/>
              <a:t>기존 </a:t>
            </a:r>
            <a:r>
              <a:rPr lang="en-US" altLang="ko-KR" dirty="0"/>
              <a:t>(</a:t>
            </a:r>
            <a:r>
              <a:rPr lang="ko-KR" altLang="en-US" dirty="0"/>
              <a:t>실수형</a:t>
            </a:r>
            <a:r>
              <a:rPr lang="en-US" altLang="ko-KR" dirty="0"/>
              <a:t>)</a:t>
            </a:r>
            <a:r>
              <a:rPr lang="ko-KR" altLang="en-US" dirty="0"/>
              <a:t> 네트워크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6BBE0-002B-9A53-9A70-A798215DD024}"/>
              </a:ext>
            </a:extLst>
          </p:cNvPr>
          <p:cNvSpPr txBox="1"/>
          <p:nvPr/>
        </p:nvSpPr>
        <p:spPr>
          <a:xfrm>
            <a:off x="803892" y="754054"/>
            <a:ext cx="884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Activation distribution</a:t>
            </a: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55EA75-E96B-CE09-A2B7-9034672E2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893" y="2027749"/>
            <a:ext cx="4114162" cy="280250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DA3C4F5-4DB6-B6EB-2C74-3FC6E9DFB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273" y="2006862"/>
            <a:ext cx="4833438" cy="284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3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9F66D25D-F351-AC75-E6A2-F1B412827957}"/>
              </a:ext>
            </a:extLst>
          </p:cNvPr>
          <p:cNvSpPr txBox="1"/>
          <p:nvPr/>
        </p:nvSpPr>
        <p:spPr>
          <a:xfrm>
            <a:off x="0" y="0"/>
            <a:ext cx="993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 Activation</a:t>
            </a:r>
            <a:r>
              <a:rPr lang="ko-KR" altLang="en-US" dirty="0"/>
              <a:t> </a:t>
            </a:r>
            <a:r>
              <a:rPr lang="en-US" altLang="ko-KR" dirty="0"/>
              <a:t>distribution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Activation distribution</a:t>
            </a:r>
            <a:r>
              <a:rPr lang="ko-KR" altLang="en-US" dirty="0"/>
              <a:t> </a:t>
            </a:r>
            <a:r>
              <a:rPr lang="en-US" altLang="ko-KR" dirty="0"/>
              <a:t>in BNN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6BBE0-002B-9A53-9A70-A798215DD024}"/>
              </a:ext>
            </a:extLst>
          </p:cNvPr>
          <p:cNvSpPr txBox="1"/>
          <p:nvPr/>
        </p:nvSpPr>
        <p:spPr>
          <a:xfrm>
            <a:off x="803892" y="754054"/>
            <a:ext cx="884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Activation distribution in BNN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83AA7F-382B-A21A-966A-27243BE0A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458" y="2165482"/>
            <a:ext cx="4435542" cy="25270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2C21E4-4409-2534-A12A-86314ECD7BE0}"/>
              </a:ext>
            </a:extLst>
          </p:cNvPr>
          <p:cNvSpPr txBox="1"/>
          <p:nvPr/>
        </p:nvSpPr>
        <p:spPr>
          <a:xfrm>
            <a:off x="6967038" y="2165482"/>
            <a:ext cx="52249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해당 </a:t>
            </a:r>
            <a:r>
              <a:rPr lang="en-US" altLang="ko-KR" dirty="0"/>
              <a:t>feature</a:t>
            </a:r>
            <a:r>
              <a:rPr lang="ko-KR" altLang="en-US" dirty="0"/>
              <a:t>는 기존의 실수형 네트워크는 활성화 분포 변화에 강건하다는 것을 보여줌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 err="1"/>
              <a:t>이진화된</a:t>
            </a:r>
            <a:r>
              <a:rPr lang="ko-KR" altLang="en-US" dirty="0"/>
              <a:t> 네트워크는 그렇지 않다는 것을 보여줌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이는 </a:t>
            </a:r>
            <a:r>
              <a:rPr lang="ko-KR" altLang="en-US" dirty="0" err="1"/>
              <a:t>이진화된</a:t>
            </a:r>
            <a:r>
              <a:rPr lang="ko-KR" altLang="en-US" dirty="0"/>
              <a:t> 네트워크는 작은 변화에도 값의 변동이 크다는 것을 의미합니다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따라서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이를 조정해주는 새로운 활성화 함수를 도입함</a:t>
            </a:r>
            <a:r>
              <a:rPr lang="en-US" altLang="ko-KR" dirty="0">
                <a:solidFill>
                  <a:srgbClr val="FF0000"/>
                </a:solidFill>
              </a:rPr>
              <a:t>. (</a:t>
            </a:r>
            <a:r>
              <a:rPr lang="en-US" altLang="ko-KR" dirty="0" err="1">
                <a:solidFill>
                  <a:srgbClr val="FF0000"/>
                </a:solidFill>
              </a:rPr>
              <a:t>RSign</a:t>
            </a:r>
            <a:r>
              <a:rPr lang="en-US" altLang="ko-KR" dirty="0">
                <a:solidFill>
                  <a:srgbClr val="FF0000"/>
                </a:solidFill>
              </a:rPr>
              <a:t> / </a:t>
            </a:r>
            <a:r>
              <a:rPr lang="en-US" altLang="ko-KR" dirty="0" err="1">
                <a:solidFill>
                  <a:srgbClr val="FF0000"/>
                </a:solidFill>
              </a:rPr>
              <a:t>RPReLU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13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9F66D25D-F351-AC75-E6A2-F1B412827957}"/>
              </a:ext>
            </a:extLst>
          </p:cNvPr>
          <p:cNvSpPr txBox="1"/>
          <p:nvPr/>
        </p:nvSpPr>
        <p:spPr>
          <a:xfrm>
            <a:off x="0" y="0"/>
            <a:ext cx="993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 </a:t>
            </a:r>
            <a:r>
              <a:rPr lang="en-US" altLang="ko-KR" dirty="0" err="1"/>
              <a:t>ReactNet</a:t>
            </a:r>
            <a:r>
              <a:rPr lang="ko-KR" altLang="en-US" dirty="0"/>
              <a:t>의 기본 구조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err="1"/>
              <a:t>RSign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en-US" altLang="ko-KR" dirty="0" err="1"/>
              <a:t>RPReLU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6BBE0-002B-9A53-9A70-A798215DD024}"/>
              </a:ext>
            </a:extLst>
          </p:cNvPr>
          <p:cNvSpPr txBox="1"/>
          <p:nvPr/>
        </p:nvSpPr>
        <p:spPr>
          <a:xfrm>
            <a:off x="834276" y="646331"/>
            <a:ext cx="884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RSign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9C011A-2450-928B-ACE6-0A2E9D154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91" y="2256318"/>
            <a:ext cx="5582298" cy="14481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64E8AD-481B-A06C-A588-89BD3C834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561" y="1854611"/>
            <a:ext cx="4525816" cy="22515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F425C8-BBC1-042B-5276-85F292B873FD}"/>
              </a:ext>
            </a:extLst>
          </p:cNvPr>
          <p:cNvSpPr txBox="1"/>
          <p:nvPr/>
        </p:nvSpPr>
        <p:spPr>
          <a:xfrm>
            <a:off x="2443655" y="4475507"/>
            <a:ext cx="188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Rsign</a:t>
            </a:r>
            <a:r>
              <a:rPr lang="ko-KR" altLang="en-US" dirty="0"/>
              <a:t>의 함수 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F613A4-1C6C-B14C-FAE8-3EDA695D1D66}"/>
              </a:ext>
            </a:extLst>
          </p:cNvPr>
          <p:cNvSpPr txBox="1"/>
          <p:nvPr/>
        </p:nvSpPr>
        <p:spPr>
          <a:xfrm>
            <a:off x="7595099" y="4475507"/>
            <a:ext cx="260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Sign</a:t>
            </a:r>
            <a:r>
              <a:rPr lang="ko-KR" altLang="en-US" dirty="0"/>
              <a:t>과 </a:t>
            </a:r>
            <a:r>
              <a:rPr lang="en-US" altLang="ko-KR" dirty="0" err="1"/>
              <a:t>Rsign</a:t>
            </a:r>
            <a:r>
              <a:rPr lang="ko-KR" altLang="en-US" dirty="0"/>
              <a:t>의 그래프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8E6311-EA54-B020-3FBC-EDE872ACC07F}"/>
                  </a:ext>
                </a:extLst>
              </p:cNvPr>
              <p:cNvSpPr txBox="1"/>
              <p:nvPr/>
            </p:nvSpPr>
            <p:spPr>
              <a:xfrm>
                <a:off x="915315" y="3700864"/>
                <a:ext cx="4341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 err="1"/>
                  <a:t>임계값을</a:t>
                </a:r>
                <a:r>
                  <a:rPr lang="ko-KR" altLang="en-US" dirty="0"/>
                  <a:t> 조절하는 학습 가능한 계수 </a:t>
                </a:r>
                <a:endParaRPr lang="en-US" altLang="ko-KR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8E6311-EA54-B020-3FBC-EDE872ACC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15" y="3700864"/>
                <a:ext cx="4341527" cy="369332"/>
              </a:xfrm>
              <a:prstGeom prst="rect">
                <a:avLst/>
              </a:prstGeom>
              <a:blipFill>
                <a:blip r:embed="rId4"/>
                <a:stretch>
                  <a:fillRect t="-8197" r="-421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069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9F66D25D-F351-AC75-E6A2-F1B412827957}"/>
              </a:ext>
            </a:extLst>
          </p:cNvPr>
          <p:cNvSpPr txBox="1"/>
          <p:nvPr/>
        </p:nvSpPr>
        <p:spPr>
          <a:xfrm>
            <a:off x="0" y="0"/>
            <a:ext cx="993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 </a:t>
            </a:r>
            <a:r>
              <a:rPr lang="en-US" altLang="ko-KR" dirty="0" err="1"/>
              <a:t>ReactNet</a:t>
            </a:r>
            <a:r>
              <a:rPr lang="ko-KR" altLang="en-US" dirty="0"/>
              <a:t>의 기본 구조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err="1"/>
              <a:t>RSign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en-US" altLang="ko-KR" dirty="0" err="1"/>
              <a:t>RPReLU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6BBE0-002B-9A53-9A70-A798215DD024}"/>
              </a:ext>
            </a:extLst>
          </p:cNvPr>
          <p:cNvSpPr txBox="1"/>
          <p:nvPr/>
        </p:nvSpPr>
        <p:spPr>
          <a:xfrm>
            <a:off x="834276" y="646331"/>
            <a:ext cx="884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RPReLU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F425C8-BBC1-042B-5276-85F292B873FD}"/>
              </a:ext>
            </a:extLst>
          </p:cNvPr>
          <p:cNvSpPr txBox="1"/>
          <p:nvPr/>
        </p:nvSpPr>
        <p:spPr>
          <a:xfrm>
            <a:off x="2443655" y="4475507"/>
            <a:ext cx="234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RPReLU</a:t>
            </a:r>
            <a:r>
              <a:rPr lang="ko-KR" altLang="en-US" dirty="0"/>
              <a:t>의 함수 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F613A4-1C6C-B14C-FAE8-3EDA695D1D66}"/>
              </a:ext>
            </a:extLst>
          </p:cNvPr>
          <p:cNvSpPr txBox="1"/>
          <p:nvPr/>
        </p:nvSpPr>
        <p:spPr>
          <a:xfrm>
            <a:off x="7595099" y="4475507"/>
            <a:ext cx="295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PReLU</a:t>
            </a:r>
            <a:r>
              <a:rPr lang="ko-KR" altLang="en-US" dirty="0"/>
              <a:t>과 </a:t>
            </a:r>
            <a:r>
              <a:rPr lang="en-US" altLang="ko-KR" dirty="0" err="1"/>
              <a:t>RPReLU</a:t>
            </a:r>
            <a:r>
              <a:rPr lang="ko-KR" altLang="en-US" dirty="0"/>
              <a:t>의 그래프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E6311-EA54-B020-3FBC-EDE872ACC07F}"/>
              </a:ext>
            </a:extLst>
          </p:cNvPr>
          <p:cNvSpPr txBox="1"/>
          <p:nvPr/>
        </p:nvSpPr>
        <p:spPr>
          <a:xfrm>
            <a:off x="915314" y="3700864"/>
            <a:ext cx="5715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γ, ζ : </a:t>
            </a:r>
            <a:r>
              <a:rPr lang="ko-KR" altLang="en-US" dirty="0"/>
              <a:t>분포를 이동 시키는 학습 가능한 변위 값</a:t>
            </a:r>
            <a:endParaRPr lang="en-US" altLang="ko-KR" dirty="0"/>
          </a:p>
          <a:p>
            <a:r>
              <a:rPr lang="en-US" altLang="ko-KR" dirty="0"/>
              <a:t>β : </a:t>
            </a:r>
            <a:r>
              <a:rPr lang="ko-KR" altLang="en-US" dirty="0"/>
              <a:t>음수 부분의 기울기를 조절하는 학습 가능한 계수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D6FBB8-0327-827B-387F-66BDAA6EC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01" y="2075779"/>
            <a:ext cx="5399678" cy="14224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DF864C-362E-5021-C4C6-56DB8B8A3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254" y="2123684"/>
            <a:ext cx="4362430" cy="176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71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9F66D25D-F351-AC75-E6A2-F1B412827957}"/>
              </a:ext>
            </a:extLst>
          </p:cNvPr>
          <p:cNvSpPr txBox="1"/>
          <p:nvPr/>
        </p:nvSpPr>
        <p:spPr>
          <a:xfrm>
            <a:off x="0" y="0"/>
            <a:ext cx="993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 </a:t>
            </a:r>
            <a:r>
              <a:rPr lang="en-US" altLang="ko-KR" dirty="0" err="1"/>
              <a:t>ReactNet</a:t>
            </a:r>
            <a:r>
              <a:rPr lang="ko-KR" altLang="en-US" dirty="0"/>
              <a:t>의 기본 구조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err="1"/>
              <a:t>RSign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en-US" altLang="ko-KR" dirty="0" err="1"/>
              <a:t>RPReLU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6BBE0-002B-9A53-9A70-A798215DD024}"/>
              </a:ext>
            </a:extLst>
          </p:cNvPr>
          <p:cNvSpPr txBox="1"/>
          <p:nvPr/>
        </p:nvSpPr>
        <p:spPr>
          <a:xfrm>
            <a:off x="834276" y="646331"/>
            <a:ext cx="884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RPReLU</a:t>
            </a:r>
            <a:endParaRPr lang="ko-KR" altLang="en-US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DF864C-362E-5021-C4C6-56DB8B8A3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412" y="1763759"/>
            <a:ext cx="4362430" cy="17618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C5904A-7FC7-5DA4-A171-2B328F96B2CC}"/>
              </a:ext>
            </a:extLst>
          </p:cNvPr>
          <p:cNvSpPr txBox="1"/>
          <p:nvPr/>
        </p:nvSpPr>
        <p:spPr>
          <a:xfrm>
            <a:off x="6096000" y="2509942"/>
            <a:ext cx="52249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γ :</a:t>
            </a:r>
            <a:r>
              <a:rPr lang="ko-KR" altLang="en-US" dirty="0"/>
              <a:t> 입력 분포를 이동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 β:</a:t>
            </a:r>
            <a:r>
              <a:rPr lang="ko-KR" altLang="en-US" dirty="0"/>
              <a:t> 분포를 </a:t>
            </a:r>
            <a:r>
              <a:rPr lang="en-US" altLang="ko-KR" dirty="0"/>
              <a:t>"</a:t>
            </a:r>
            <a:r>
              <a:rPr lang="ko-KR" altLang="en-US" dirty="0"/>
              <a:t>접는</a:t>
            </a:r>
            <a:r>
              <a:rPr lang="en-US" altLang="ko-KR" dirty="0"/>
              <a:t>" </a:t>
            </a:r>
            <a:r>
              <a:rPr lang="ko-KR" altLang="en-US" dirty="0"/>
              <a:t>최적의 지점을 찾음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3) ζ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출력 분포를 이동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1631FE-3D33-F191-72BB-C60AF2CDA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87" y="4074628"/>
            <a:ext cx="4959280" cy="140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87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9F66D25D-F351-AC75-E6A2-F1B412827957}"/>
              </a:ext>
            </a:extLst>
          </p:cNvPr>
          <p:cNvSpPr txBox="1"/>
          <p:nvPr/>
        </p:nvSpPr>
        <p:spPr>
          <a:xfrm>
            <a:off x="0" y="0"/>
            <a:ext cx="993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 </a:t>
            </a:r>
            <a:r>
              <a:rPr lang="en-US" altLang="ko-KR" dirty="0" err="1"/>
              <a:t>ReactNet</a:t>
            </a:r>
            <a:r>
              <a:rPr lang="ko-KR" altLang="en-US" dirty="0"/>
              <a:t>의 기본 구조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전체적인 모습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6BBE0-002B-9A53-9A70-A798215DD024}"/>
              </a:ext>
            </a:extLst>
          </p:cNvPr>
          <p:cNvSpPr txBox="1"/>
          <p:nvPr/>
        </p:nvSpPr>
        <p:spPr>
          <a:xfrm>
            <a:off x="834276" y="646331"/>
            <a:ext cx="884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ReActNet</a:t>
            </a:r>
            <a:r>
              <a:rPr lang="en-US" altLang="ko-KR" sz="2800" dirty="0"/>
              <a:t> Block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094032-173B-5C04-40AC-E8A013146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357" y="1124281"/>
            <a:ext cx="8881286" cy="460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94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10373</TotalTime>
  <Words>282</Words>
  <Application>Microsoft Office PowerPoint</Application>
  <PresentationFormat>와이드스크린</PresentationFormat>
  <Paragraphs>66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jiyun kim</dc:creator>
  <cp:lastModifiedBy>인국 여</cp:lastModifiedBy>
  <cp:revision>445</cp:revision>
  <dcterms:created xsi:type="dcterms:W3CDTF">2024-01-26T03:24:43Z</dcterms:created>
  <dcterms:modified xsi:type="dcterms:W3CDTF">2024-09-08T05:29:55Z</dcterms:modified>
</cp:coreProperties>
</file>