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0"/>
  </p:notesMasterIdLst>
  <p:sldIdLst>
    <p:sldId id="256" r:id="rId2"/>
    <p:sldId id="694" r:id="rId3"/>
    <p:sldId id="695" r:id="rId4"/>
    <p:sldId id="699" r:id="rId5"/>
    <p:sldId id="700" r:id="rId6"/>
    <p:sldId id="696" r:id="rId7"/>
    <p:sldId id="697" r:id="rId8"/>
    <p:sldId id="69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833C0B"/>
    <a:srgbClr val="DC6312"/>
    <a:srgbClr val="F2F7FC"/>
    <a:srgbClr val="0066CC"/>
    <a:srgbClr val="002C62"/>
    <a:srgbClr val="CC99FF"/>
    <a:srgbClr val="2156A4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4" autoAdjust="0"/>
    <p:restoredTop sz="97468" autoAdjust="0"/>
  </p:normalViewPr>
  <p:slideViewPr>
    <p:cSldViewPr snapToGrid="0">
      <p:cViewPr varScale="1">
        <p:scale>
          <a:sx n="75" d="100"/>
          <a:sy n="75" d="100"/>
        </p:scale>
        <p:origin x="67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0" y="5004758"/>
            <a:ext cx="4966391" cy="959759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B815133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이성현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전자전기공학부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C135283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이수현 컴퓨터공학과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NeuroSim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Progress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209653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1A719-A266-CD6F-8604-77453118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Long Term 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57A06-0DBC-A943-C2F5-DBB529711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341120"/>
            <a:ext cx="10652760" cy="4835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1) DNN Quantization </a:t>
            </a:r>
            <a:r>
              <a:rPr lang="ko-KR" altLang="en-US" sz="2400" dirty="0"/>
              <a:t>양자화 </a:t>
            </a:r>
            <a:endParaRPr lang="en-US" altLang="ko-KR" sz="2400" dirty="0"/>
          </a:p>
          <a:p>
            <a:pPr lvl="1"/>
            <a:r>
              <a:rPr lang="en-US" altLang="ko-KR" sz="2000" dirty="0"/>
              <a:t>Binarized Neural Network (BNN)</a:t>
            </a:r>
          </a:p>
          <a:p>
            <a:pPr lvl="2"/>
            <a:r>
              <a:rPr lang="en-US" altLang="ko-KR" sz="1800" dirty="0"/>
              <a:t>XNOR-Net</a:t>
            </a:r>
          </a:p>
          <a:p>
            <a:pPr lvl="2"/>
            <a:r>
              <a:rPr lang="en-US" altLang="ko-KR" sz="1800" dirty="0"/>
              <a:t>XNOR-Net++</a:t>
            </a:r>
          </a:p>
          <a:p>
            <a:pPr lvl="1"/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2)</a:t>
            </a:r>
            <a:r>
              <a:rPr lang="ko-KR" altLang="en-US" sz="2400" dirty="0"/>
              <a:t> 성능 확인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NeuroSim</a:t>
            </a:r>
            <a:r>
              <a:rPr lang="en-US" altLang="ko-KR" sz="2400" dirty="0"/>
              <a:t>(DNN </a:t>
            </a:r>
            <a:r>
              <a:rPr lang="ko-KR" altLang="en-US" sz="2400" dirty="0"/>
              <a:t>시뮬레이터</a:t>
            </a:r>
            <a:r>
              <a:rPr lang="en-US" altLang="ko-KR" sz="2400" dirty="0"/>
              <a:t>)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 lvl="1"/>
            <a:r>
              <a:rPr lang="ko-KR" altLang="en-US" sz="2000" dirty="0"/>
              <a:t>다양한 </a:t>
            </a:r>
            <a:r>
              <a:rPr lang="en-US" altLang="ko-KR" sz="2000" dirty="0"/>
              <a:t>DNN</a:t>
            </a:r>
            <a:r>
              <a:rPr lang="ko-KR" altLang="en-US" sz="2000" dirty="0"/>
              <a:t> 구조</a:t>
            </a:r>
            <a:r>
              <a:rPr lang="en-US" altLang="ko-KR" sz="2000" dirty="0"/>
              <a:t>, </a:t>
            </a:r>
            <a:r>
              <a:rPr lang="ko-KR" altLang="en-US" sz="2000" dirty="0"/>
              <a:t>정밀도 지원</a:t>
            </a:r>
            <a:endParaRPr lang="en-US" altLang="ko-KR" sz="2000" dirty="0"/>
          </a:p>
          <a:p>
            <a:pPr lvl="1"/>
            <a:r>
              <a:rPr lang="ko-KR" altLang="en-US" sz="2000" dirty="0"/>
              <a:t>다양한 하드웨어 </a:t>
            </a:r>
            <a:r>
              <a:rPr lang="en-US" altLang="ko-KR" sz="2000" dirty="0"/>
              <a:t>configuration </a:t>
            </a:r>
            <a:r>
              <a:rPr lang="ko-KR" altLang="en-US" sz="2000" dirty="0"/>
              <a:t>지원</a:t>
            </a:r>
            <a:endParaRPr lang="en-US" altLang="ko-KR" sz="2000" dirty="0"/>
          </a:p>
          <a:p>
            <a:pPr lvl="1"/>
            <a:r>
              <a:rPr lang="ko-KR" altLang="en-US" sz="2000" dirty="0"/>
              <a:t>실시간 </a:t>
            </a:r>
            <a:r>
              <a:rPr lang="en-US" altLang="ko-KR" sz="2000" dirty="0"/>
              <a:t>inference </a:t>
            </a:r>
            <a:r>
              <a:rPr lang="ko-KR" altLang="en-US" sz="2000" dirty="0"/>
              <a:t>기록으로 </a:t>
            </a:r>
            <a:r>
              <a:rPr lang="en-US" altLang="ko-KR" sz="2000" dirty="0"/>
              <a:t>performance metric estimation</a:t>
            </a:r>
          </a:p>
          <a:p>
            <a:pPr lvl="2"/>
            <a:r>
              <a:rPr lang="en-US" altLang="ko-KR" sz="1800" dirty="0"/>
              <a:t>chip area, latency, dynamic energy, </a:t>
            </a:r>
            <a:r>
              <a:rPr lang="en-US" altLang="ko-KR" sz="1800" dirty="0" err="1"/>
              <a:t>etc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6D2EAA-363A-1E0A-BEA1-0F959089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8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3F882-AE17-8F0C-BF58-F868874B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D42D3-82BD-D5E4-60E5-2A28140C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240"/>
            <a:ext cx="4988561" cy="1758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To-do: </a:t>
            </a:r>
          </a:p>
          <a:p>
            <a:pPr marL="0" indent="0">
              <a:buNone/>
            </a:pPr>
            <a:r>
              <a:rPr lang="en-US" altLang="ko-KR" sz="1800" dirty="0"/>
              <a:t>ResNet18 </a:t>
            </a:r>
            <a:r>
              <a:rPr lang="ko-KR" altLang="en-US" sz="1800" dirty="0"/>
              <a:t>모델 기반 </a:t>
            </a:r>
            <a:r>
              <a:rPr lang="en-US" altLang="ko-KR" sz="1800" dirty="0"/>
              <a:t>XNOR-Net</a:t>
            </a:r>
            <a:r>
              <a:rPr lang="ko-KR" altLang="en-US" sz="1800" dirty="0"/>
              <a:t>을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NeuroSim</a:t>
            </a:r>
            <a:r>
              <a:rPr lang="ko-KR" altLang="en-US" sz="1800" dirty="0"/>
              <a:t>에서 성능 확인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1) </a:t>
            </a:r>
            <a:r>
              <a:rPr lang="en-US" altLang="ko-KR" sz="1800" dirty="0" err="1"/>
              <a:t>NeuroSim</a:t>
            </a:r>
            <a:r>
              <a:rPr lang="en-US" altLang="ko-KR" sz="1800" dirty="0"/>
              <a:t> </a:t>
            </a:r>
            <a:r>
              <a:rPr lang="ko-KR" altLang="en-US" sz="1800" dirty="0"/>
              <a:t>이해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558237-9EE2-475A-45F3-B388874B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130F88F-EC45-A608-BB67-BFE91E18B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84429"/>
              </p:ext>
            </p:extLst>
          </p:nvPr>
        </p:nvGraphicFramePr>
        <p:xfrm>
          <a:off x="5486400" y="396240"/>
          <a:ext cx="5905860" cy="6309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3380">
                  <a:extLst>
                    <a:ext uri="{9D8B030D-6E8A-4147-A177-3AD203B41FA5}">
                      <a16:colId xmlns:a16="http://schemas.microsoft.com/office/drawing/2014/main" val="1543214472"/>
                    </a:ext>
                  </a:extLst>
                </a:gridCol>
                <a:gridCol w="694060">
                  <a:extLst>
                    <a:ext uri="{9D8B030D-6E8A-4147-A177-3AD203B41FA5}">
                      <a16:colId xmlns:a16="http://schemas.microsoft.com/office/drawing/2014/main" val="2101312413"/>
                    </a:ext>
                  </a:extLst>
                </a:gridCol>
                <a:gridCol w="694060">
                  <a:extLst>
                    <a:ext uri="{9D8B030D-6E8A-4147-A177-3AD203B41FA5}">
                      <a16:colId xmlns:a16="http://schemas.microsoft.com/office/drawing/2014/main" val="2589184963"/>
                    </a:ext>
                  </a:extLst>
                </a:gridCol>
                <a:gridCol w="694060">
                  <a:extLst>
                    <a:ext uri="{9D8B030D-6E8A-4147-A177-3AD203B41FA5}">
                      <a16:colId xmlns:a16="http://schemas.microsoft.com/office/drawing/2014/main" val="273525646"/>
                    </a:ext>
                  </a:extLst>
                </a:gridCol>
                <a:gridCol w="694060">
                  <a:extLst>
                    <a:ext uri="{9D8B030D-6E8A-4147-A177-3AD203B41FA5}">
                      <a16:colId xmlns:a16="http://schemas.microsoft.com/office/drawing/2014/main" val="2833836722"/>
                    </a:ext>
                  </a:extLst>
                </a:gridCol>
                <a:gridCol w="694060">
                  <a:extLst>
                    <a:ext uri="{9D8B030D-6E8A-4147-A177-3AD203B41FA5}">
                      <a16:colId xmlns:a16="http://schemas.microsoft.com/office/drawing/2014/main" val="3782201396"/>
                    </a:ext>
                  </a:extLst>
                </a:gridCol>
                <a:gridCol w="694060">
                  <a:extLst>
                    <a:ext uri="{9D8B030D-6E8A-4147-A177-3AD203B41FA5}">
                      <a16:colId xmlns:a16="http://schemas.microsoft.com/office/drawing/2014/main" val="3629633511"/>
                    </a:ext>
                  </a:extLst>
                </a:gridCol>
                <a:gridCol w="694060">
                  <a:extLst>
                    <a:ext uri="{9D8B030D-6E8A-4147-A177-3AD203B41FA5}">
                      <a16:colId xmlns:a16="http://schemas.microsoft.com/office/drawing/2014/main" val="1442098402"/>
                    </a:ext>
                  </a:extLst>
                </a:gridCol>
                <a:gridCol w="694060">
                  <a:extLst>
                    <a:ext uri="{9D8B030D-6E8A-4147-A177-3AD203B41FA5}">
                      <a16:colId xmlns:a16="http://schemas.microsoft.com/office/drawing/2014/main" val="52262123"/>
                    </a:ext>
                  </a:extLst>
                </a:gridCol>
              </a:tblGrid>
              <a:tr h="338976">
                <a:tc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effectLst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IFM </a:t>
                      </a:r>
                    </a:p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IFM </a:t>
                      </a:r>
                    </a:p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IFM</a:t>
                      </a:r>
                    </a:p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Channel 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Pooling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Stride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721027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161949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  <a:latin typeface="var(--fontStack-monospace, ui-monospace, SFMono-Regular, SF Mono, Menlo, Consolas, Liberation Mono, monospace)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962487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latin typeface="var(--fontStack-monospace, ui-monospace, SFMono-Regular, SF Mono, Menlo, Consolas, Liberation Mono, monospace)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419156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  <a:latin typeface="var(--fontStack-monospace, ui-monospace, SFMono-Regular, SF Mono, Menlo, Consolas, Liberation Mono, monospace)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216363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  <a:latin typeface="var(--fontStack-monospace, ui-monospace, SFMono-Regular, SF Mono, Menlo, Consolas, Liberation Mono, monospace)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65589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latin typeface="var(--fontStack-monospace, ui-monospace, SFMono-Regular, SF Mono, Menlo, Consolas, Liberation Mono, monospace)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613178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  <a:latin typeface="var(--fontStack-monospace, ui-monospace, SFMono-Regular, SF Mono, Menlo, Consolas, Liberation Mono, monospace)"/>
                        </a:rPr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034213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latin typeface="var(--fontStack-monospace, ui-monospace, SFMono-Regular, SF Mono, Menlo, Consolas, Liberation Mono, monospace)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highlight>
                            <a:srgbClr val="FFFF00"/>
                          </a:highlight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  <a:highlight>
                            <a:srgbClr val="FFFF00"/>
                          </a:highlight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  <a:highlight>
                            <a:srgbClr val="FFFF00"/>
                          </a:highlight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highlight>
                            <a:srgbClr val="FFFF00"/>
                          </a:highlight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245887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  <a:latin typeface="var(--fontStack-monospace, ui-monospace, SFMono-Regular, SF Mono, Menlo, Consolas, Liberation Mono, monospace)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5426361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latin typeface="var(--fontStack-monospace, ui-monospace, SFMono-Regular, SF Mono, Menlo, Consolas, Liberation Mono, monospace)"/>
                        </a:rPr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995108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latin typeface="var(--fontStack-monospace, ui-monospace, SFMono-Regular, SF Mono, Menlo, Consolas, Liberation Mono, monospace)"/>
                        </a:rPr>
                        <a:t>11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900531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latin typeface="var(--fontStack-monospace, ui-monospace, SFMono-Regular, SF Mono, Menlo, Consolas, Liberation Mono, monospace)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210688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  <a:latin typeface="var(--fontStack-monospace, ui-monospace, SFMono-Regular, SF Mono, Menlo, Consolas, Liberation Mono, monospace)"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highlight>
                            <a:srgbClr val="FFFF00"/>
                          </a:highlight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highlight>
                            <a:srgbClr val="FFFF00"/>
                          </a:highlight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highlight>
                            <a:srgbClr val="FFFF00"/>
                          </a:highlight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  <a:highlight>
                            <a:srgbClr val="FFFF00"/>
                          </a:highlight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62297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latin typeface="var(--fontStack-monospace, ui-monospace, SFMono-Regular, SF Mono, Menlo, Consolas, Liberation Mono, monospace)"/>
                        </a:rPr>
                        <a:t>14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221429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  <a:latin typeface="var(--fontStack-monospace, ui-monospace, SFMono-Regular, SF Mono, Menlo, Consolas, Liberation Mono, monospace)"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822196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  <a:latin typeface="var(--fontStack-monospace, ui-monospace, SFMono-Regular, SF Mono, Menlo, Consolas, Liberation Mono, monospace)"/>
                        </a:rPr>
                        <a:t>16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283108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latin typeface="var(--fontStack-monospace, ui-monospace, SFMono-Regular, SF Mono, Menlo, Consolas, Liberation Mono, monospace)"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139843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latin typeface="var(--fontStack-monospace, ui-monospace, SFMono-Regular, SF Mono, Menlo, Consolas, Liberation Mono, monospace)"/>
                        </a:rPr>
                        <a:t>18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highlight>
                            <a:srgbClr val="FFFF00"/>
                          </a:highlight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highlight>
                            <a:srgbClr val="FFFF00"/>
                          </a:highlight>
                        </a:rPr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287357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latin typeface="var(--fontStack-monospace, ui-monospace, SFMono-Regular, SF Mono, Menlo, Consolas, Liberation Mono, monospace)"/>
                        </a:rPr>
                        <a:t>19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571142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latin typeface="var(--fontStack-monospace, ui-monospace, SFMono-Regular, SF Mono, Menlo, Consolas, Liberation Mono, monospace)"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21771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latin typeface="var(--fontStack-monospace, ui-monospace, SFMono-Regular, SF Mono, Menlo, Consolas, Liberation Mono, monospace)"/>
                        </a:rPr>
                        <a:t>21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6379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3316B5-4773-DCF5-76A6-2705636C2A4B}"/>
              </a:ext>
            </a:extLst>
          </p:cNvPr>
          <p:cNvSpPr txBox="1"/>
          <p:nvPr/>
        </p:nvSpPr>
        <p:spPr>
          <a:xfrm>
            <a:off x="7821020" y="72588"/>
            <a:ext cx="298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ResNet18 Layers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382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3F882-AE17-8F0C-BF58-F868874B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sz="4400" dirty="0" err="1"/>
              <a:t>NeuroSim</a:t>
            </a:r>
            <a:r>
              <a:rPr lang="en-US" altLang="ko-KR" sz="4400" dirty="0"/>
              <a:t> Floorplan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D42D3-82BD-D5E4-60E5-2A28140C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351" y="1141506"/>
            <a:ext cx="10390089" cy="176416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AutoNum type="arabicParenR"/>
            </a:pPr>
            <a:r>
              <a:rPr lang="en-US" altLang="ko-KR" sz="1600" dirty="0"/>
              <a:t>Synaptic Array size – user defined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각각의 </a:t>
            </a:r>
            <a:r>
              <a:rPr lang="en-US" altLang="ko-KR" sz="1600" dirty="0"/>
              <a:t>layer</a:t>
            </a:r>
            <a:r>
              <a:rPr lang="ko-KR" altLang="en-US" sz="1600" dirty="0"/>
              <a:t>의 </a:t>
            </a:r>
            <a:r>
              <a:rPr lang="en-US" altLang="ko-KR" sz="1600" dirty="0"/>
              <a:t>weight-matrix size</a:t>
            </a:r>
            <a:r>
              <a:rPr lang="ko-KR" altLang="en-US" sz="1600" dirty="0"/>
              <a:t>를 계산 </a:t>
            </a:r>
            <a:r>
              <a:rPr lang="en-US" altLang="ko-KR" sz="1600" dirty="0"/>
              <a:t>(3D kernel -&gt; 2D unrolled)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처음 </a:t>
            </a:r>
            <a:r>
              <a:rPr lang="en-US" altLang="ko-KR" sz="1600" dirty="0"/>
              <a:t>Tile size</a:t>
            </a:r>
            <a:r>
              <a:rPr lang="ko-KR" altLang="en-US" sz="1600" dirty="0"/>
              <a:t>를 </a:t>
            </a:r>
            <a:r>
              <a:rPr lang="en-US" altLang="ko-KR" sz="1600" dirty="0"/>
              <a:t>2)</a:t>
            </a:r>
            <a:r>
              <a:rPr lang="ko-KR" altLang="en-US" sz="1600" dirty="0"/>
              <a:t>에서의 </a:t>
            </a:r>
            <a:r>
              <a:rPr lang="en-US" altLang="ko-KR" sz="1600" dirty="0"/>
              <a:t>max size</a:t>
            </a:r>
            <a:r>
              <a:rPr lang="ko-KR" altLang="en-US" sz="1600" dirty="0"/>
              <a:t>로 두고</a:t>
            </a:r>
            <a:r>
              <a:rPr lang="en-US" altLang="ko-KR" sz="1600" dirty="0"/>
              <a:t> optimal memory </a:t>
            </a:r>
            <a:r>
              <a:rPr lang="en-US" altLang="ko-KR" sz="1600" dirty="0" err="1"/>
              <a:t>uitilization</a:t>
            </a:r>
            <a:r>
              <a:rPr lang="ko-KR" altLang="en-US" sz="1600" dirty="0"/>
              <a:t>을 찾도록 </a:t>
            </a:r>
            <a:r>
              <a:rPr lang="en-US" altLang="ko-KR" sz="1600" dirty="0"/>
              <a:t>decrease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300" dirty="0"/>
              <a:t>- Tile</a:t>
            </a:r>
            <a:r>
              <a:rPr lang="ko-KR" altLang="en-US" sz="1300" dirty="0"/>
              <a:t>은 한 번에 최대 하나의 </a:t>
            </a:r>
            <a:r>
              <a:rPr lang="en-US" altLang="ko-KR" sz="1300" dirty="0"/>
              <a:t>layer</a:t>
            </a:r>
            <a:r>
              <a:rPr lang="ko-KR" altLang="en-US" sz="1300" dirty="0"/>
              <a:t>을 </a:t>
            </a:r>
            <a:r>
              <a:rPr lang="en-US" altLang="ko-KR" sz="1300" dirty="0"/>
              <a:t>map, </a:t>
            </a:r>
            <a:r>
              <a:rPr lang="ko-KR" altLang="en-US" sz="1300" dirty="0"/>
              <a:t>하나의 </a:t>
            </a:r>
            <a:r>
              <a:rPr lang="en-US" altLang="ko-KR" sz="1300" dirty="0"/>
              <a:t>layer</a:t>
            </a:r>
            <a:r>
              <a:rPr lang="ko-KR" altLang="en-US" sz="1300" dirty="0"/>
              <a:t>는 여러 개의 </a:t>
            </a:r>
            <a:r>
              <a:rPr lang="en-US" altLang="ko-KR" sz="1300" dirty="0"/>
              <a:t>tile</a:t>
            </a:r>
            <a:r>
              <a:rPr lang="ko-KR" altLang="en-US" sz="1300" dirty="0"/>
              <a:t>에 </a:t>
            </a:r>
            <a:r>
              <a:rPr lang="en-US" altLang="ko-KR" sz="1300" dirty="0"/>
              <a:t>mapping </a:t>
            </a:r>
            <a:r>
              <a:rPr lang="ko-KR" altLang="en-US" sz="1300" dirty="0"/>
              <a:t>가능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4)   </a:t>
            </a:r>
            <a:r>
              <a:rPr lang="ko-KR" altLang="en-US" sz="1600" dirty="0"/>
              <a:t>처음 </a:t>
            </a:r>
            <a:r>
              <a:rPr lang="en-US" altLang="ko-KR" sz="1600" dirty="0"/>
              <a:t>PE size</a:t>
            </a:r>
            <a:r>
              <a:rPr lang="ko-KR" altLang="en-US" sz="1600" dirty="0"/>
              <a:t>를 </a:t>
            </a:r>
            <a:r>
              <a:rPr lang="en-US" altLang="ko-KR" sz="1600" dirty="0"/>
              <a:t>Tile size</a:t>
            </a:r>
            <a:r>
              <a:rPr lang="ko-KR" altLang="en-US" sz="1600" dirty="0"/>
              <a:t>의 </a:t>
            </a:r>
            <a:r>
              <a:rPr lang="en-US" altLang="ko-KR" sz="1600" dirty="0"/>
              <a:t>½</a:t>
            </a:r>
            <a:r>
              <a:rPr lang="ko-KR" altLang="en-US" sz="1600" dirty="0"/>
              <a:t>로 두고 </a:t>
            </a:r>
            <a:r>
              <a:rPr lang="en-US" altLang="ko-KR" sz="1600" dirty="0"/>
              <a:t>optimal memory </a:t>
            </a:r>
            <a:r>
              <a:rPr lang="en-US" altLang="ko-KR" sz="1600" dirty="0" err="1"/>
              <a:t>uitilization</a:t>
            </a:r>
            <a:r>
              <a:rPr lang="en-US" altLang="ko-KR" sz="1600"/>
              <a:t> </a:t>
            </a:r>
            <a:r>
              <a:rPr lang="ko-KR" altLang="en-US" sz="1600"/>
              <a:t>을 </a:t>
            </a:r>
            <a:r>
              <a:rPr lang="ko-KR" altLang="en-US" sz="1600" dirty="0"/>
              <a:t>찾도록 </a:t>
            </a:r>
            <a:r>
              <a:rPr lang="en-US" altLang="ko-KR" sz="1600" dirty="0"/>
              <a:t>decrease</a:t>
            </a:r>
          </a:p>
          <a:p>
            <a:pPr>
              <a:buFontTx/>
              <a:buChar char="-"/>
            </a:pPr>
            <a:r>
              <a:rPr lang="en-US" altLang="ko-KR" sz="1600" dirty="0"/>
              <a:t>Interconnect: H-tree structure</a:t>
            </a:r>
            <a:r>
              <a:rPr lang="ko-KR" altLang="en-US" sz="1600" dirty="0"/>
              <a:t>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558237-9EE2-475A-45F3-B388874B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972F485-F6D3-A426-E44D-8D67DC8D9A02}"/>
              </a:ext>
            </a:extLst>
          </p:cNvPr>
          <p:cNvGrpSpPr/>
          <p:nvPr/>
        </p:nvGrpSpPr>
        <p:grpSpPr>
          <a:xfrm>
            <a:off x="1114596" y="3161881"/>
            <a:ext cx="9962807" cy="2979369"/>
            <a:chOff x="1114596" y="2824480"/>
            <a:chExt cx="9962807" cy="297936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7E25D3-0A47-9EDC-D289-4F4E1A0609FA}"/>
                </a:ext>
              </a:extLst>
            </p:cNvPr>
            <p:cNvSpPr txBox="1"/>
            <p:nvPr/>
          </p:nvSpPr>
          <p:spPr>
            <a:xfrm>
              <a:off x="2708986" y="5465295"/>
              <a:ext cx="66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Chip</a:t>
              </a:r>
              <a:endParaRPr lang="ko-KR" altLang="en-US" sz="1600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CAE1B64-BAAC-D058-97DB-6E9114FCAE76}"/>
                </a:ext>
              </a:extLst>
            </p:cNvPr>
            <p:cNvGrpSpPr/>
            <p:nvPr/>
          </p:nvGrpSpPr>
          <p:grpSpPr>
            <a:xfrm>
              <a:off x="1114596" y="2824480"/>
              <a:ext cx="9962807" cy="2629128"/>
              <a:chOff x="2312803" y="1706880"/>
              <a:chExt cx="9962807" cy="262912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1B5AC073-E34B-1801-3D5D-B60F11422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12803" y="1706880"/>
                <a:ext cx="5692633" cy="2575783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B27C8DB-F6AD-928C-B5CD-8F7454C6408E}"/>
                  </a:ext>
                </a:extLst>
              </p:cNvPr>
              <p:cNvSpPr/>
              <p:nvPr/>
            </p:nvSpPr>
            <p:spPr>
              <a:xfrm>
                <a:off x="6750297" y="2400412"/>
                <a:ext cx="523998" cy="497840"/>
              </a:xfrm>
              <a:prstGeom prst="rect">
                <a:avLst/>
              </a:prstGeom>
              <a:noFill/>
              <a:ln w="19050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4C38DA7C-CBE3-74BF-7445-20D2FD5D4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2643"/>
              <a:stretch/>
            </p:blipFill>
            <p:spPr>
              <a:xfrm>
                <a:off x="7482783" y="1706880"/>
                <a:ext cx="4792827" cy="2629128"/>
              </a:xfrm>
              <a:prstGeom prst="rect">
                <a:avLst/>
              </a:prstGeom>
            </p:spPr>
          </p:pic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1824877D-9152-B8F7-0EC3-0286A76EEC1E}"/>
                  </a:ext>
                </a:extLst>
              </p:cNvPr>
              <p:cNvCxnSpPr/>
              <p:nvPr/>
            </p:nvCxnSpPr>
            <p:spPr>
              <a:xfrm flipV="1">
                <a:off x="7248137" y="1821292"/>
                <a:ext cx="396240" cy="57912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F776884-4153-4C8E-2840-DCB142048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4295" y="2898252"/>
                <a:ext cx="370082" cy="110628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B4419C-9B0F-975F-FE39-03341CA780D7}"/>
                </a:ext>
              </a:extLst>
            </p:cNvPr>
            <p:cNvSpPr txBox="1"/>
            <p:nvPr/>
          </p:nvSpPr>
          <p:spPr>
            <a:xfrm>
              <a:off x="5072879" y="5465295"/>
              <a:ext cx="66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Tile</a:t>
              </a:r>
              <a:endParaRPr lang="ko-KR" altLang="en-US" sz="1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D80749-24F0-C0CB-9DA6-9546DCF360BE}"/>
                </a:ext>
              </a:extLst>
            </p:cNvPr>
            <p:cNvSpPr txBox="1"/>
            <p:nvPr/>
          </p:nvSpPr>
          <p:spPr>
            <a:xfrm>
              <a:off x="7436772" y="5465295"/>
              <a:ext cx="66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PE</a:t>
              </a:r>
              <a:endParaRPr lang="ko-KR" alt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C7C5F7-FFF7-8063-FC40-EAB58B4F0FAC}"/>
                </a:ext>
              </a:extLst>
            </p:cNvPr>
            <p:cNvSpPr txBox="1"/>
            <p:nvPr/>
          </p:nvSpPr>
          <p:spPr>
            <a:xfrm>
              <a:off x="9312474" y="5465295"/>
              <a:ext cx="1646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Synaptic Array</a:t>
              </a:r>
              <a:endParaRPr lang="ko-KR" altLang="en-US" sz="1600" dirty="0"/>
            </a:p>
          </p:txBody>
        </p:sp>
      </p:grpSp>
      <p:sp>
        <p:nvSpPr>
          <p:cNvPr id="32" name="화살표: 굽음 31">
            <a:extLst>
              <a:ext uri="{FF2B5EF4-FFF2-40B4-BE49-F238E27FC236}">
                <a16:creationId xmlns:a16="http://schemas.microsoft.com/office/drawing/2014/main" id="{5AB1A7C2-440E-C58F-33A5-407806974284}"/>
              </a:ext>
            </a:extLst>
          </p:cNvPr>
          <p:cNvSpPr/>
          <p:nvPr/>
        </p:nvSpPr>
        <p:spPr>
          <a:xfrm>
            <a:off x="4563291" y="3049242"/>
            <a:ext cx="200298" cy="336215"/>
          </a:xfrm>
          <a:prstGeom prst="bent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07DDBE-F16D-DCB8-FFFF-9B5AB65EDFA0}"/>
              </a:ext>
            </a:extLst>
          </p:cNvPr>
          <p:cNvSpPr txBox="1"/>
          <p:nvPr/>
        </p:nvSpPr>
        <p:spPr>
          <a:xfrm>
            <a:off x="4763589" y="2966044"/>
            <a:ext cx="256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</a:rPr>
              <a:t>Load activations</a:t>
            </a:r>
            <a:endParaRPr lang="ko-KR" altLang="en-US" sz="1050" dirty="0">
              <a:solidFill>
                <a:schemeClr val="accent2"/>
              </a:solidFill>
            </a:endParaRPr>
          </a:p>
        </p:txBody>
      </p:sp>
      <p:sp>
        <p:nvSpPr>
          <p:cNvPr id="34" name="화살표: 굽음 33">
            <a:extLst>
              <a:ext uri="{FF2B5EF4-FFF2-40B4-BE49-F238E27FC236}">
                <a16:creationId xmlns:a16="http://schemas.microsoft.com/office/drawing/2014/main" id="{6E9568FC-E24F-88CF-194E-4B580610647E}"/>
              </a:ext>
            </a:extLst>
          </p:cNvPr>
          <p:cNvSpPr/>
          <p:nvPr/>
        </p:nvSpPr>
        <p:spPr>
          <a:xfrm>
            <a:off x="6554677" y="3019053"/>
            <a:ext cx="200298" cy="336215"/>
          </a:xfrm>
          <a:prstGeom prst="bent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9C79A7-8A7F-03E4-259B-F316A7881BAD}"/>
              </a:ext>
            </a:extLst>
          </p:cNvPr>
          <p:cNvSpPr txBox="1"/>
          <p:nvPr/>
        </p:nvSpPr>
        <p:spPr>
          <a:xfrm>
            <a:off x="6754975" y="2935855"/>
            <a:ext cx="256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</a:rPr>
              <a:t>Load activations</a:t>
            </a:r>
            <a:endParaRPr lang="ko-KR" altLang="en-US" sz="1050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2229AF-809A-EE92-F81B-0AE127AE523C}"/>
              </a:ext>
            </a:extLst>
          </p:cNvPr>
          <p:cNvSpPr txBox="1"/>
          <p:nvPr/>
        </p:nvSpPr>
        <p:spPr>
          <a:xfrm>
            <a:off x="9324003" y="6102434"/>
            <a:ext cx="2180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</a:rPr>
              <a:t>Different for SRAM, </a:t>
            </a:r>
            <a:r>
              <a:rPr lang="en-US" altLang="ko-KR" sz="1050" dirty="0" err="1">
                <a:solidFill>
                  <a:schemeClr val="accent2"/>
                </a:solidFill>
              </a:rPr>
              <a:t>eNVM</a:t>
            </a:r>
            <a:endParaRPr lang="ko-KR" altLang="en-US" sz="1050" dirty="0">
              <a:solidFill>
                <a:schemeClr val="accent2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5D13246-7E4A-621E-5AFF-A21331E3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8112" y="3859675"/>
            <a:ext cx="866783" cy="63191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B50BB9-8D5A-4B47-33C4-019EE4BCE3C9}"/>
              </a:ext>
            </a:extLst>
          </p:cNvPr>
          <p:cNvSpPr/>
          <p:nvPr/>
        </p:nvSpPr>
        <p:spPr>
          <a:xfrm>
            <a:off x="877351" y="2535275"/>
            <a:ext cx="2919586" cy="2975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2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3F882-AE17-8F0C-BF58-F868874B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sz="4400" dirty="0"/>
              <a:t>H-tree Structure</a:t>
            </a:r>
            <a:endParaRPr lang="ko-KR" altLang="en-US" sz="4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558237-9EE2-475A-45F3-B388874B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728803-9E37-ED97-1B62-1A618140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47" y="1775289"/>
            <a:ext cx="4200011" cy="3307422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C529A49-28C1-1A10-49E0-365CCF33F484}"/>
              </a:ext>
            </a:extLst>
          </p:cNvPr>
          <p:cNvSpPr txBox="1">
            <a:spLocks/>
          </p:cNvSpPr>
          <p:nvPr/>
        </p:nvSpPr>
        <p:spPr>
          <a:xfrm>
            <a:off x="6537493" y="2097009"/>
            <a:ext cx="4914196" cy="224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Estimate the area, latency, dynamic energy and leakage of the interconnect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더 작게 갈라질 때마다</a:t>
            </a:r>
            <a:endParaRPr lang="en-US" altLang="ko-KR" sz="1600" dirty="0"/>
          </a:p>
          <a:p>
            <a:r>
              <a:rPr lang="en-US" altLang="ko-KR" sz="1600" dirty="0"/>
              <a:t>Wire length</a:t>
            </a:r>
            <a:r>
              <a:rPr lang="ko-KR" altLang="en-US" sz="1600" dirty="0"/>
              <a:t>는 </a:t>
            </a:r>
            <a:r>
              <a:rPr lang="en-US" altLang="ko-KR" sz="1600" dirty="0"/>
              <a:t>½</a:t>
            </a:r>
            <a:r>
              <a:rPr lang="ko-KR" altLang="en-US" sz="1600" dirty="0"/>
              <a:t>배</a:t>
            </a:r>
            <a:endParaRPr lang="en-US" altLang="ko-KR" sz="1600" dirty="0"/>
          </a:p>
          <a:p>
            <a:r>
              <a:rPr lang="en-US" altLang="ko-KR" sz="1600" dirty="0"/>
              <a:t>Bus width</a:t>
            </a:r>
            <a:r>
              <a:rPr lang="ko-KR" altLang="en-US" sz="1600" dirty="0"/>
              <a:t>의 합은 항상 </a:t>
            </a:r>
            <a:r>
              <a:rPr lang="en-US" altLang="ko-KR" sz="1600" dirty="0"/>
              <a:t>main bus</a:t>
            </a:r>
            <a:r>
              <a:rPr lang="ko-KR" altLang="en-US" sz="1600" dirty="0"/>
              <a:t>의 </a:t>
            </a:r>
            <a:r>
              <a:rPr lang="en-US" altLang="ko-KR" sz="1600" dirty="0"/>
              <a:t>width</a:t>
            </a:r>
          </a:p>
        </p:txBody>
      </p:sp>
    </p:spTree>
    <p:extLst>
      <p:ext uri="{BB962C8B-B14F-4D97-AF65-F5344CB8AC3E}">
        <p14:creationId xmlns:p14="http://schemas.microsoft.com/office/powerpoint/2010/main" val="106409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3F882-AE17-8F0C-BF58-F868874B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sz="4400" dirty="0" err="1"/>
              <a:t>NeuroSim</a:t>
            </a:r>
            <a:r>
              <a:rPr lang="en-US" altLang="ko-KR" sz="4400" dirty="0"/>
              <a:t> Floorplan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D42D3-82BD-D5E4-60E5-2A28140C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351" y="1141506"/>
            <a:ext cx="10390089" cy="176416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AutoNum type="arabicParenR"/>
            </a:pPr>
            <a:r>
              <a:rPr lang="en-US" altLang="ko-KR" sz="1600" dirty="0"/>
              <a:t>Synaptic Array size – user defined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각각의 </a:t>
            </a:r>
            <a:r>
              <a:rPr lang="en-US" altLang="ko-KR" sz="1600" dirty="0"/>
              <a:t>layer</a:t>
            </a:r>
            <a:r>
              <a:rPr lang="ko-KR" altLang="en-US" sz="1600" dirty="0"/>
              <a:t>의 </a:t>
            </a:r>
            <a:r>
              <a:rPr lang="en-US" altLang="ko-KR" sz="1600" dirty="0"/>
              <a:t>weight-matrix size</a:t>
            </a:r>
            <a:r>
              <a:rPr lang="ko-KR" altLang="en-US" sz="1600" dirty="0"/>
              <a:t>를 계산 </a:t>
            </a:r>
            <a:r>
              <a:rPr lang="en-US" altLang="ko-KR" sz="1600" dirty="0"/>
              <a:t>(3D kernel -&gt; 2D unrolled)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처음 </a:t>
            </a:r>
            <a:r>
              <a:rPr lang="en-US" altLang="ko-KR" sz="1600" dirty="0"/>
              <a:t>Tile size</a:t>
            </a:r>
            <a:r>
              <a:rPr lang="ko-KR" altLang="en-US" sz="1600" dirty="0"/>
              <a:t>를 </a:t>
            </a:r>
            <a:r>
              <a:rPr lang="en-US" altLang="ko-KR" sz="1600" dirty="0"/>
              <a:t>2)</a:t>
            </a:r>
            <a:r>
              <a:rPr lang="ko-KR" altLang="en-US" sz="1600" dirty="0"/>
              <a:t>에서의 </a:t>
            </a:r>
            <a:r>
              <a:rPr lang="en-US" altLang="ko-KR" sz="1600" dirty="0"/>
              <a:t>max size</a:t>
            </a:r>
            <a:r>
              <a:rPr lang="ko-KR" altLang="en-US" sz="1600" dirty="0"/>
              <a:t>로 두고</a:t>
            </a:r>
            <a:r>
              <a:rPr lang="en-US" altLang="ko-KR" sz="1600" dirty="0"/>
              <a:t> optimal</a:t>
            </a:r>
            <a:r>
              <a:rPr lang="ko-KR" altLang="en-US" sz="1600" dirty="0"/>
              <a:t>을 찾도록 </a:t>
            </a:r>
            <a:r>
              <a:rPr lang="en-US" altLang="ko-KR" sz="1600" dirty="0"/>
              <a:t>decrease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300" dirty="0"/>
              <a:t>- Tile</a:t>
            </a:r>
            <a:r>
              <a:rPr lang="ko-KR" altLang="en-US" sz="1300" dirty="0"/>
              <a:t>은 한 번에 최대 하나의 </a:t>
            </a:r>
            <a:r>
              <a:rPr lang="en-US" altLang="ko-KR" sz="1300" dirty="0"/>
              <a:t>layer</a:t>
            </a:r>
            <a:r>
              <a:rPr lang="ko-KR" altLang="en-US" sz="1300" dirty="0"/>
              <a:t>을 </a:t>
            </a:r>
            <a:r>
              <a:rPr lang="en-US" altLang="ko-KR" sz="1300" dirty="0"/>
              <a:t>map, </a:t>
            </a:r>
            <a:r>
              <a:rPr lang="ko-KR" altLang="en-US" sz="1300" dirty="0"/>
              <a:t>하나의 </a:t>
            </a:r>
            <a:r>
              <a:rPr lang="en-US" altLang="ko-KR" sz="1300" dirty="0"/>
              <a:t>layer</a:t>
            </a:r>
            <a:r>
              <a:rPr lang="ko-KR" altLang="en-US" sz="1300" dirty="0"/>
              <a:t>는 여러 개의 </a:t>
            </a:r>
            <a:r>
              <a:rPr lang="en-US" altLang="ko-KR" sz="1300" dirty="0"/>
              <a:t>tile</a:t>
            </a:r>
            <a:r>
              <a:rPr lang="ko-KR" altLang="en-US" sz="1300" dirty="0"/>
              <a:t>에 </a:t>
            </a:r>
            <a:r>
              <a:rPr lang="en-US" altLang="ko-KR" sz="1300" dirty="0"/>
              <a:t>mapping </a:t>
            </a:r>
            <a:r>
              <a:rPr lang="ko-KR" altLang="en-US" sz="1300" dirty="0"/>
              <a:t>가능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4)   </a:t>
            </a:r>
            <a:r>
              <a:rPr lang="ko-KR" altLang="en-US" sz="1600" dirty="0"/>
              <a:t>처음 </a:t>
            </a:r>
            <a:r>
              <a:rPr lang="en-US" altLang="ko-KR" sz="1600" dirty="0"/>
              <a:t>PE size</a:t>
            </a:r>
            <a:r>
              <a:rPr lang="ko-KR" altLang="en-US" sz="1600" dirty="0"/>
              <a:t>를 </a:t>
            </a:r>
            <a:r>
              <a:rPr lang="en-US" altLang="ko-KR" sz="1600" dirty="0"/>
              <a:t>Tile size</a:t>
            </a:r>
            <a:r>
              <a:rPr lang="ko-KR" altLang="en-US" sz="1600" dirty="0"/>
              <a:t>의 </a:t>
            </a:r>
            <a:r>
              <a:rPr lang="en-US" altLang="ko-KR" sz="1600" dirty="0"/>
              <a:t>½</a:t>
            </a:r>
            <a:r>
              <a:rPr lang="ko-KR" altLang="en-US" sz="1600" dirty="0"/>
              <a:t>로 두고 </a:t>
            </a:r>
            <a:r>
              <a:rPr lang="en-US" altLang="ko-KR" sz="1600" dirty="0"/>
              <a:t>optimal</a:t>
            </a:r>
            <a:r>
              <a:rPr lang="ko-KR" altLang="en-US" sz="1600" dirty="0"/>
              <a:t>을 찾도록 </a:t>
            </a:r>
            <a:r>
              <a:rPr lang="en-US" altLang="ko-KR" sz="1600" dirty="0"/>
              <a:t>decrease</a:t>
            </a:r>
          </a:p>
          <a:p>
            <a:pPr>
              <a:buFontTx/>
              <a:buChar char="-"/>
            </a:pPr>
            <a:r>
              <a:rPr lang="en-US" altLang="ko-KR" sz="1600" dirty="0"/>
              <a:t>Interconnect: H-tree structure</a:t>
            </a:r>
            <a:r>
              <a:rPr lang="ko-KR" altLang="en-US" sz="1600" dirty="0"/>
              <a:t> 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558237-9EE2-475A-45F3-B388874B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972F485-F6D3-A426-E44D-8D67DC8D9A02}"/>
              </a:ext>
            </a:extLst>
          </p:cNvPr>
          <p:cNvGrpSpPr/>
          <p:nvPr/>
        </p:nvGrpSpPr>
        <p:grpSpPr>
          <a:xfrm>
            <a:off x="1114596" y="3161881"/>
            <a:ext cx="9962807" cy="2979369"/>
            <a:chOff x="1114596" y="2824480"/>
            <a:chExt cx="9962807" cy="297936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7E25D3-0A47-9EDC-D289-4F4E1A0609FA}"/>
                </a:ext>
              </a:extLst>
            </p:cNvPr>
            <p:cNvSpPr txBox="1"/>
            <p:nvPr/>
          </p:nvSpPr>
          <p:spPr>
            <a:xfrm>
              <a:off x="2708986" y="5465295"/>
              <a:ext cx="66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Chip</a:t>
              </a:r>
              <a:endParaRPr lang="ko-KR" altLang="en-US" sz="1600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CAE1B64-BAAC-D058-97DB-6E9114FCAE76}"/>
                </a:ext>
              </a:extLst>
            </p:cNvPr>
            <p:cNvGrpSpPr/>
            <p:nvPr/>
          </p:nvGrpSpPr>
          <p:grpSpPr>
            <a:xfrm>
              <a:off x="1114596" y="2824480"/>
              <a:ext cx="9962807" cy="2629128"/>
              <a:chOff x="2312803" y="1706880"/>
              <a:chExt cx="9962807" cy="262912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1B5AC073-E34B-1801-3D5D-B60F11422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12803" y="1706880"/>
                <a:ext cx="5692633" cy="2575783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B27C8DB-F6AD-928C-B5CD-8F7454C6408E}"/>
                  </a:ext>
                </a:extLst>
              </p:cNvPr>
              <p:cNvSpPr/>
              <p:nvPr/>
            </p:nvSpPr>
            <p:spPr>
              <a:xfrm>
                <a:off x="6750297" y="2400412"/>
                <a:ext cx="523998" cy="497840"/>
              </a:xfrm>
              <a:prstGeom prst="rect">
                <a:avLst/>
              </a:prstGeom>
              <a:noFill/>
              <a:ln w="19050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4C38DA7C-CBE3-74BF-7445-20D2FD5D4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2643"/>
              <a:stretch/>
            </p:blipFill>
            <p:spPr>
              <a:xfrm>
                <a:off x="7482783" y="1706880"/>
                <a:ext cx="4792827" cy="2629128"/>
              </a:xfrm>
              <a:prstGeom prst="rect">
                <a:avLst/>
              </a:prstGeom>
            </p:spPr>
          </p:pic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1824877D-9152-B8F7-0EC3-0286A76EEC1E}"/>
                  </a:ext>
                </a:extLst>
              </p:cNvPr>
              <p:cNvCxnSpPr/>
              <p:nvPr/>
            </p:nvCxnSpPr>
            <p:spPr>
              <a:xfrm flipV="1">
                <a:off x="7248137" y="1821292"/>
                <a:ext cx="396240" cy="57912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F776884-4153-4C8E-2840-DCB142048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4295" y="2898252"/>
                <a:ext cx="370082" cy="110628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B4419C-9B0F-975F-FE39-03341CA780D7}"/>
                </a:ext>
              </a:extLst>
            </p:cNvPr>
            <p:cNvSpPr txBox="1"/>
            <p:nvPr/>
          </p:nvSpPr>
          <p:spPr>
            <a:xfrm>
              <a:off x="5072879" y="5465295"/>
              <a:ext cx="66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Tile</a:t>
              </a:r>
              <a:endParaRPr lang="ko-KR" altLang="en-US" sz="1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D80749-24F0-C0CB-9DA6-9546DCF360BE}"/>
                </a:ext>
              </a:extLst>
            </p:cNvPr>
            <p:cNvSpPr txBox="1"/>
            <p:nvPr/>
          </p:nvSpPr>
          <p:spPr>
            <a:xfrm>
              <a:off x="7436772" y="5465295"/>
              <a:ext cx="66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PE</a:t>
              </a:r>
              <a:endParaRPr lang="ko-KR" alt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C7C5F7-FFF7-8063-FC40-EAB58B4F0FAC}"/>
                </a:ext>
              </a:extLst>
            </p:cNvPr>
            <p:cNvSpPr txBox="1"/>
            <p:nvPr/>
          </p:nvSpPr>
          <p:spPr>
            <a:xfrm>
              <a:off x="9312474" y="5465295"/>
              <a:ext cx="1646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Synaptic Array</a:t>
              </a:r>
              <a:endParaRPr lang="ko-KR" altLang="en-US" sz="1600" dirty="0"/>
            </a:p>
          </p:txBody>
        </p:sp>
      </p:grpSp>
      <p:sp>
        <p:nvSpPr>
          <p:cNvPr id="32" name="화살표: 굽음 31">
            <a:extLst>
              <a:ext uri="{FF2B5EF4-FFF2-40B4-BE49-F238E27FC236}">
                <a16:creationId xmlns:a16="http://schemas.microsoft.com/office/drawing/2014/main" id="{5AB1A7C2-440E-C58F-33A5-407806974284}"/>
              </a:ext>
            </a:extLst>
          </p:cNvPr>
          <p:cNvSpPr/>
          <p:nvPr/>
        </p:nvSpPr>
        <p:spPr>
          <a:xfrm>
            <a:off x="4563291" y="3049242"/>
            <a:ext cx="200298" cy="336215"/>
          </a:xfrm>
          <a:prstGeom prst="bent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07DDBE-F16D-DCB8-FFFF-9B5AB65EDFA0}"/>
              </a:ext>
            </a:extLst>
          </p:cNvPr>
          <p:cNvSpPr txBox="1"/>
          <p:nvPr/>
        </p:nvSpPr>
        <p:spPr>
          <a:xfrm>
            <a:off x="4763589" y="2966044"/>
            <a:ext cx="256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</a:rPr>
              <a:t>Load activations</a:t>
            </a:r>
            <a:endParaRPr lang="ko-KR" altLang="en-US" sz="1050" dirty="0">
              <a:solidFill>
                <a:schemeClr val="accent2"/>
              </a:solidFill>
            </a:endParaRPr>
          </a:p>
        </p:txBody>
      </p:sp>
      <p:sp>
        <p:nvSpPr>
          <p:cNvPr id="34" name="화살표: 굽음 33">
            <a:extLst>
              <a:ext uri="{FF2B5EF4-FFF2-40B4-BE49-F238E27FC236}">
                <a16:creationId xmlns:a16="http://schemas.microsoft.com/office/drawing/2014/main" id="{6E9568FC-E24F-88CF-194E-4B580610647E}"/>
              </a:ext>
            </a:extLst>
          </p:cNvPr>
          <p:cNvSpPr/>
          <p:nvPr/>
        </p:nvSpPr>
        <p:spPr>
          <a:xfrm>
            <a:off x="6554677" y="3019053"/>
            <a:ext cx="200298" cy="336215"/>
          </a:xfrm>
          <a:prstGeom prst="bent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9C79A7-8A7F-03E4-259B-F316A7881BAD}"/>
              </a:ext>
            </a:extLst>
          </p:cNvPr>
          <p:cNvSpPr txBox="1"/>
          <p:nvPr/>
        </p:nvSpPr>
        <p:spPr>
          <a:xfrm>
            <a:off x="6754975" y="2935855"/>
            <a:ext cx="256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</a:rPr>
              <a:t>Load activations</a:t>
            </a:r>
            <a:endParaRPr lang="ko-KR" altLang="en-US" sz="1050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2229AF-809A-EE92-F81B-0AE127AE523C}"/>
              </a:ext>
            </a:extLst>
          </p:cNvPr>
          <p:cNvSpPr txBox="1"/>
          <p:nvPr/>
        </p:nvSpPr>
        <p:spPr>
          <a:xfrm>
            <a:off x="9324003" y="6102434"/>
            <a:ext cx="21800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accent2"/>
                </a:solidFill>
              </a:rPr>
              <a:t>Different for SRAM, </a:t>
            </a:r>
            <a:r>
              <a:rPr lang="en-US" altLang="ko-KR" sz="1050" dirty="0" err="1">
                <a:solidFill>
                  <a:schemeClr val="accent2"/>
                </a:solidFill>
              </a:rPr>
              <a:t>eNVM</a:t>
            </a:r>
            <a:endParaRPr lang="ko-KR" altLang="en-US" sz="1050" dirty="0">
              <a:solidFill>
                <a:schemeClr val="accent2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5D13246-7E4A-621E-5AFF-A21331E3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8112" y="3859675"/>
            <a:ext cx="866783" cy="63191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B50BB9-8D5A-4B47-33C4-019EE4BCE3C9}"/>
              </a:ext>
            </a:extLst>
          </p:cNvPr>
          <p:cNvSpPr/>
          <p:nvPr/>
        </p:nvSpPr>
        <p:spPr>
          <a:xfrm>
            <a:off x="877351" y="1367246"/>
            <a:ext cx="6455266" cy="2975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3F882-AE17-8F0C-BF58-F868874B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Weight Mapping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D42D3-82BD-D5E4-60E5-2A28140C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351" y="1367246"/>
            <a:ext cx="7548154" cy="377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각각의 </a:t>
            </a:r>
            <a:r>
              <a:rPr lang="en-US" altLang="ko-KR" sz="1600" dirty="0"/>
              <a:t>layer</a:t>
            </a:r>
            <a:r>
              <a:rPr lang="ko-KR" altLang="en-US" sz="1600" dirty="0"/>
              <a:t>의 </a:t>
            </a:r>
            <a:r>
              <a:rPr lang="en-US" altLang="ko-KR" sz="1600" dirty="0"/>
              <a:t>weight-matrix size</a:t>
            </a:r>
            <a:r>
              <a:rPr lang="ko-KR" altLang="en-US" sz="1600" dirty="0"/>
              <a:t>를 계산 </a:t>
            </a:r>
            <a:r>
              <a:rPr lang="en-US" altLang="ko-KR" sz="1600" dirty="0"/>
              <a:t>(3D kernel -&gt; 2D unrolled)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558237-9EE2-475A-45F3-B388874B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1680BA-1345-873D-8428-9F989A2C0BE0}"/>
              </a:ext>
            </a:extLst>
          </p:cNvPr>
          <p:cNvSpPr/>
          <p:nvPr/>
        </p:nvSpPr>
        <p:spPr>
          <a:xfrm>
            <a:off x="877351" y="1367246"/>
            <a:ext cx="6455266" cy="2975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6F613E6-537B-3D97-994F-65B7A6C5A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647135"/>
              </p:ext>
            </p:extLst>
          </p:nvPr>
        </p:nvGraphicFramePr>
        <p:xfrm>
          <a:off x="877351" y="1836779"/>
          <a:ext cx="5905860" cy="822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3380">
                  <a:extLst>
                    <a:ext uri="{9D8B030D-6E8A-4147-A177-3AD203B41FA5}">
                      <a16:colId xmlns:a16="http://schemas.microsoft.com/office/drawing/2014/main" val="2799034089"/>
                    </a:ext>
                  </a:extLst>
                </a:gridCol>
                <a:gridCol w="694060">
                  <a:extLst>
                    <a:ext uri="{9D8B030D-6E8A-4147-A177-3AD203B41FA5}">
                      <a16:colId xmlns:a16="http://schemas.microsoft.com/office/drawing/2014/main" val="1227105517"/>
                    </a:ext>
                  </a:extLst>
                </a:gridCol>
                <a:gridCol w="694060">
                  <a:extLst>
                    <a:ext uri="{9D8B030D-6E8A-4147-A177-3AD203B41FA5}">
                      <a16:colId xmlns:a16="http://schemas.microsoft.com/office/drawing/2014/main" val="1900559776"/>
                    </a:ext>
                  </a:extLst>
                </a:gridCol>
                <a:gridCol w="694060">
                  <a:extLst>
                    <a:ext uri="{9D8B030D-6E8A-4147-A177-3AD203B41FA5}">
                      <a16:colId xmlns:a16="http://schemas.microsoft.com/office/drawing/2014/main" val="3597203770"/>
                    </a:ext>
                  </a:extLst>
                </a:gridCol>
                <a:gridCol w="694060">
                  <a:extLst>
                    <a:ext uri="{9D8B030D-6E8A-4147-A177-3AD203B41FA5}">
                      <a16:colId xmlns:a16="http://schemas.microsoft.com/office/drawing/2014/main" val="3515309653"/>
                    </a:ext>
                  </a:extLst>
                </a:gridCol>
                <a:gridCol w="694060">
                  <a:extLst>
                    <a:ext uri="{9D8B030D-6E8A-4147-A177-3AD203B41FA5}">
                      <a16:colId xmlns:a16="http://schemas.microsoft.com/office/drawing/2014/main" val="2245574667"/>
                    </a:ext>
                  </a:extLst>
                </a:gridCol>
                <a:gridCol w="694060">
                  <a:extLst>
                    <a:ext uri="{9D8B030D-6E8A-4147-A177-3AD203B41FA5}">
                      <a16:colId xmlns:a16="http://schemas.microsoft.com/office/drawing/2014/main" val="163977048"/>
                    </a:ext>
                  </a:extLst>
                </a:gridCol>
                <a:gridCol w="694060">
                  <a:extLst>
                    <a:ext uri="{9D8B030D-6E8A-4147-A177-3AD203B41FA5}">
                      <a16:colId xmlns:a16="http://schemas.microsoft.com/office/drawing/2014/main" val="4095062579"/>
                    </a:ext>
                  </a:extLst>
                </a:gridCol>
                <a:gridCol w="694060">
                  <a:extLst>
                    <a:ext uri="{9D8B030D-6E8A-4147-A177-3AD203B41FA5}">
                      <a16:colId xmlns:a16="http://schemas.microsoft.com/office/drawing/2014/main" val="3385373699"/>
                    </a:ext>
                  </a:extLst>
                </a:gridCol>
              </a:tblGrid>
              <a:tr h="338976">
                <a:tc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effectLst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IFM </a:t>
                      </a:r>
                    </a:p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IFM </a:t>
                      </a:r>
                    </a:p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IFM</a:t>
                      </a:r>
                    </a:p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Channel 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Kernel</a:t>
                      </a:r>
                    </a:p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Depth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effectLst/>
                        </a:rPr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Stride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43285"/>
                  </a:ext>
                </a:extLst>
              </a:tr>
              <a:tr h="2607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480170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EBD41728-1BEB-50A5-358A-C6CB02D1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" y="3210315"/>
            <a:ext cx="6195953" cy="342464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A63EF6-25C1-5F12-8B19-068E912024CB}"/>
              </a:ext>
            </a:extLst>
          </p:cNvPr>
          <p:cNvCxnSpPr>
            <a:cxnSpLocks/>
          </p:cNvCxnSpPr>
          <p:nvPr/>
        </p:nvCxnSpPr>
        <p:spPr>
          <a:xfrm>
            <a:off x="7816869" y="3189136"/>
            <a:ext cx="0" cy="2325189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C75C98-4CC6-E3F2-B9E2-A7342CD69431}"/>
              </a:ext>
            </a:extLst>
          </p:cNvPr>
          <p:cNvSpPr txBox="1"/>
          <p:nvPr/>
        </p:nvSpPr>
        <p:spPr>
          <a:xfrm>
            <a:off x="8581148" y="2516295"/>
            <a:ext cx="107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64</a:t>
            </a:r>
          </a:p>
          <a:p>
            <a:endParaRPr lang="ko-KR" alt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8755BC0-95B1-8EB9-ABE3-0C5CA8B74F42}"/>
              </a:ext>
            </a:extLst>
          </p:cNvPr>
          <p:cNvCxnSpPr>
            <a:cxnSpLocks/>
          </p:cNvCxnSpPr>
          <p:nvPr/>
        </p:nvCxnSpPr>
        <p:spPr>
          <a:xfrm flipH="1">
            <a:off x="8101326" y="2858813"/>
            <a:ext cx="140023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0FD805-3BB0-4714-DB06-E9296CDCC6E7}"/>
              </a:ext>
            </a:extLst>
          </p:cNvPr>
          <p:cNvSpPr txBox="1"/>
          <p:nvPr/>
        </p:nvSpPr>
        <p:spPr>
          <a:xfrm>
            <a:off x="7125288" y="4167664"/>
            <a:ext cx="1071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7*7*3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163E7-2AFB-B510-4126-B1DA7FD8D46A}"/>
              </a:ext>
            </a:extLst>
          </p:cNvPr>
          <p:cNvSpPr txBox="1"/>
          <p:nvPr/>
        </p:nvSpPr>
        <p:spPr>
          <a:xfrm>
            <a:off x="9899031" y="3429000"/>
            <a:ext cx="1831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en-US" altLang="ko-KR" sz="1400" baseline="30000" dirty="0"/>
              <a:t>st</a:t>
            </a:r>
            <a:r>
              <a:rPr lang="en-US" altLang="ko-KR" sz="1400" dirty="0"/>
              <a:t> layer</a:t>
            </a:r>
          </a:p>
          <a:p>
            <a:r>
              <a:rPr lang="en-US" altLang="ko-KR" sz="1400" dirty="0"/>
              <a:t>Weight Matrix Size </a:t>
            </a:r>
          </a:p>
          <a:p>
            <a:r>
              <a:rPr lang="en-US" altLang="ko-KR" sz="1400" dirty="0"/>
              <a:t>= 7*7*3*64</a:t>
            </a:r>
            <a:endParaRPr lang="ko-KR" altLang="en-US" sz="14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5ACA507-CD24-203B-4C71-E44AA899A1CF}"/>
              </a:ext>
            </a:extLst>
          </p:cNvPr>
          <p:cNvGrpSpPr/>
          <p:nvPr/>
        </p:nvGrpSpPr>
        <p:grpSpPr>
          <a:xfrm rot="10800000">
            <a:off x="7981254" y="3235506"/>
            <a:ext cx="1538207" cy="2479869"/>
            <a:chOff x="8278632" y="3052290"/>
            <a:chExt cx="1538207" cy="247986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4716242-A620-5D1F-8BE1-2BAB35ACB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b="14863"/>
            <a:stretch/>
          </p:blipFill>
          <p:spPr>
            <a:xfrm>
              <a:off x="8416609" y="3052290"/>
              <a:ext cx="1400230" cy="247481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7CF76B7-AF94-275A-981D-6E7E14150248}"/>
                </a:ext>
              </a:extLst>
            </p:cNvPr>
            <p:cNvSpPr/>
            <p:nvPr/>
          </p:nvSpPr>
          <p:spPr>
            <a:xfrm>
              <a:off x="8278632" y="3256959"/>
              <a:ext cx="79200" cy="2275200"/>
            </a:xfrm>
            <a:prstGeom prst="rect">
              <a:avLst/>
            </a:prstGeom>
            <a:solidFill>
              <a:srgbClr val="833C0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8D6F1B-FB86-D871-1947-25D6F7ECEAE7}"/>
                </a:ext>
              </a:extLst>
            </p:cNvPr>
            <p:cNvSpPr/>
            <p:nvPr/>
          </p:nvSpPr>
          <p:spPr>
            <a:xfrm>
              <a:off x="8625894" y="3241155"/>
              <a:ext cx="72000" cy="22752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274105C-8DBC-B734-769D-A3E06357F8B8}"/>
              </a:ext>
            </a:extLst>
          </p:cNvPr>
          <p:cNvCxnSpPr>
            <a:cxnSpLocks/>
          </p:cNvCxnSpPr>
          <p:nvPr/>
        </p:nvCxnSpPr>
        <p:spPr>
          <a:xfrm>
            <a:off x="5043911" y="5462510"/>
            <a:ext cx="0" cy="44374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D527E9B-8427-092F-71C2-F9425F8327EA}"/>
              </a:ext>
            </a:extLst>
          </p:cNvPr>
          <p:cNvSpPr txBox="1"/>
          <p:nvPr/>
        </p:nvSpPr>
        <p:spPr>
          <a:xfrm>
            <a:off x="5043910" y="5510707"/>
            <a:ext cx="1881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Output size</a:t>
            </a:r>
          </a:p>
          <a:p>
            <a:r>
              <a:rPr lang="en-US" altLang="ko-KR" sz="1050" dirty="0"/>
              <a:t> = (224 – 7 + 2*2)/1 + 1</a:t>
            </a:r>
          </a:p>
          <a:p>
            <a:r>
              <a:rPr lang="en-US" altLang="ko-KR" sz="1050" dirty="0"/>
              <a:t> = 224</a:t>
            </a:r>
          </a:p>
          <a:p>
            <a:r>
              <a:rPr lang="en-US" altLang="ko-KR" sz="1050" dirty="0"/>
              <a:t>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1678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3F882-AE17-8F0C-BF58-F868874B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D42D3-82BD-D5E4-60E5-2A28140C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700" dirty="0"/>
              <a:t>코드 수정</a:t>
            </a:r>
            <a:endParaRPr lang="en-US" altLang="ko-KR" sz="2700" dirty="0"/>
          </a:p>
          <a:p>
            <a:pPr>
              <a:buFontTx/>
              <a:buChar char="-"/>
            </a:pPr>
            <a:r>
              <a:rPr lang="ko-KR" altLang="en-US" sz="2700" dirty="0"/>
              <a:t>기존 양자화 방식인 </a:t>
            </a:r>
            <a:r>
              <a:rPr lang="en-US" altLang="ko-KR" sz="2700" dirty="0"/>
              <a:t>WAGE</a:t>
            </a:r>
            <a:r>
              <a:rPr lang="ko-KR" altLang="en-US" sz="2700" dirty="0"/>
              <a:t>를 </a:t>
            </a:r>
            <a:r>
              <a:rPr lang="en-US" altLang="ko-KR" sz="2700" dirty="0" err="1"/>
              <a:t>XNORNet</a:t>
            </a:r>
            <a:r>
              <a:rPr lang="ko-KR" altLang="en-US" sz="2700" dirty="0"/>
              <a:t>으로 수정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558237-9EE2-475A-45F3-B388874B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B3EE22-023B-D989-B0D7-4021B21E8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577" y="3214583"/>
            <a:ext cx="7445385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1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33168</TotalTime>
  <Words>596</Words>
  <Application>Microsoft Office PowerPoint</Application>
  <PresentationFormat>와이드스크린</PresentationFormat>
  <Paragraphs>303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var(--fontStack-monospace, ui-monospace, SFMono-Regular, SF Mono, Menlo, Consolas, Liberation Mono, monospace)</vt:lpstr>
      <vt:lpstr>맑은 고딕</vt:lpstr>
      <vt:lpstr>Arial</vt:lpstr>
      <vt:lpstr>Office 테마</vt:lpstr>
      <vt:lpstr>NeuroSim Progress</vt:lpstr>
      <vt:lpstr>Long Term Goal</vt:lpstr>
      <vt:lpstr>Progress</vt:lpstr>
      <vt:lpstr>NeuroSim Floorplan</vt:lpstr>
      <vt:lpstr>H-tree Structure</vt:lpstr>
      <vt:lpstr>NeuroSim Floorplan</vt:lpstr>
      <vt:lpstr>Weight Mapping</vt:lpstr>
      <vt:lpstr>진행중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SamSung</cp:lastModifiedBy>
  <cp:revision>1215</cp:revision>
  <dcterms:created xsi:type="dcterms:W3CDTF">2023-03-06T16:32:37Z</dcterms:created>
  <dcterms:modified xsi:type="dcterms:W3CDTF">2024-09-30T09:04:53Z</dcterms:modified>
</cp:coreProperties>
</file>