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48" r:id="rId1"/>
  </p:sldMasterIdLst>
  <p:notesMasterIdLst>
    <p:notesMasterId r:id="rId2"/>
  </p:notesMasterIdLst>
  <p:sldIdLst>
    <p:sldId id="256" r:id="rId3"/>
    <p:sldId id="690" r:id="rId4"/>
    <p:sldId id="692" r:id="rId5"/>
    <p:sldId id="693" r:id="rId6"/>
    <p:sldId id="694" r:id="rId7"/>
    <p:sldId id="688" r:id="rId8"/>
    <p:sldId id="695" r:id="rId9"/>
    <p:sldId id="69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906" autoAdjust="0"/>
    <p:restoredTop sz="93848" autoAdjust="0"/>
  </p:normalViewPr>
  <p:slideViewPr>
    <p:cSldViewPr snapToGrid="0">
      <p:cViewPr varScale="1">
        <p:scale>
          <a:sx n="100" d="100"/>
          <a:sy n="100" d="100"/>
        </p:scale>
        <p:origin x="1008" y="67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3648" y="55"/>
      </p:cViewPr>
    </p:cSldViewPr>
  </p:notes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0F939A6-D8A1-4A3E-B1AF-CF6B86DE165A}" type="datetime1">
              <a:rPr lang="ko-KR" altLang="en-US"/>
              <a:pPr lvl="0">
                <a:defRPr/>
              </a:pPr>
              <a:t>2024-11-17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3032124-6EC6-43C3-BD2F-F4850F49A65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Su-Hak Lee, </a:t>
            </a:r>
            <a:r>
              <a:rPr lang="en-US" altLang="ko-KR" b="1" dirty="0" err="1">
                <a:solidFill>
                  <a:srgbClr val="002C62"/>
                </a:solidFill>
              </a:rPr>
              <a:t>Hee</a:t>
            </a:r>
            <a:r>
              <a:rPr lang="en-US" altLang="ko-KR" b="1" dirty="0">
                <a:solidFill>
                  <a:srgbClr val="002C62"/>
                </a:solidFill>
              </a:rPr>
              <a:t>-Ju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xmlns:mc="http://schemas.openxmlformats.org/markup-compatibility/2006" xmlns:hp="http://schemas.haansoft.com/office/presentation/8.0" lang="en-US" altLang="ko-KR" sz="4400" b="1" mc:Ignorable="hp" hp:hslEmbossed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40"/>
                    </a:srgbClr>
                  </a:outerShdw>
                </a:effectLst>
              </a:rPr>
              <a:t>BIC &amp; SP 800-22 Test Suite</a:t>
            </a:r>
            <a:endParaRPr xmlns:mc="http://schemas.openxmlformats.org/markup-compatibility/2006" xmlns:hp="http://schemas.haansoft.com/office/presentation/8.0" lang="en-US" altLang="ko-KR" sz="4400" b="1" mc:Ignorable="hp" hp:hslEmbossed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/>
          <p:cNvSpPr txBox="1"/>
          <p:nvPr/>
        </p:nvSpPr>
        <p:spPr>
          <a:xfrm>
            <a:off x="9854119" y="1666695"/>
            <a:ext cx="2040337" cy="42798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b="1">
                <a:solidFill>
                  <a:srgbClr val="002c62"/>
                </a:solidFill>
              </a:rPr>
              <a:t>2024</a:t>
            </a:r>
            <a:r>
              <a:rPr lang="ko-KR" altLang="en-US" b="1">
                <a:solidFill>
                  <a:srgbClr val="002c62"/>
                </a:solidFill>
              </a:rPr>
              <a:t>년 </a:t>
            </a:r>
            <a:r>
              <a:rPr lang="en-US" altLang="ko-KR" b="1">
                <a:solidFill>
                  <a:srgbClr val="002c62"/>
                </a:solidFill>
              </a:rPr>
              <a:t>11</a:t>
            </a:r>
            <a:r>
              <a:rPr lang="ko-KR" altLang="en-US" b="1">
                <a:solidFill>
                  <a:srgbClr val="002c62"/>
                </a:solidFill>
              </a:rPr>
              <a:t>월 </a:t>
            </a:r>
            <a:r>
              <a:rPr lang="en-US" altLang="ko-KR" b="1">
                <a:solidFill>
                  <a:srgbClr val="002c62"/>
                </a:solidFill>
              </a:rPr>
              <a:t>18</a:t>
            </a:r>
            <a:r>
              <a:rPr lang="ko-KR" altLang="en-US" b="1">
                <a:solidFill>
                  <a:srgbClr val="002c62"/>
                </a:solidFill>
              </a:rPr>
              <a:t>일</a:t>
            </a:r>
            <a:endParaRPr lang="ko-KR" altLang="en-US" b="1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0BB1E-F4F0-9F92-F3C1-C1573EE9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BIC(Bit Independence Criterion)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202EE6-46DE-F5D6-5C52-85D4E849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5E09B-3B1C-E45F-8A3E-B0EB95463F61}"/>
              </a:ext>
            </a:extLst>
          </p:cNvPr>
          <p:cNvSpPr txBox="1"/>
          <p:nvPr/>
        </p:nvSpPr>
        <p:spPr>
          <a:xfrm>
            <a:off x="500558" y="2186503"/>
            <a:ext cx="11190884" cy="2193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BIC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암호화의 </a:t>
            </a:r>
            <a:r>
              <a:rPr lang="en-US" altLang="ko-KR" sz="2400" b="1" dirty="0"/>
              <a:t>Confusion </a:t>
            </a:r>
            <a:r>
              <a:rPr lang="ko-KR" altLang="en-US" sz="2400" b="1" dirty="0"/>
              <a:t>정도 측정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특정 입력 비트의 변화가 암호문의 다른 비트에 얼마나 독립적으로 퍼져 나가는가</a:t>
            </a:r>
            <a:endParaRPr lang="en-US" altLang="ko-KR" sz="2400" b="1" dirty="0"/>
          </a:p>
          <a:p>
            <a:pPr lvl="1">
              <a:lnSpc>
                <a:spcPct val="200000"/>
              </a:lnSpc>
            </a:pPr>
            <a:r>
              <a:rPr lang="ko-KR" altLang="en-US" sz="2400" b="1" dirty="0"/>
              <a:t>각 출력 비트가 변경된 입력 비트와 상관관계가 낮음 </a:t>
            </a:r>
            <a:r>
              <a:rPr lang="en-US" altLang="ko-KR" sz="2400" b="1" dirty="0"/>
              <a:t>= </a:t>
            </a:r>
            <a:r>
              <a:rPr lang="ko-KR" altLang="en-US" sz="2400" b="1" dirty="0"/>
              <a:t>독립적으로 </a:t>
            </a:r>
            <a:r>
              <a:rPr lang="ko-KR" altLang="en-US" sz="2400" b="1" dirty="0" err="1"/>
              <a:t>퍼져나감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33586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BIC(Bit Independence Criterion)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6" name=""/>
          <p:cNvSpPr/>
          <p:nvPr/>
        </p:nvSpPr>
        <p:spPr>
          <a:xfrm>
            <a:off x="6638471" y="2529416"/>
            <a:ext cx="452492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n-bits Output Vector 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7" name=""/>
          <p:cNvSpPr/>
          <p:nvPr/>
        </p:nvSpPr>
        <p:spPr>
          <a:xfrm>
            <a:off x="1043863" y="2002850"/>
            <a:ext cx="4632415" cy="9098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1st plaintext</a:t>
            </a:r>
            <a:endParaRPr xmlns:mc="http://schemas.openxmlformats.org/markup-compatibility/2006" xmlns:hp="http://schemas.haansoft.com/office/presentation/8.0" lang="en-US" altLang="ko-KR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en-US" altLang="ko-KR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n-bits Input Vector 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8" name=""/>
          <p:cNvSpPr/>
          <p:nvPr/>
        </p:nvSpPr>
        <p:spPr>
          <a:xfrm>
            <a:off x="5515427" y="2631167"/>
            <a:ext cx="698500" cy="2177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c6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>
            <a:off x="1062005" y="3041982"/>
            <a:ext cx="4632416" cy="366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n-bits Input Vector </a:t>
            </a: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X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1</a:t>
            </a: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= (x1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’</a:t>
            </a: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, …, xn)</a:t>
            </a: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​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1" name=""/>
          <p:cNvSpPr/>
          <p:nvPr/>
        </p:nvSpPr>
        <p:spPr>
          <a:xfrm>
            <a:off x="5513613" y="3125107"/>
            <a:ext cx="698500" cy="2177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c62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1090202" y="1025360"/>
            <a:ext cx="5574210" cy="9444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</a:t>
            </a:r>
            <a:r>
              <a:rPr xmlns:mc="http://schemas.openxmlformats.org/markup-compatibility/2006" xmlns:hp="http://schemas.haansoft.com/office/presentation/8.0" kumimoji="0" lang="ko-KR" altLang="en-US" sz="140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개의 평문</a:t>
            </a:r>
            <a:endParaRPr xmlns:mc="http://schemas.openxmlformats.org/markup-compatibility/2006" xmlns:hp="http://schemas.haansoft.com/office/presentation/8.0" kumimoji="0" lang="en-US" altLang="ko-KR" sz="140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평문과 암호문의 길이는 각각 </a:t>
            </a:r>
            <a:r>
              <a:rPr xmlns:mc="http://schemas.openxmlformats.org/markup-compatibility/2006" xmlns:hp="http://schemas.haansoft.com/office/presentation/8.0" kumimoji="0" lang="en-US" altLang="ko-KR" sz="140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n-bits,</a:t>
            </a:r>
            <a:r>
              <a:rPr xmlns:mc="http://schemas.openxmlformats.org/markup-compatibility/2006" xmlns:hp="http://schemas.haansoft.com/office/presentation/8.0" kumimoji="0" lang="ko-KR" altLang="en-US" sz="140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m-bits</a:t>
            </a:r>
            <a:endParaRPr xmlns:mc="http://schemas.openxmlformats.org/markup-compatibility/2006" xmlns:hp="http://schemas.haansoft.com/office/presentation/8.0" kumimoji="0" lang="en-US" altLang="ko-KR" sz="140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6640285" y="3054667"/>
            <a:ext cx="452492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n-bits Output Vector </a:t>
            </a: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Y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1</a:t>
            </a: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= (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...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)</a:t>
            </a: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​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9289144" y="1218745"/>
            <a:ext cx="1179286" cy="2688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200" b="1"/>
              <a:t>: </a:t>
            </a:r>
            <a:r>
              <a:rPr lang="ko-KR" altLang="en-US" sz="1200" b="1"/>
              <a:t>암호화</a:t>
            </a:r>
            <a:r>
              <a:rPr lang="en-US" altLang="ko-KR" sz="1200" b="1"/>
              <a:t>(f)</a:t>
            </a:r>
            <a:endParaRPr lang="en-US" altLang="ko-KR" sz="1200" b="1"/>
          </a:p>
        </p:txBody>
      </p:sp>
      <p:sp>
        <p:nvSpPr>
          <p:cNvPr id="17" name=""/>
          <p:cNvSpPr/>
          <p:nvPr/>
        </p:nvSpPr>
        <p:spPr>
          <a:xfrm>
            <a:off x="8554355" y="1243238"/>
            <a:ext cx="698500" cy="2177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c6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1062005" y="4448824"/>
            <a:ext cx="4632416" cy="366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n-bits Input Vector </a:t>
            </a: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X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n</a:t>
            </a: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= (x1, …, xn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’</a:t>
            </a: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)</a:t>
            </a: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​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20" name=""/>
          <p:cNvSpPr/>
          <p:nvPr/>
        </p:nvSpPr>
        <p:spPr>
          <a:xfrm>
            <a:off x="5513613" y="4531950"/>
            <a:ext cx="698500" cy="2177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c62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6640285" y="4461510"/>
            <a:ext cx="452492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n-bits Output Vector </a:t>
            </a: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Y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n</a:t>
            </a: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= (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...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)</a:t>
            </a:r>
            <a:r>
              <a:rPr xmlns:mc="http://schemas.openxmlformats.org/markup-compatibility/2006" xmlns:hp="http://schemas.haansoft.com/office/presentation/8.0" sz="1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​</a:t>
            </a:r>
            <a:endParaRPr xmlns:mc="http://schemas.openxmlformats.org/markup-compatibility/2006" xmlns:hp="http://schemas.haansoft.com/office/presentation/8.0" sz="10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24" name=""/>
          <p:cNvSpPr/>
          <p:nvPr/>
        </p:nvSpPr>
        <p:spPr>
          <a:xfrm>
            <a:off x="2413647" y="3753045"/>
            <a:ext cx="1049202" cy="3593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...</a:t>
            </a:r>
            <a:endParaRPr xmlns:mc="http://schemas.openxmlformats.org/markup-compatibility/2006" xmlns:hp="http://schemas.haansoft.com/office/presentation/8.0" lang="en-US" altLang="ko-KR" b="1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29" name=""/>
          <p:cNvSpPr/>
          <p:nvPr/>
        </p:nvSpPr>
        <p:spPr>
          <a:xfrm>
            <a:off x="7783284" y="3790224"/>
            <a:ext cx="104149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...</a:t>
            </a:r>
            <a:endParaRPr xmlns:mc="http://schemas.openxmlformats.org/markup-compatibility/2006" xmlns:hp="http://schemas.haansoft.com/office/presentation/8.0" lang="en-US" altLang="ko-KR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30" name=""/>
          <p:cNvSpPr/>
          <p:nvPr/>
        </p:nvSpPr>
        <p:spPr>
          <a:xfrm>
            <a:off x="5651499" y="3763010"/>
            <a:ext cx="452492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...</a:t>
            </a:r>
            <a:endParaRPr xmlns:mc="http://schemas.openxmlformats.org/markup-compatibility/2006" xmlns:hp="http://schemas.haansoft.com/office/presentation/8.0" lang="en-US" altLang="ko-KR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</p:txBody>
      </p:sp>
      <p:sp>
        <p:nvSpPr>
          <p:cNvPr id="31" name=""/>
          <p:cNvSpPr/>
          <p:nvPr/>
        </p:nvSpPr>
        <p:spPr>
          <a:xfrm>
            <a:off x="916214" y="3202214"/>
            <a:ext cx="72571" cy="1415143"/>
          </a:xfrm>
          <a:prstGeom prst="leftBracket">
            <a:avLst>
              <a:gd name="adj" fmla="val 8333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282120" y="3709020"/>
            <a:ext cx="556169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굴림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17289" y="2542583"/>
            <a:ext cx="1819648" cy="397465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04089" y="2509371"/>
            <a:ext cx="1905000" cy="457200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53884" y="3064605"/>
            <a:ext cx="2004171" cy="364394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081150" y="4478359"/>
            <a:ext cx="1892859" cy="402736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796526" y="3083391"/>
            <a:ext cx="1106207" cy="345608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791762" y="4447335"/>
            <a:ext cx="12573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0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BIC(Bit Independence Criterion)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5163" y="1336768"/>
            <a:ext cx="3629025" cy="523875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8611" y="1851305"/>
            <a:ext cx="352425" cy="428625"/>
          </a:xfrm>
          <a:prstGeom prst="rect">
            <a:avLst/>
          </a:prstGeom>
        </p:spPr>
      </p:pic>
      <p:sp>
        <p:nvSpPr>
          <p:cNvPr id="36" name=""/>
          <p:cNvSpPr txBox="1"/>
          <p:nvPr/>
        </p:nvSpPr>
        <p:spPr>
          <a:xfrm>
            <a:off x="1048869" y="1328270"/>
            <a:ext cx="10860368" cy="227980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defRPr/>
            </a:pPr>
            <a:endParaRPr xmlns:mc="http://schemas.openxmlformats.org/markup-compatibility/2006" xmlns:hp="http://schemas.haansoft.com/office/presentation/8.0" lang="en-US" altLang="ko-KR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  <a:cs typeface="Arial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en-US" altLang="ko-KR" i="0" strike="noStrike" mc:Ignorable="hp" hp:hslEmbossed="0">
              <a:solidFill>
                <a:srgbClr val="000000">
                  <a:alpha val="100000"/>
                </a:srgbClr>
              </a:solidFill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i="0" strike="noStrike" mc:Ignorable="hp" hp:hslEmbossed="0">
                <a:solidFill>
                  <a:srgbClr val="000000">
                    <a:alpha val="100000"/>
                  </a:srgbClr>
                </a:solidFill>
                <a:ea typeface="굴림"/>
              </a:rPr>
              <a:t>      = </a:t>
            </a:r>
            <a:r>
              <a:rPr xmlns:mc="http://schemas.openxmlformats.org/markup-compatibility/2006" xmlns:hp="http://schemas.haansoft.com/office/presentation/8.0" lang="ko-KR" altLang="en-US" i="0" strike="noStrike" mc:Ignorable="hp" hp:hslEmbossed="0">
                <a:solidFill>
                  <a:srgbClr val="000000">
                    <a:alpha val="100000"/>
                  </a:srgbClr>
                </a:solidFill>
                <a:ea typeface="굴림"/>
              </a:rPr>
              <a:t>평문에서의 </a:t>
            </a:r>
            <a:r>
              <a:rPr xmlns:mc="http://schemas.openxmlformats.org/markup-compatibility/2006" xmlns:hp="http://schemas.haansoft.com/office/presentation/8.0" lang="en-US" altLang="ko-KR" i="0" strike="noStrike" mc:Ignorable="hp" hp:hslEmbossed="0">
                <a:solidFill>
                  <a:srgbClr val="000000">
                    <a:alpha val="100000"/>
                  </a:srgbClr>
                </a:solidFill>
                <a:ea typeface="굴림"/>
              </a:rPr>
              <a:t>1</a:t>
            </a:r>
            <a:r>
              <a:rPr xmlns:mc="http://schemas.openxmlformats.org/markup-compatibility/2006" xmlns:hp="http://schemas.haansoft.com/office/presentation/8.0" lang="ko-KR" altLang="en-US" i="0" strike="noStrike" mc:Ignorable="hp" hp:hslEmbossed="0">
                <a:solidFill>
                  <a:srgbClr val="000000">
                    <a:alpha val="100000"/>
                  </a:srgbClr>
                </a:solidFill>
                <a:ea typeface="굴림"/>
              </a:rPr>
              <a:t>비트 변화로 인한 암호문의 변화</a:t>
            </a:r>
            <a:endParaRPr xmlns:mc="http://schemas.openxmlformats.org/markup-compatibility/2006" xmlns:hp="http://schemas.haansoft.com/office/presentation/8.0" lang="ko-KR" altLang="en-US" i="0" strike="noStrike" mc:Ignorable="hp" hp:hslEmbossed="0">
              <a:solidFill>
                <a:srgbClr val="000000">
                  <a:alpha val="100000"/>
                </a:srgbClr>
              </a:solidFill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ko-KR" altLang="en-US" i="0" strike="noStrike" mc:Ignorable="hp" hp:hslEmbossed="0">
              <a:solidFill>
                <a:srgbClr val="000000">
                  <a:alpha val="100000"/>
                </a:srgbClr>
              </a:solidFill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i="0" strike="noStrike" mc:Ignorable="hp" hp:hslEmbossed="0">
                <a:solidFill>
                  <a:srgbClr val="000000">
                    <a:alpha val="100000"/>
                  </a:srgbClr>
                </a:solidFill>
                <a:ea typeface="굴림"/>
              </a:rPr>
              <a:t>i : 1 ~ n</a:t>
            </a:r>
            <a:endParaRPr xmlns:mc="http://schemas.openxmlformats.org/markup-compatibility/2006" xmlns:hp="http://schemas.haansoft.com/office/presentation/8.0" lang="en-US" altLang="ko-KR" i="0" strike="noStrike" mc:Ignorable="hp" hp:hslEmbossed="0">
              <a:solidFill>
                <a:srgbClr val="000000">
                  <a:alpha val="100000"/>
                </a:srgbClr>
              </a:solidFill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i="0" strike="noStrike" mc:Ignorable="hp" hp:hslEmbossed="0">
                <a:solidFill>
                  <a:srgbClr val="000000">
                    <a:alpha val="100000"/>
                  </a:srgbClr>
                </a:solidFill>
                <a:ea typeface="굴림"/>
              </a:rPr>
              <a:t>r : 1 ~ L</a:t>
            </a:r>
            <a:r>
              <a:rPr xmlns:mc="http://schemas.openxmlformats.org/markup-compatibility/2006" xmlns:hp="http://schemas.haansoft.com/office/presentation/8.0" lang="ko-KR" altLang="en-US" i="0" strike="noStrike" mc:Ignorable="hp" hp:hslEmbossed="0">
                <a:solidFill>
                  <a:srgbClr val="000000">
                    <a:alpha val="100000"/>
                  </a:srgbClr>
                </a:solidFill>
                <a:ea typeface="굴림"/>
              </a:rPr>
              <a:t> </a:t>
            </a:r>
            <a:r>
              <a:rPr xmlns:mc="http://schemas.openxmlformats.org/markup-compatibility/2006" xmlns:hp="http://schemas.haansoft.com/office/presentation/8.0" lang="en-US" altLang="ko-KR" i="0" strike="noStrike" mc:Ignorable="hp" hp:hslEmbossed="0">
                <a:solidFill>
                  <a:srgbClr val="000000">
                    <a:alpha val="100000"/>
                  </a:srgbClr>
                </a:solidFill>
                <a:ea typeface="굴림"/>
              </a:rPr>
              <a:t>(</a:t>
            </a:r>
            <a:r>
              <a:rPr xmlns:mc="http://schemas.openxmlformats.org/markup-compatibility/2006" xmlns:hp="http://schemas.haansoft.com/office/presentation/8.0" lang="ko-KR" altLang="en-US" i="0" strike="noStrike" mc:Ignorable="hp" hp:hslEmbossed="0">
                <a:solidFill>
                  <a:srgbClr val="000000">
                    <a:alpha val="100000"/>
                  </a:srgbClr>
                </a:solidFill>
                <a:ea typeface="굴림"/>
              </a:rPr>
              <a:t>평문의 총 개수</a:t>
            </a:r>
            <a:r>
              <a:rPr xmlns:mc="http://schemas.openxmlformats.org/markup-compatibility/2006" xmlns:hp="http://schemas.haansoft.com/office/presentation/8.0" lang="en-US" altLang="ko-KR" i="0" strike="noStrike" mc:Ignorable="hp" hp:hslEmbossed="0">
                <a:solidFill>
                  <a:srgbClr val="000000">
                    <a:alpha val="100000"/>
                  </a:srgbClr>
                </a:solidFill>
                <a:ea typeface="굴림"/>
              </a:rPr>
              <a:t>)</a:t>
            </a:r>
            <a:endParaRPr xmlns:mc="http://schemas.openxmlformats.org/markup-compatibility/2006" xmlns:hp="http://schemas.haansoft.com/office/presentation/8.0" lang="en-US" altLang="ko-KR" i="0" strike="noStrike" mc:Ignorable="hp" hp:hslEmbossed="0">
              <a:solidFill>
                <a:srgbClr val="000000">
                  <a:alpha val="100000"/>
                </a:srgbClr>
              </a:solidFill>
              <a:ea typeface="굴림"/>
            </a:endParaRPr>
          </a:p>
          <a:p>
            <a:pPr algn="l">
              <a:defRPr/>
            </a:pPr>
            <a:endParaRPr xmlns:mc="http://schemas.openxmlformats.org/markup-compatibility/2006" xmlns:hp="http://schemas.haansoft.com/office/presentation/8.0" lang="en-US" altLang="ko-KR" i="0" strike="noStrike" mc:Ignorable="hp" hp:hslEmbossed="0">
              <a:solidFill>
                <a:srgbClr val="000000">
                  <a:alpha val="100000"/>
                </a:srgbClr>
              </a:solidFill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lang="en-US" altLang="ko-KR" i="0" strike="noStrike" mc:Ignorable="hp" hp:hslEmbossed="0">
                <a:solidFill>
                  <a:srgbClr val="000000">
                    <a:alpha val="100000"/>
                  </a:srgbClr>
                </a:solidFill>
                <a:ea typeface="굴림"/>
              </a:rPr>
              <a:t>L</a:t>
            </a:r>
            <a:r>
              <a:rPr xmlns:mc="http://schemas.openxmlformats.org/markup-compatibility/2006" xmlns:hp="http://schemas.haansoft.com/office/presentation/8.0" lang="ko-KR" altLang="en-US" i="0" strike="noStrike" mc:Ignorable="hp" hp:hslEmbossed="0">
                <a:solidFill>
                  <a:srgbClr val="000000">
                    <a:alpha val="100000"/>
                  </a:srgbClr>
                </a:solidFill>
                <a:ea typeface="굴림"/>
              </a:rPr>
              <a:t>개의 모든 평문 집합에 대해서 </a:t>
            </a:r>
            <a:r>
              <a:rPr lang="ko-KR" altLang="en-US"/>
              <a:t>모든 </a:t>
            </a:r>
            <a:r>
              <a:rPr lang="en-US" altLang="ko-KR"/>
              <a:t>variable </a:t>
            </a:r>
            <a:r>
              <a:rPr lang="ko-KR" altLang="en-US"/>
              <a:t>쌍	       이 독립적이면 암호화과정은 </a:t>
            </a:r>
            <a:r>
              <a:rPr lang="en-US" altLang="ko-KR"/>
              <a:t>BIC</a:t>
            </a:r>
            <a:r>
              <a:rPr lang="ko-KR" altLang="en-US"/>
              <a:t>를 만족한다</a:t>
            </a:r>
            <a:endParaRPr lang="ko-KR" altLang="en-US"/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200116"/>
            <a:ext cx="840627" cy="457767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67734" y="4090705"/>
            <a:ext cx="4248150" cy="1085850"/>
          </a:xfrm>
          <a:prstGeom prst="rect">
            <a:avLst/>
          </a:prstGeom>
        </p:spPr>
      </p:pic>
      <p:sp>
        <p:nvSpPr>
          <p:cNvPr id="39" name=""/>
          <p:cNvSpPr/>
          <p:nvPr/>
        </p:nvSpPr>
        <p:spPr>
          <a:xfrm>
            <a:off x="5580795" y="4143962"/>
            <a:ext cx="698500" cy="21771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c62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413687" y="4087065"/>
            <a:ext cx="3790950" cy="981075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333658" y="4965701"/>
            <a:ext cx="48863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BIC(Bit Independence Criterion)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8984" y="1214529"/>
            <a:ext cx="4248150" cy="1085850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9618" y="2429797"/>
            <a:ext cx="6319896" cy="3520241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088838"/>
            <a:ext cx="1133475" cy="571500"/>
          </a:xfrm>
          <a:prstGeom prst="rect">
            <a:avLst/>
          </a:prstGeom>
        </p:spPr>
      </p:pic>
      <p:sp>
        <p:nvSpPr>
          <p:cNvPr id="45" name=""/>
          <p:cNvSpPr txBox="1"/>
          <p:nvPr/>
        </p:nvSpPr>
        <p:spPr>
          <a:xfrm>
            <a:off x="7389344" y="1150470"/>
            <a:ext cx="4659780" cy="3621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두 비트 쌍의 상관 계수</a:t>
            </a:r>
            <a:endParaRPr lang="ko-KR" altLang="en-US"/>
          </a:p>
        </p:txBody>
      </p:sp>
      <p:cxnSp>
        <p:nvCxnSpPr>
          <p:cNvPr id="46" name=""/>
          <p:cNvCxnSpPr/>
          <p:nvPr/>
        </p:nvCxnSpPr>
        <p:spPr>
          <a:xfrm>
            <a:off x="6194054" y="1570691"/>
            <a:ext cx="560290" cy="476249"/>
          </a:xfrm>
          <a:prstGeom prst="bentConnector3">
            <a:avLst>
              <a:gd name="adj1" fmla="val -1201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/>
          <p:cNvSpPr txBox="1"/>
          <p:nvPr/>
        </p:nvSpPr>
        <p:spPr>
          <a:xfrm>
            <a:off x="6810374" y="1878852"/>
            <a:ext cx="1951691" cy="33856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피어슨 상관 계수</a:t>
            </a:r>
            <a:endParaRPr lang="ko-KR" altLang="en-US" sz="1600"/>
          </a:p>
        </p:txBody>
      </p:sp>
      <p:sp>
        <p:nvSpPr>
          <p:cNvPr id="48" name=""/>
          <p:cNvSpPr txBox="1"/>
          <p:nvPr/>
        </p:nvSpPr>
        <p:spPr>
          <a:xfrm>
            <a:off x="7336302" y="2507502"/>
            <a:ext cx="4855698" cy="14625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개의 평문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번의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bit-flip,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개중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개 비트 쌍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총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		   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번의 연산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675655" y="2962275"/>
            <a:ext cx="1752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5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NIST SP 800-22 test suite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1E5D97-2127-EF48-6F5F-8C4009DE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8018" y="1151747"/>
            <a:ext cx="10026720" cy="3284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/>
              <a:t>SP 800-22 test suite : </a:t>
            </a:r>
            <a:r>
              <a:rPr lang="ko-KR" altLang="en-US" sz="2000" b="1"/>
              <a:t>난수생성기 성능평가 </a:t>
            </a:r>
            <a:r>
              <a:rPr lang="en-US" altLang="ko-KR" sz="2000" b="1"/>
              <a:t>-&gt;</a:t>
            </a:r>
            <a:r>
              <a:rPr lang="ko-KR" altLang="en-US" sz="2000" b="1"/>
              <a:t> </a:t>
            </a:r>
            <a:r>
              <a:rPr lang="en-US" altLang="ko-KR" sz="2000" b="1"/>
              <a:t>Randomness, Unpredictability</a:t>
            </a:r>
            <a:endParaRPr lang="ko-KR" altLang="en-US" sz="2000" b="1"/>
          </a:p>
          <a:p>
            <a:pPr>
              <a:lnSpc>
                <a:spcPct val="150000"/>
              </a:lnSpc>
              <a:defRPr/>
            </a:pPr>
            <a:r>
              <a:rPr lang="ko-KR" altLang="en-US" sz="2000" b="1"/>
              <a:t>하위 </a:t>
            </a:r>
            <a:r>
              <a:rPr lang="en-US" altLang="ko-KR" sz="2000" b="1"/>
              <a:t>15</a:t>
            </a:r>
            <a:r>
              <a:rPr lang="ko-KR" altLang="en-US" sz="2000" b="1"/>
              <a:t>개의 테스트가 존재</a:t>
            </a:r>
            <a:r>
              <a:rPr lang="en-US" altLang="ko-KR" sz="2000" b="1"/>
              <a:t>.</a:t>
            </a:r>
            <a:r>
              <a:rPr lang="ko-KR" altLang="en-US" sz="2000" b="1"/>
              <a:t> </a:t>
            </a:r>
            <a:r>
              <a:rPr lang="en-US" altLang="ko-KR" sz="2000" b="1"/>
              <a:t>15</a:t>
            </a:r>
            <a:r>
              <a:rPr lang="ko-KR" altLang="en-US" sz="2000" b="1"/>
              <a:t>개 테스트 모두 통과 시 무작위성이 보증됨</a:t>
            </a:r>
            <a:endParaRPr lang="ko-KR" altLang="en-US" sz="2000" b="1"/>
          </a:p>
          <a:p>
            <a:pPr>
              <a:lnSpc>
                <a:spcPct val="150000"/>
              </a:lnSpc>
              <a:defRPr/>
            </a:pPr>
            <a:endParaRPr lang="ko-KR" altLang="en-US" sz="2000" b="1"/>
          </a:p>
          <a:p>
            <a:pPr>
              <a:lnSpc>
                <a:spcPct val="150000"/>
              </a:lnSpc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하위 테스트 </a:t>
            </a:r>
            <a:r>
              <a:rPr lang="en-US" altLang="ko-KR" sz="2000" b="1"/>
              <a:t>:</a:t>
            </a:r>
            <a:r>
              <a:rPr lang="ko-KR" altLang="en-US" sz="2000" b="1"/>
              <a:t> </a:t>
            </a:r>
            <a:r>
              <a:rPr lang="en-US" altLang="ko-KR" sz="2000" b="1"/>
              <a:t>Frequency Test, Frequency Within a Block, Runs Test, ..., Random Excursions Variant Test</a:t>
            </a:r>
            <a:endParaRPr lang="en-US" altLang="ko-KR" sz="2000" b="1"/>
          </a:p>
          <a:p>
            <a:pPr>
              <a:lnSpc>
                <a:spcPct val="150000"/>
              </a:lnSpc>
              <a:defRPr/>
            </a:pPr>
            <a:endParaRPr lang="en-US" altLang="ko-KR" sz="2000" b="1"/>
          </a:p>
          <a:p>
            <a:pPr>
              <a:lnSpc>
                <a:spcPct val="150000"/>
              </a:lnSpc>
              <a:defRPr/>
            </a:pPr>
            <a:r>
              <a:rPr lang="ko-KR" altLang="en-US" sz="2000" b="1"/>
              <a:t>암호화 과정에 대한 것이 아닌 평문과 암호문으로만 평가</a:t>
            </a:r>
            <a:endParaRPr lang="en-US" altLang="ko-KR" sz="2000" b="1"/>
          </a:p>
        </p:txBody>
      </p:sp>
    </p:spTree>
    <p:extLst>
      <p:ext uri="{BB962C8B-B14F-4D97-AF65-F5344CB8AC3E}">
        <p14:creationId xmlns:p14="http://schemas.microsoft.com/office/powerpoint/2010/main" val="216934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NIST SP 800-22 test suite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8018" y="1151747"/>
            <a:ext cx="10026720" cy="1322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/>
              <a:t>- Frequency</a:t>
            </a:r>
            <a:r>
              <a:rPr lang="ko-KR" altLang="en-US" sz="2000" b="1"/>
              <a:t> </a:t>
            </a:r>
            <a:r>
              <a:rPr lang="en-US" altLang="ko-KR" sz="2000" b="1"/>
              <a:t>Test</a:t>
            </a:r>
            <a:r>
              <a:rPr lang="ko-KR" altLang="en-US" sz="2000" b="1"/>
              <a:t> </a:t>
            </a:r>
            <a:r>
              <a:rPr lang="en-US" altLang="ko-KR" sz="2000" b="1"/>
              <a:t>:</a:t>
            </a:r>
            <a:r>
              <a:rPr lang="ko-KR" altLang="en-US" sz="2000" b="1"/>
              <a:t> </a:t>
            </a:r>
            <a:r>
              <a:rPr lang="en-US" altLang="ko-KR" sz="2000" b="1"/>
              <a:t>0</a:t>
            </a:r>
            <a:r>
              <a:rPr lang="ko-KR" altLang="en-US" sz="2000" b="1"/>
              <a:t>과 </a:t>
            </a:r>
            <a:r>
              <a:rPr lang="en-US" altLang="ko-KR" sz="2000" b="1"/>
              <a:t>1</a:t>
            </a:r>
            <a:r>
              <a:rPr lang="ko-KR" altLang="en-US" sz="2000" b="1"/>
              <a:t>의 비율이 거의 동일한지 확인하는 테스트</a:t>
            </a:r>
            <a:endParaRPr lang="ko-KR" altLang="en-US" sz="2000" b="1"/>
          </a:p>
          <a:p>
            <a:pPr>
              <a:lnSpc>
                <a:spcPct val="150000"/>
              </a:lnSpc>
              <a:defRPr/>
            </a:pPr>
            <a:r>
              <a:rPr lang="en-US" altLang="ko-KR" sz="2000" b="1"/>
              <a:t>-</a:t>
            </a:r>
            <a:r>
              <a:rPr lang="ko-KR" altLang="en-US" sz="2000" b="1"/>
              <a:t> 가장 기본적으로 만족해야하는 테스트</a:t>
            </a:r>
            <a:r>
              <a:rPr lang="en-US" altLang="ko-KR" sz="2000" b="1"/>
              <a:t>.</a:t>
            </a:r>
            <a:r>
              <a:rPr lang="ko-KR" altLang="en-US" sz="2000" b="1"/>
              <a:t> </a:t>
            </a:r>
            <a:endParaRPr lang="ko-KR" altLang="en-US" sz="2000" b="1"/>
          </a:p>
          <a:p>
            <a:pPr>
              <a:lnSpc>
                <a:spcPct val="150000"/>
              </a:lnSpc>
              <a:defRPr/>
            </a:pPr>
            <a:r>
              <a:rPr lang="ko-KR" altLang="en-US" sz="1400" b="1"/>
              <a:t>평문 </a:t>
            </a:r>
            <a:r>
              <a:rPr lang="en-US" altLang="ko-KR" sz="1400" b="1"/>
              <a:t>X,</a:t>
            </a:r>
            <a:r>
              <a:rPr lang="ko-KR" altLang="en-US" sz="1400" b="1"/>
              <a:t> 암호문 </a:t>
            </a:r>
            <a:r>
              <a:rPr lang="en-US" altLang="ko-KR" sz="1400" b="1"/>
              <a:t>Y</a:t>
            </a:r>
            <a:r>
              <a:rPr lang="ko-KR" altLang="en-US" sz="1400" b="1"/>
              <a:t> </a:t>
            </a:r>
            <a:r>
              <a:rPr lang="en-US" altLang="ko-KR" sz="1400" b="1"/>
              <a:t>:</a:t>
            </a:r>
            <a:r>
              <a:rPr lang="ko-KR" altLang="en-US" sz="1400" b="1"/>
              <a:t> </a:t>
            </a:r>
            <a:r>
              <a:rPr lang="en-US" altLang="ko-KR" sz="1400" b="1"/>
              <a:t>n-bits</a:t>
            </a:r>
            <a:endParaRPr lang="en-US" altLang="ko-KR" sz="1400" b="1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3883" y="2576512"/>
            <a:ext cx="3943350" cy="1704975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811829" y="4367088"/>
            <a:ext cx="5796500" cy="5425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erft ： complementary error function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63521" y="2556061"/>
            <a:ext cx="2124075" cy="45720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46626" y="2551112"/>
            <a:ext cx="2133600" cy="485775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1622" y="5072622"/>
            <a:ext cx="847725" cy="466725"/>
          </a:xfrm>
          <a:prstGeom prst="rect">
            <a:avLst/>
          </a:prstGeom>
        </p:spPr>
      </p:pic>
      <p:sp>
        <p:nvSpPr>
          <p:cNvPr id="20" name="TextBox 2"/>
          <p:cNvSpPr txBox="1"/>
          <p:nvPr/>
        </p:nvSpPr>
        <p:spPr>
          <a:xfrm>
            <a:off x="1711287" y="5033090"/>
            <a:ext cx="3844808" cy="10038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가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0.01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이상이면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random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0.01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미만이면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non-random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262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4AA0-15FE-B9A4-36FA-C18CE015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To-Do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63B8E-9309-96A8-7465-120A9446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5337" y="1162195"/>
            <a:ext cx="7734870" cy="227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400" b="1"/>
              <a:t>AES </a:t>
            </a:r>
            <a:r>
              <a:rPr lang="ko-KR" altLang="en-US" sz="2400" b="1"/>
              <a:t>엔트로피 계산 및 분석</a:t>
            </a:r>
            <a:endParaRPr lang="ko-KR" altLang="en-US" sz="2400" b="1"/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2400" b="1"/>
              <a:t>SP 800-22 Test Suite</a:t>
            </a:r>
            <a:r>
              <a:rPr lang="ko-KR" altLang="en-US" sz="2400" b="1"/>
              <a:t> 하위 항목 분석</a:t>
            </a:r>
            <a:endParaRPr lang="ko-KR" altLang="en-US" sz="2400" b="1"/>
          </a:p>
          <a:p>
            <a:pPr marL="342900" indent="-342900">
              <a:lnSpc>
                <a:spcPct val="200000"/>
              </a:lnSpc>
              <a:buFont typeface="Arial"/>
              <a:buChar char="•"/>
              <a:defRPr/>
            </a:pPr>
            <a:endParaRPr lang="en-US" altLang="ko-KR" sz="2400" b="1"/>
          </a:p>
        </p:txBody>
      </p:sp>
    </p:spTree>
    <p:extLst>
      <p:ext uri="{BB962C8B-B14F-4D97-AF65-F5344CB8AC3E}">
        <p14:creationId xmlns:p14="http://schemas.microsoft.com/office/powerpoint/2010/main" val="395812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261</ep:Words>
  <ep:PresentationFormat>와이드스크린</ep:PresentationFormat>
  <ep:Paragraphs>75</ep:Paragraphs>
  <ep:Slides>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BIC &amp; SP 800-22 Test Suite</vt:lpstr>
      <vt:lpstr>BIC(Bit Independence Criterion)</vt:lpstr>
      <vt:lpstr>BIC(Bit Independence Criterion)</vt:lpstr>
      <vt:lpstr>BIC(Bit Independence Criterion)</vt:lpstr>
      <vt:lpstr>BIC(Bit Independence Criterion)</vt:lpstr>
      <vt:lpstr>NIST SP 800-22 test suite</vt:lpstr>
      <vt:lpstr>NIST SP 800-22 test suite</vt:lpstr>
      <vt:lpstr>To-Do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2023-03-06T16:32:37.000</dcterms:created>
  <dc:creator>konwoo</dc:creator>
  <cp:lastModifiedBy>shsh7</cp:lastModifiedBy>
  <dcterms:modified xsi:type="dcterms:W3CDTF">2024-11-17T13:13:33.993</dcterms:modified>
  <cp:revision>1233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