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9"/>
  </p:notesMasterIdLst>
  <p:sldIdLst>
    <p:sldId id="256" r:id="rId2"/>
    <p:sldId id="689" r:id="rId3"/>
    <p:sldId id="706" r:id="rId4"/>
    <p:sldId id="708" r:id="rId5"/>
    <p:sldId id="709" r:id="rId6"/>
    <p:sldId id="710" r:id="rId7"/>
    <p:sldId id="70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62"/>
    <a:srgbClr val="0066CC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0" autoAdjust="0"/>
    <p:restoredTop sz="96062" autoAdjust="0"/>
  </p:normalViewPr>
  <p:slideViewPr>
    <p:cSldViewPr snapToGrid="0">
      <p:cViewPr varScale="1">
        <p:scale>
          <a:sx n="119" d="100"/>
          <a:sy n="119" d="100"/>
        </p:scale>
        <p:origin x="81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2025. 7. 15.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2025. 7. 15.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2025. 7. 15.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2025. 7. 15.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2025. 7. 15.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2025. 7. 15.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2025. 7. 15.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2025. 7. 15.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2025. 7. 15.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2025. 7. 15.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2025. 7. 15.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2025. 7. 15.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2025. 7. 15.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eidon-hash.inf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Heeju</a:t>
            </a:r>
            <a:r>
              <a:rPr lang="en-US" altLang="ko-KR" b="1" dirty="0">
                <a:solidFill>
                  <a:srgbClr val="002C62"/>
                </a:solidFill>
              </a:rPr>
              <a:t>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" altLang="ko-KR" sz="4000" b="1" dirty="0">
                <a:solidFill>
                  <a:schemeClr val="bg1"/>
                </a:solidFill>
              </a:rPr>
              <a:t>Analyzing POSEIDON Prime Field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7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15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4E574-CF35-4DD1-8D06-4127ADAD0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0CBF3-F7BC-1AA4-7CC4-6A30C83E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Previous Research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1BD6A-C40D-BA23-3B43-79601F06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shape1025">
            <a:extLst>
              <a:ext uri="{FF2B5EF4-FFF2-40B4-BE49-F238E27FC236}">
                <a16:creationId xmlns:a16="http://schemas.microsoft.com/office/drawing/2014/main" id="{B43071A8-DF3C-CF75-AB2C-76F5E8FE3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0905" y="1188656"/>
            <a:ext cx="8110189" cy="3378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33850-D6D5-D9EE-7C2D-BFB4084CB2FA}"/>
              </a:ext>
            </a:extLst>
          </p:cNvPr>
          <p:cNvSpPr txBox="1"/>
          <p:nvPr/>
        </p:nvSpPr>
        <p:spPr>
          <a:xfrm>
            <a:off x="497123" y="4891910"/>
            <a:ext cx="10801355" cy="1464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모든 해시 결과의 최상위</a:t>
            </a:r>
            <a:r>
              <a:rPr lang="en-US" altLang="ko-KR" sz="2400" b="1" dirty="0"/>
              <a:t> bit(255</a:t>
            </a:r>
            <a:r>
              <a:rPr lang="ko-KR" altLang="en-US" sz="2400" b="1" dirty="0"/>
              <a:t>번째 </a:t>
            </a:r>
            <a:r>
              <a:rPr lang="en-US" altLang="ko-KR" sz="2400" b="1" dirty="0"/>
              <a:t>bit)</a:t>
            </a:r>
            <a:r>
              <a:rPr lang="ko-KR" altLang="en-US" sz="2400" b="1" dirty="0"/>
              <a:t>의 값이 항상 </a:t>
            </a:r>
            <a:r>
              <a:rPr lang="en-US" altLang="ko-KR" sz="2400" b="1" dirty="0"/>
              <a:t>0</a:t>
            </a:r>
            <a:r>
              <a:rPr lang="ko-KR" altLang="en-US" sz="2400" b="1" dirty="0"/>
              <a:t>인 구조적 편향 발생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⇒ 최상위 </a:t>
            </a:r>
            <a:r>
              <a:rPr lang="en-US" altLang="ko-KR" sz="2400" b="1" dirty="0"/>
              <a:t>bit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Shannon Entropy = 0</a:t>
            </a:r>
          </a:p>
        </p:txBody>
      </p:sp>
    </p:spTree>
    <p:extLst>
      <p:ext uri="{BB962C8B-B14F-4D97-AF65-F5344CB8AC3E}">
        <p14:creationId xmlns:p14="http://schemas.microsoft.com/office/powerpoint/2010/main" val="85619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0B81C-5443-12EC-DCBC-683FC3385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51FA-0C61-2261-8E88-C10C60D7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Previous Research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75A2ED-FBAE-7E48-4533-32BD7953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2E5BD5-7F2A-956C-5DC0-042728E9E28E}"/>
                  </a:ext>
                </a:extLst>
              </p:cNvPr>
              <p:cNvSpPr txBox="1"/>
              <p:nvPr/>
            </p:nvSpPr>
            <p:spPr>
              <a:xfrm>
                <a:off x="497123" y="1179881"/>
                <a:ext cx="10613803" cy="4429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ko-KR" altLang="en-US" sz="2400" b="1" dirty="0"/>
                  <a:t>에서 동작하는 산술 해시 함수 → 해시 결과는 항상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ko-KR" altLang="en-US" sz="2400" b="1" dirty="0"/>
                  <a:t>보다 작은 값</a:t>
                </a:r>
                <a:endParaRPr lang="en-US" altLang="ko-KR" sz="2400" b="1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실험에 사용한 파라미터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ko-KR" sz="2400" b="1" dirty="0"/>
                  <a:t> : `prime_255`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400" b="1" dirty="0"/>
                  <a:t>BLS12-381 </a:t>
                </a:r>
                <a:r>
                  <a:rPr lang="ko-KR" altLang="en-US" sz="2400" b="1" dirty="0"/>
                  <a:t>타원 곡선의 스칼라 필드</a:t>
                </a:r>
                <a:endParaRPr lang="en-US" altLang="ko-KR" sz="2400" b="1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𝟐𝟓𝟓</m:t>
                        </m:r>
                      </m:sup>
                    </m:sSup>
                  </m:oMath>
                </a14:m>
                <a:r>
                  <a:rPr lang="en-US" altLang="ko-KR" sz="2400" b="1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충돌 저항성 측면에서 다른 해시 함수에 비해 한계가 존재할 가능성이 있음</a:t>
                </a:r>
                <a:endParaRPr lang="en-US" altLang="ko-KR" sz="2400" b="1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BUT </a:t>
                </a:r>
                <a:r>
                  <a:rPr lang="ko-KR" altLang="en-US" sz="2400" b="1" dirty="0"/>
                  <a:t>구현 상의 편향인지</a:t>
                </a:r>
                <a:r>
                  <a:rPr lang="en-US" altLang="ko-KR" sz="2400" b="1" dirty="0"/>
                  <a:t>, </a:t>
                </a:r>
                <a:r>
                  <a:rPr lang="ko-KR" altLang="en-US" sz="2400" b="1" dirty="0"/>
                  <a:t>설계 상의 편향인지 파악</a:t>
                </a:r>
                <a:r>
                  <a:rPr lang="en-US" altLang="ko-KR" sz="2400" b="1" dirty="0"/>
                  <a:t>X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2E5BD5-7F2A-956C-5DC0-042728E9E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23" y="1179881"/>
                <a:ext cx="10613803" cy="4429867"/>
              </a:xfrm>
              <a:prstGeom prst="rect">
                <a:avLst/>
              </a:prstGeom>
              <a:blipFill>
                <a:blip r:embed="rId2"/>
                <a:stretch>
                  <a:fillRect l="-836" b="-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AEDC3-27C7-F5FE-BCFB-58A10A1B4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066BD-DD56-8922-A3C1-793C6C6B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157519-8282-EB6C-3C6F-0E0B365D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3FBC1C-40D7-7E77-B245-2DE5E758AFF8}"/>
              </a:ext>
            </a:extLst>
          </p:cNvPr>
          <p:cNvSpPr txBox="1"/>
          <p:nvPr/>
        </p:nvSpPr>
        <p:spPr>
          <a:xfrm>
            <a:off x="497123" y="1179881"/>
            <a:ext cx="11052620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sz="2400" b="1" dirty="0"/>
              <a:t>Grassi, Lorenzo, et al. "Poseidon: A new hash function for {Zero-Knowledge} proof systems." </a:t>
            </a:r>
            <a:r>
              <a:rPr lang="en" altLang="ko-KR" sz="2400" b="1" i="1" dirty="0"/>
              <a:t>30th USENIX Security Symposium (USENIX Security 21)</a:t>
            </a:r>
            <a:r>
              <a:rPr lang="en" altLang="ko-KR" sz="2400" b="1" dirty="0"/>
              <a:t>. 2021.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sz="2400" b="1" dirty="0">
                <a:hlinkClick r:id="rId2"/>
              </a:rPr>
              <a:t>https://</a:t>
            </a:r>
            <a:r>
              <a:rPr lang="en" altLang="ko-KR" sz="2400" b="1" dirty="0" err="1">
                <a:hlinkClick r:id="rId2"/>
              </a:rPr>
              <a:t>www.poseidon-hash.info</a:t>
            </a:r>
            <a:endParaRPr lang="en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공식 사이트에서 실험에 사용한 코드와 함께 공개된 논문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18049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E3CA1-03CA-95F8-3F87-FA7DC87F9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51F4C-4670-D659-E873-B6F79C6E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" altLang="ko-KR" dirty="0"/>
              <a:t>Field Parameter Selection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54D429-DABC-1AE4-951F-FA6643FD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25CEE2-2814-F2DB-67D2-0FD883DD681F}"/>
                  </a:ext>
                </a:extLst>
              </p:cNvPr>
              <p:cNvSpPr txBox="1"/>
              <p:nvPr/>
            </p:nvSpPr>
            <p:spPr>
              <a:xfrm>
                <a:off x="497123" y="1179881"/>
                <a:ext cx="11052620" cy="2193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특정한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" altLang="ko-KR" sz="2400" b="1" dirty="0"/>
                  <a:t> </a:t>
                </a:r>
                <a:r>
                  <a:rPr lang="ko-KR" altLang="en-US" sz="2400" b="1" dirty="0"/>
                  <a:t>값 제시</a:t>
                </a:r>
                <a:r>
                  <a:rPr lang="en-US" altLang="ko-KR" sz="2400" b="1" dirty="0"/>
                  <a:t> X </a:t>
                </a:r>
                <a:r>
                  <a:rPr lang="ko-KR" altLang="en-US" sz="2400" b="1" dirty="0"/>
                  <a:t>⇒</a:t>
                </a:r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용도에 따라 사용자가 선택</a:t>
                </a:r>
                <a:endParaRPr lang="en-US" altLang="ko-KR" sz="2400" b="1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보통 타원곡선의 스칼라 필드와 일치하도록 선택</a:t>
                </a:r>
                <a:endParaRPr lang="en-US" altLang="ko-KR" sz="2400" b="1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논문에서 제시한 타원곡선과 그에 따른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" altLang="ko-KR" sz="2400" b="1" dirty="0"/>
                  <a:t> </a:t>
                </a:r>
                <a:r>
                  <a:rPr lang="ko-KR" altLang="en-US" sz="2400" b="1" dirty="0"/>
                  <a:t>값 </a:t>
                </a:r>
                <a:endParaRPr lang="en" altLang="ko-KR" sz="24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25CEE2-2814-F2DB-67D2-0FD883DD6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23" y="1179881"/>
                <a:ext cx="11052620" cy="2193677"/>
              </a:xfrm>
              <a:prstGeom prst="rect">
                <a:avLst/>
              </a:prstGeom>
              <a:blipFill>
                <a:blip r:embed="rId2"/>
                <a:stretch>
                  <a:fillRect l="-804" b="-5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3F7F2B70-ACB3-2D8E-881E-5F9C3088D6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370470"/>
                  </p:ext>
                </p:extLst>
              </p:nvPr>
            </p:nvGraphicFramePr>
            <p:xfrm>
              <a:off x="928357" y="3484443"/>
              <a:ext cx="8127999" cy="23555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8174">
                      <a:extLst>
                        <a:ext uri="{9D8B030D-6E8A-4147-A177-3AD203B41FA5}">
                          <a16:colId xmlns:a16="http://schemas.microsoft.com/office/drawing/2014/main" val="1337961835"/>
                        </a:ext>
                      </a:extLst>
                    </a:gridCol>
                    <a:gridCol w="4894730">
                      <a:extLst>
                        <a:ext uri="{9D8B030D-6E8A-4147-A177-3AD203B41FA5}">
                          <a16:colId xmlns:a16="http://schemas.microsoft.com/office/drawing/2014/main" val="2473969619"/>
                        </a:ext>
                      </a:extLst>
                    </a:gridCol>
                    <a:gridCol w="1655095">
                      <a:extLst>
                        <a:ext uri="{9D8B030D-6E8A-4147-A177-3AD203B41FA5}">
                          <a16:colId xmlns:a16="http://schemas.microsoft.com/office/drawing/2014/main" val="2181330024"/>
                        </a:ext>
                      </a:extLst>
                    </a:gridCol>
                  </a:tblGrid>
                  <a:tr h="4353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bg1"/>
                              </a:solidFill>
                            </a:rPr>
                            <a:t>타원곡선</a:t>
                          </a:r>
                        </a:p>
                      </a:txBody>
                      <a:tcPr anchor="ctr">
                        <a:solidFill>
                          <a:srgbClr val="002C6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" altLang="ko-KR" sz="1800" b="1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ko-KR" altLang="en-US" sz="1800" b="1" dirty="0">
                              <a:solidFill>
                                <a:schemeClr val="bg1"/>
                              </a:solidFill>
                            </a:rPr>
                            <a:t>값</a:t>
                          </a:r>
                          <a:endParaRPr lang="ko-KR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2C6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bg1"/>
                              </a:solidFill>
                            </a:rPr>
                            <a:t>비고</a:t>
                          </a:r>
                        </a:p>
                      </a:txBody>
                      <a:tcPr anchor="ctr">
                        <a:solidFill>
                          <a:srgbClr val="002C6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7954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BLS12-381</a:t>
                          </a:r>
                          <a:endParaRPr lang="ko-KR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0x73EDA753299D7D483339D80809A1D80553BDA402FFFE5BFEFFFFFFFF00000001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𝟐𝟓𝟓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800" b="1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944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BN254</a:t>
                          </a:r>
                          <a:endParaRPr lang="ko-KR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" altLang="ko-KR" b="1" dirty="0"/>
                            <a:t>0x2523648240000001BA344D80000000086121000000000013A700000000000013</a:t>
                          </a:r>
                          <a:endParaRPr lang="ko-KR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𝟐𝟓𝟓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800" b="1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201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Ed25519</a:t>
                          </a:r>
                          <a:endParaRPr lang="ko-KR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ko-KR" b="1" dirty="0"/>
                            <a:t>0x7FFFFFFFFFFFFFFFFFFFFFFFFFFFFFFFFFFFFFFFFFFFFFFFFFFFFFFFFFFFFFED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ko-KR" sz="1800" b="1" i="1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p>
                                </m:sSup>
                                <m: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altLang="ko-KR" sz="1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49448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3F7F2B70-ACB3-2D8E-881E-5F9C3088D6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370470"/>
                  </p:ext>
                </p:extLst>
              </p:nvPr>
            </p:nvGraphicFramePr>
            <p:xfrm>
              <a:off x="928357" y="3484443"/>
              <a:ext cx="8127999" cy="23555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8174">
                      <a:extLst>
                        <a:ext uri="{9D8B030D-6E8A-4147-A177-3AD203B41FA5}">
                          <a16:colId xmlns:a16="http://schemas.microsoft.com/office/drawing/2014/main" val="1337961835"/>
                        </a:ext>
                      </a:extLst>
                    </a:gridCol>
                    <a:gridCol w="4894730">
                      <a:extLst>
                        <a:ext uri="{9D8B030D-6E8A-4147-A177-3AD203B41FA5}">
                          <a16:colId xmlns:a16="http://schemas.microsoft.com/office/drawing/2014/main" val="2473969619"/>
                        </a:ext>
                      </a:extLst>
                    </a:gridCol>
                    <a:gridCol w="1655095">
                      <a:extLst>
                        <a:ext uri="{9D8B030D-6E8A-4147-A177-3AD203B41FA5}">
                          <a16:colId xmlns:a16="http://schemas.microsoft.com/office/drawing/2014/main" val="2181330024"/>
                        </a:ext>
                      </a:extLst>
                    </a:gridCol>
                  </a:tblGrid>
                  <a:tr h="4353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bg1"/>
                              </a:solidFill>
                            </a:rPr>
                            <a:t>타원곡선</a:t>
                          </a:r>
                        </a:p>
                      </a:txBody>
                      <a:tcPr anchor="ctr">
                        <a:solidFill>
                          <a:srgbClr val="002C6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383" t="-2941" r="-34197" b="-4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bg1"/>
                              </a:solidFill>
                            </a:rPr>
                            <a:t>비고</a:t>
                          </a:r>
                        </a:p>
                      </a:txBody>
                      <a:tcPr anchor="ctr">
                        <a:solidFill>
                          <a:srgbClr val="002C6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795449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BLS12-381</a:t>
                          </a:r>
                          <a:endParaRPr lang="ko-KR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ko-K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0x73EDA753299D7D483339D80809A1D80553BDA402FFFE5BFEFFFFFFFF00000001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0076" t="-68627" r="-763" b="-2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9440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BN254</a:t>
                          </a:r>
                          <a:endParaRPr lang="ko-KR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" altLang="ko-KR" b="1" dirty="0"/>
                            <a:t>0x2523648240000001BA344D80000000086121000000000013A700000000000013</a:t>
                          </a:r>
                          <a:endParaRPr lang="ko-KR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0076" t="-172000" r="-763" b="-11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2015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Ed25519</a:t>
                          </a:r>
                          <a:endParaRPr lang="ko-KR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ko-KR" b="1" dirty="0"/>
                            <a:t>0x7FFFFFFFFFFFFFFFFFFFFFFFFFFFFFFFFFFFFFFFFFFFFFFFFFFFFFFFFFFFFFED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0076" t="-266667" r="-763" b="-156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49448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95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1D67A-0F1C-AE5E-CBC4-203C152DC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03E8AED-6A80-0D55-0DFB-3C78BC776F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" altLang="ko-KR" dirty="0"/>
                  <a:t>Design Constraints on the Prime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" altLang="ko-KR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03E8AED-6A80-0D55-0DFB-3C78BC776F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10" t="-26786" b="-4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829370-4BF2-1786-9410-D9D32538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773234-642C-4DBF-547B-B2F6B66CEE20}"/>
                  </a:ext>
                </a:extLst>
              </p:cNvPr>
              <p:cNvSpPr txBox="1"/>
              <p:nvPr/>
            </p:nvSpPr>
            <p:spPr>
              <a:xfrm>
                <a:off x="497123" y="1179881"/>
                <a:ext cx="11052620" cy="4611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𝟑𝟎</m:t>
                        </m:r>
                      </m:sup>
                    </m:sSup>
                  </m:oMath>
                </a14:m>
                <a:r>
                  <a:rPr lang="en-US" altLang="ko-KR" sz="2400" b="1" dirty="0"/>
                  <a:t> (i.e.,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𝟑𝟏</m:t>
                    </m:r>
                  </m:oMath>
                </a14:m>
                <a:r>
                  <a:rPr lang="en-US" altLang="ko-KR" sz="2400" b="1" dirty="0"/>
                  <a:t>)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400" b="1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sz="2400" b="1" dirty="0"/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sz="2400" b="1" dirty="0"/>
                  <a:t> : S-box</a:t>
                </a:r>
                <a:r>
                  <a:rPr lang="ko-KR" altLang="en-US" sz="2400" b="1" dirty="0"/>
                  <a:t>의 거듭제곱 지수</a:t>
                </a:r>
                <a:r>
                  <a:rPr lang="en-US" altLang="ko-KR" sz="2400" b="1" dirty="0"/>
                  <a:t>.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ko-KR" sz="2400" b="1" dirty="0"/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ko-KR" sz="2400" b="1" dirty="0"/>
                  <a:t> :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ko-KR" sz="2400" b="1" dirty="0"/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ko-KR" sz="2400" b="1" dirty="0"/>
                  <a:t> :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ko-KR" sz="2400" b="1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n-US" altLang="ko-KR" sz="2400" b="1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" altLang="ko-KR" sz="2400" b="1" dirty="0"/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" altLang="ko-KR" sz="2400" b="1" dirty="0"/>
                  <a:t>  </a:t>
                </a:r>
                <a:r>
                  <a:rPr lang="en-US" altLang="ko-KR" sz="2400" b="1" dirty="0"/>
                  <a:t>: state</a:t>
                </a:r>
                <a:r>
                  <a:rPr lang="ko-KR" altLang="en-US" sz="2400" b="1" dirty="0"/>
                  <a:t>의 워드 수</a:t>
                </a:r>
                <a:r>
                  <a:rPr lang="en-US" altLang="ko-KR" sz="2400" b="1" dirty="0"/>
                  <a:t>(width)</a:t>
                </a:r>
                <a:endParaRPr lang="en" altLang="ko-KR" sz="24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773234-642C-4DBF-547B-B2F6B66CE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23" y="1179881"/>
                <a:ext cx="11052620" cy="4611006"/>
              </a:xfrm>
              <a:prstGeom prst="rect">
                <a:avLst/>
              </a:prstGeom>
              <a:blipFill>
                <a:blip r:embed="rId3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8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C6B6-8F90-9505-5A48-82B4E11B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8A495-3BA8-B069-D8D7-E0D13DC4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E081ED-A777-F799-781D-4251D856CA4C}"/>
                  </a:ext>
                </a:extLst>
              </p:cNvPr>
              <p:cNvSpPr txBox="1"/>
              <p:nvPr/>
            </p:nvSpPr>
            <p:spPr>
              <a:xfrm>
                <a:off x="481102" y="1181464"/>
                <a:ext cx="6150402" cy="2082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𝟐𝟓𝟓</m:t>
                        </m:r>
                      </m:sup>
                    </m:sSup>
                  </m:oMath>
                </a14:m>
                <a:r>
                  <a:rPr lang="en" altLang="ko-KR" sz="2400" b="1" dirty="0"/>
                  <a:t> </a:t>
                </a:r>
                <a:r>
                  <a:rPr lang="ko-KR" altLang="en-US" sz="2400" b="1" dirty="0"/>
                  <a:t>조건을 만족하는 추가 사례 조사</a:t>
                </a:r>
                <a:endParaRPr lang="en-US" altLang="ko-KR" sz="2400" b="1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POSEIDON2</a:t>
                </a:r>
                <a:r>
                  <a:rPr lang="ko-KR" altLang="en-US" sz="2400" b="1" dirty="0"/>
                  <a:t> 논문 및 코드 확인</a:t>
                </a:r>
                <a:endParaRPr lang="en-US" altLang="ko-KR" sz="24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400" b="1" dirty="0"/>
                  <a:t>: </a:t>
                </a:r>
                <a:r>
                  <a:rPr lang="ko-KR" altLang="en-US" sz="2400" b="1" dirty="0"/>
                  <a:t>변경 사항 및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" altLang="ko-KR" sz="2400" b="1" dirty="0"/>
                  <a:t> </a:t>
                </a:r>
                <a:r>
                  <a:rPr lang="ko-KR" altLang="en-US" sz="2400" b="1" dirty="0"/>
                  <a:t>조건 관련 차이점 분석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E081ED-A777-F799-781D-4251D856C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02" y="1181464"/>
                <a:ext cx="6150402" cy="2082237"/>
              </a:xfrm>
              <a:prstGeom prst="rect">
                <a:avLst/>
              </a:prstGeom>
              <a:blipFill>
                <a:blip r:embed="rId2"/>
                <a:stretch>
                  <a:fillRect l="-1235" r="-617" b="-6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6">
            <a:extLst>
              <a:ext uri="{FF2B5EF4-FFF2-40B4-BE49-F238E27FC236}">
                <a16:creationId xmlns:a16="http://schemas.microsoft.com/office/drawing/2014/main" id="{0CAB2F71-B4B9-BB35-2BDD-689C0041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ko-KR" dirty="0"/>
              <a:t>To-Do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77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32047</TotalTime>
  <Words>293</Words>
  <Application>Microsoft Macintosh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Cambria Math</vt:lpstr>
      <vt:lpstr>Wingdings</vt:lpstr>
      <vt:lpstr>Office 테마</vt:lpstr>
      <vt:lpstr>Analyzing POSEIDON Prime Field </vt:lpstr>
      <vt:lpstr>Previous Research</vt:lpstr>
      <vt:lpstr>Previous Research</vt:lpstr>
      <vt:lpstr>Reference</vt:lpstr>
      <vt:lpstr>Field Parameter Selection</vt:lpstr>
      <vt:lpstr>Design Constraints on the Prime p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여희주</cp:lastModifiedBy>
  <cp:revision>1193</cp:revision>
  <dcterms:created xsi:type="dcterms:W3CDTF">2023-03-06T16:32:37Z</dcterms:created>
  <dcterms:modified xsi:type="dcterms:W3CDTF">2025-07-15T14:39:41Z</dcterms:modified>
</cp:coreProperties>
</file>