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95" r:id="rId5"/>
    <p:sldId id="313" r:id="rId6"/>
    <p:sldId id="260" r:id="rId7"/>
    <p:sldId id="315" r:id="rId8"/>
    <p:sldId id="296" r:id="rId9"/>
    <p:sldId id="316" r:id="rId10"/>
    <p:sldId id="299" r:id="rId11"/>
    <p:sldId id="321" r:id="rId12"/>
    <p:sldId id="322" r:id="rId13"/>
    <p:sldId id="323" r:id="rId14"/>
    <p:sldId id="317" r:id="rId15"/>
    <p:sldId id="324" r:id="rId16"/>
    <p:sldId id="325" r:id="rId17"/>
    <p:sldId id="326" r:id="rId18"/>
    <p:sldId id="327" r:id="rId19"/>
    <p:sldId id="328" r:id="rId20"/>
    <p:sldId id="329" r:id="rId21"/>
    <p:sldId id="330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8803" autoAdjust="0"/>
    <p:restoredTop sz="84252" autoAdjust="0"/>
  </p:normalViewPr>
  <p:slideViewPr>
    <p:cSldViewPr snapToGrid="0">
      <p:cViewPr varScale="1">
        <p:scale>
          <a:sx n="100" d="100"/>
          <a:sy n="100" d="100"/>
        </p:scale>
        <p:origin x="1152" y="125"/>
      </p:cViewPr>
      <p:guideLst>
        <p:guide orient="horz" pos="2156"/>
        <p:guide pos="3836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presProps" Target="presProps.xml"  /><Relationship Id="rId24" Type="http://schemas.openxmlformats.org/officeDocument/2006/relationships/viewProps" Target="viewProps.xml"  /><Relationship Id="rId25" Type="http://schemas.openxmlformats.org/officeDocument/2006/relationships/theme" Target="theme/theme1.xml"  /><Relationship Id="rId26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8F23CF5D-32DD-430B-AD8A-0399F706F811}" type="datetime1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FC784BCF-DCB2-439B-9560-A371912E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176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FC784BCF-DCB2-439B-9560-A371912E2F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832481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3714912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457876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3306280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3677303"/>
      </p:ext>
    </p:extLst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6681163"/>
      </p:ext>
    </p:extLst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481665"/>
      </p:ext>
    </p:extLst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765399"/>
      </p:ext>
    </p:extLst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350510"/>
      </p:ext>
    </p:extLst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979660"/>
      </p:ext>
    </p:extLst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8252573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201991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3073112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334506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FC784BCF-DCB2-439B-9560-A371912E2F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359999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FC784BCF-DCB2-439B-9560-A371912E2F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864173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FC784BCF-DCB2-439B-9560-A371912E2F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681632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FC784BCF-DCB2-439B-9560-A371912E2F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943212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FC784BCF-DCB2-439B-9560-A371912E2FD8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24042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8.png"  /><Relationship Id="rId4" Type="http://schemas.openxmlformats.org/officeDocument/2006/relationships/image" Target="../media/image19.png"  /><Relationship Id="rId5" Type="http://schemas.openxmlformats.org/officeDocument/2006/relationships/image" Target="../media/image20.png"  /><Relationship Id="rId6" Type="http://schemas.openxmlformats.org/officeDocument/2006/relationships/image" Target="../media/image21.png"  /><Relationship Id="rId7" Type="http://schemas.openxmlformats.org/officeDocument/2006/relationships/image" Target="../media/image22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Relationship Id="rId5" Type="http://schemas.openxmlformats.org/officeDocument/2006/relationships/image" Target="../media/image26.png"  /><Relationship Id="rId6" Type="http://schemas.openxmlformats.org/officeDocument/2006/relationships/image" Target="../media/image27.png"  /><Relationship Id="rId7" Type="http://schemas.openxmlformats.org/officeDocument/2006/relationships/image" Target="../media/image28.png"  /><Relationship Id="rId8" Type="http://schemas.openxmlformats.org/officeDocument/2006/relationships/image" Target="../media/image2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0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Relationship Id="rId7" Type="http://schemas.openxmlformats.org/officeDocument/2006/relationships/image" Target="../media/image35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2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10" Type="http://schemas.openxmlformats.org/officeDocument/2006/relationships/image" Target="../media/image46.png"  /><Relationship Id="rId11" Type="http://schemas.openxmlformats.org/officeDocument/2006/relationships/image" Target="../media/image47.png"  /><Relationship Id="rId12" Type="http://schemas.openxmlformats.org/officeDocument/2006/relationships/image" Target="../media/image48.png"  /><Relationship Id="rId13" Type="http://schemas.openxmlformats.org/officeDocument/2006/relationships/image" Target="../media/image49.png"  /><Relationship Id="rId14" Type="http://schemas.openxmlformats.org/officeDocument/2006/relationships/image" Target="../media/image50.png"  /><Relationship Id="rId15" Type="http://schemas.openxmlformats.org/officeDocument/2006/relationships/image" Target="../media/image51.png"  /><Relationship Id="rId16" Type="http://schemas.openxmlformats.org/officeDocument/2006/relationships/image" Target="../media/image52.png"  /><Relationship Id="rId17" Type="http://schemas.openxmlformats.org/officeDocument/2006/relationships/image" Target="../media/image53.png"  /><Relationship Id="rId18" Type="http://schemas.openxmlformats.org/officeDocument/2006/relationships/image" Target="../media/image54.png"  /><Relationship Id="rId19" Type="http://schemas.openxmlformats.org/officeDocument/2006/relationships/image" Target="../media/image55.png"  /><Relationship Id="rId2" Type="http://schemas.openxmlformats.org/officeDocument/2006/relationships/slideLayout" Target="../slideLayouts/slideLayout2.xml"  /><Relationship Id="rId20" Type="http://schemas.openxmlformats.org/officeDocument/2006/relationships/image" Target="../media/image56.png"  /><Relationship Id="rId21" Type="http://schemas.openxmlformats.org/officeDocument/2006/relationships/image" Target="../media/image57.png"  /><Relationship Id="rId22" Type="http://schemas.openxmlformats.org/officeDocument/2006/relationships/image" Target="../media/image58.png"  /><Relationship Id="rId23" Type="http://schemas.openxmlformats.org/officeDocument/2006/relationships/image" Target="../media/image59.png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2.png"  /><Relationship Id="rId7" Type="http://schemas.openxmlformats.org/officeDocument/2006/relationships/image" Target="../media/image43.png"  /><Relationship Id="rId8" Type="http://schemas.openxmlformats.org/officeDocument/2006/relationships/image" Target="../media/image44.png"  /><Relationship Id="rId9" Type="http://schemas.openxmlformats.org/officeDocument/2006/relationships/image" Target="../media/image4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2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10" Type="http://schemas.openxmlformats.org/officeDocument/2006/relationships/image" Target="../media/image14.png"  /><Relationship Id="rId11" Type="http://schemas.openxmlformats.org/officeDocument/2006/relationships/image" Target="../media/image15.png"  /><Relationship Id="rId12" Type="http://schemas.openxmlformats.org/officeDocument/2006/relationships/image" Target="../media/image16.png"  /><Relationship Id="rId13" Type="http://schemas.openxmlformats.org/officeDocument/2006/relationships/image" Target="../media/image17.png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1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/>
          <p:cNvSpPr>
            <a:spLocks noGrp="1"/>
          </p:cNvSpPr>
          <p:nvPr/>
        </p:nvSpPr>
        <p:spPr>
          <a:xfrm>
            <a:off x="7194369" y="5471983"/>
            <a:ext cx="3659776" cy="95975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ko-KR" altLang="en-US" b="1">
                <a:solidFill>
                  <a:srgbClr val="002c62"/>
                </a:solidFill>
              </a:rPr>
              <a:t>홍익대학교 컴퓨터공학과</a:t>
            </a:r>
            <a:endParaRPr lang="ko-KR" altLang="en-US" b="1">
              <a:solidFill>
                <a:srgbClr val="002c62"/>
              </a:solidFill>
            </a:endParaRPr>
          </a:p>
          <a:p>
            <a:pPr algn="l">
              <a:defRPr/>
            </a:pPr>
            <a:r>
              <a:rPr lang="en-US" altLang="ko-KR" b="1">
                <a:solidFill>
                  <a:srgbClr val="002c62"/>
                </a:solidFill>
              </a:rPr>
              <a:t>B835298</a:t>
            </a:r>
            <a:r>
              <a:rPr lang="ko-KR" altLang="en-US" b="1">
                <a:solidFill>
                  <a:srgbClr val="002c62"/>
                </a:solidFill>
              </a:rPr>
              <a:t> 이수학</a:t>
            </a:r>
            <a:endParaRPr lang="ko-KR" altLang="en-US" b="1">
              <a:solidFill>
                <a:srgbClr val="002c6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" y="426257"/>
            <a:ext cx="925285" cy="9315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7106196" y="5448056"/>
            <a:ext cx="45719" cy="959758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부제목 2"/>
          <p:cNvSpPr txBox="1"/>
          <p:nvPr/>
        </p:nvSpPr>
        <p:spPr>
          <a:xfrm>
            <a:off x="176711" y="2029207"/>
            <a:ext cx="3659776" cy="403679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altLang="ko-KR" sz="1600" b="1">
                <a:solidFill>
                  <a:srgbClr val="002c62"/>
                </a:solidFill>
              </a:rPr>
              <a:t>2024</a:t>
            </a:r>
            <a:r>
              <a:rPr lang="ko-KR" altLang="en-US" sz="1600" b="1">
                <a:solidFill>
                  <a:srgbClr val="002c62"/>
                </a:solidFill>
              </a:rPr>
              <a:t>년 </a:t>
            </a:r>
            <a:r>
              <a:rPr lang="en-US" altLang="ko-KR" sz="1600" b="1">
                <a:solidFill>
                  <a:srgbClr val="002c62"/>
                </a:solidFill>
              </a:rPr>
              <a:t>7</a:t>
            </a:r>
            <a:r>
              <a:rPr lang="ko-KR" altLang="en-US" sz="1600" b="1">
                <a:solidFill>
                  <a:srgbClr val="002c62"/>
                </a:solidFill>
              </a:rPr>
              <a:t>월 </a:t>
            </a:r>
            <a:r>
              <a:rPr lang="en-US" altLang="ko-KR" sz="1600" b="1">
                <a:solidFill>
                  <a:srgbClr val="002c62"/>
                </a:solidFill>
              </a:rPr>
              <a:t>03</a:t>
            </a:r>
            <a:r>
              <a:rPr lang="ko-KR" altLang="en-US" sz="1600" b="1">
                <a:solidFill>
                  <a:srgbClr val="002c62"/>
                </a:solidFill>
              </a:rPr>
              <a:t>일</a:t>
            </a:r>
            <a:endParaRPr lang="ko-KR" altLang="en-US" sz="1600" b="1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70298" y="3041532"/>
            <a:ext cx="11739596" cy="642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>
                <a:solidFill>
                  <a:schemeClr val="bg1"/>
                </a:solidFill>
              </a:rPr>
              <a:t>Pruning and Sparsity (1)</a:t>
            </a:r>
            <a:endParaRPr lang="en-US" altLang="ko-KR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/>
        </p:nvSpPr>
        <p:spPr>
          <a:xfrm>
            <a:off x="0" y="0"/>
            <a:ext cx="12192000" cy="72584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b="1"/>
              <a:t>Neural Network Pruning - Granualrities</a:t>
            </a:r>
            <a:endParaRPr lang="en-US" altLang="ko-KR" sz="2200" b="1"/>
          </a:p>
        </p:txBody>
      </p:sp>
      <p:sp>
        <p:nvSpPr>
          <p:cNvPr id="19" name=""/>
          <p:cNvSpPr txBox="1"/>
          <p:nvPr/>
        </p:nvSpPr>
        <p:spPr>
          <a:xfrm>
            <a:off x="928193" y="1251429"/>
            <a:ext cx="8386381" cy="36591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2D weight matrix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1" name=""/>
          <p:cNvGraphicFramePr>
            <a:graphicFrameLocks noGrp="1"/>
          </p:cNvGraphicFramePr>
          <p:nvPr/>
        </p:nvGraphicFramePr>
        <p:xfrm>
          <a:off x="970016" y="1945640"/>
          <a:ext cx="2621015" cy="294132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27626"/>
                <a:gridCol w="327626"/>
                <a:gridCol w="327626"/>
                <a:gridCol w="327626"/>
                <a:gridCol w="327626"/>
                <a:gridCol w="327626"/>
                <a:gridCol w="327626"/>
                <a:gridCol w="327626"/>
              </a:tblGrid>
              <a:tr h="3457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457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</a:tr>
              <a:tr h="3457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</a:tr>
              <a:tr h="3457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457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457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</a:tr>
              <a:tr h="3457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</a:tr>
              <a:tr h="3457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" name=""/>
          <p:cNvSpPr txBox="1"/>
          <p:nvPr/>
        </p:nvSpPr>
        <p:spPr>
          <a:xfrm>
            <a:off x="599744" y="5072378"/>
            <a:ext cx="3985173" cy="115506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Fine-grained/Unstructured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99920" indent="-19992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More flexible pruning index choice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99920" indent="-19992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accelerate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어려움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(irregular)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3" name=""/>
          <p:cNvGraphicFramePr>
            <a:graphicFrameLocks noGrp="1"/>
          </p:cNvGraphicFramePr>
          <p:nvPr/>
        </p:nvGraphicFramePr>
        <p:xfrm>
          <a:off x="8517760" y="2449491"/>
          <a:ext cx="317762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7762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"/>
          <p:cNvGraphicFramePr>
            <a:graphicFrameLocks noGrp="1"/>
          </p:cNvGraphicFramePr>
          <p:nvPr/>
        </p:nvGraphicFramePr>
        <p:xfrm>
          <a:off x="8516881" y="1912150"/>
          <a:ext cx="317762" cy="36766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317762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</a:tr>
            </a:tbl>
          </a:graphicData>
        </a:graphic>
      </p:graphicFrame>
      <p:sp>
        <p:nvSpPr>
          <p:cNvPr id="25" name=""/>
          <p:cNvSpPr txBox="1"/>
          <p:nvPr/>
        </p:nvSpPr>
        <p:spPr>
          <a:xfrm>
            <a:off x="9073713" y="1919274"/>
            <a:ext cx="1839530" cy="90840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Preserved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Pruned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6" name=""/>
          <p:cNvGraphicFramePr>
            <a:graphicFrameLocks noGrp="1"/>
          </p:cNvGraphicFramePr>
          <p:nvPr/>
        </p:nvGraphicFramePr>
        <p:xfrm>
          <a:off x="4538278" y="1958340"/>
          <a:ext cx="2621015" cy="294132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327626"/>
                <a:gridCol w="327626"/>
                <a:gridCol w="327626"/>
                <a:gridCol w="327626"/>
                <a:gridCol w="327626"/>
                <a:gridCol w="327626"/>
                <a:gridCol w="327626"/>
                <a:gridCol w="327626"/>
              </a:tblGrid>
              <a:tr h="3457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</a:tr>
              <a:tr h="3457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</a:tr>
              <a:tr h="3457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457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457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</a:tr>
              <a:tr h="3457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</a:tr>
              <a:tr h="3457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3457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" name=""/>
          <p:cNvGraphicFramePr>
            <a:graphicFrameLocks noGrp="1"/>
          </p:cNvGraphicFramePr>
          <p:nvPr/>
        </p:nvGraphicFramePr>
        <p:xfrm>
          <a:off x="8303611" y="3104077"/>
          <a:ext cx="2621015" cy="183832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327626"/>
                <a:gridCol w="327626"/>
                <a:gridCol w="327626"/>
                <a:gridCol w="327626"/>
                <a:gridCol w="327626"/>
                <a:gridCol w="327626"/>
                <a:gridCol w="327626"/>
                <a:gridCol w="327626"/>
              </a:tblGrid>
              <a:tr h="3457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</a:tr>
              <a:tr h="3457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</a:tr>
              <a:tr h="3457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</a:tr>
              <a:tr h="3457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</a:tr>
              <a:tr h="345768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</a:tr>
            </a:tbl>
          </a:graphicData>
        </a:graphic>
      </p:graphicFrame>
      <p:cxnSp>
        <p:nvCxnSpPr>
          <p:cNvPr id="28" name=""/>
          <p:cNvCxnSpPr/>
          <p:nvPr/>
        </p:nvCxnSpPr>
        <p:spPr>
          <a:xfrm>
            <a:off x="7256516" y="4009258"/>
            <a:ext cx="897759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"/>
          <p:cNvSpPr txBox="1"/>
          <p:nvPr/>
        </p:nvSpPr>
        <p:spPr>
          <a:xfrm>
            <a:off x="5777402" y="5104347"/>
            <a:ext cx="4313621" cy="136647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Coarse-grained/Structured</a:t>
            </a: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99920" indent="-1999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Less flexible pruning index choice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199920" indent="-19992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accelerate </a:t>
            </a:r>
            <a:r>
              <a:rPr xmlns:mc="http://schemas.openxmlformats.org/markup-compatibility/2006" xmlns:hp="http://schemas.haansoft.com/office/presentation/8.0" kumimoji="0" lang="ko-KR" altLang="en-US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가 쉬움</a:t>
            </a: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(regular)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399748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/>
        </p:nvSpPr>
        <p:spPr>
          <a:xfrm>
            <a:off x="0" y="0"/>
            <a:ext cx="12192000" cy="72584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b="1"/>
              <a:t>Neural Network Pruning - Granualrities</a:t>
            </a:r>
            <a:endParaRPr lang="en-US" altLang="ko-KR" sz="2200" b="1"/>
          </a:p>
        </p:txBody>
      </p:sp>
      <p:sp>
        <p:nvSpPr>
          <p:cNvPr id="19" name=""/>
          <p:cNvSpPr txBox="1"/>
          <p:nvPr/>
        </p:nvSpPr>
        <p:spPr>
          <a:xfrm>
            <a:off x="928193" y="1251429"/>
            <a:ext cx="8386381" cy="36591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Convolutional Layers</a:t>
            </a:r>
            <a:endParaRPr xmlns:mc="http://schemas.openxmlformats.org/markup-compatibility/2006" xmlns:hp="http://schemas.haansoft.com/office/presentation/8.0" kumimoji="0" lang="en-US" altLang="ko-KR" sz="18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3" name=""/>
          <p:cNvGraphicFramePr>
            <a:graphicFrameLocks noGrp="1"/>
          </p:cNvGraphicFramePr>
          <p:nvPr/>
        </p:nvGraphicFramePr>
        <p:xfrm>
          <a:off x="6612760" y="840095"/>
          <a:ext cx="317762" cy="36766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317762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" name=""/>
          <p:cNvGraphicFramePr>
            <a:graphicFrameLocks noGrp="1"/>
          </p:cNvGraphicFramePr>
          <p:nvPr/>
        </p:nvGraphicFramePr>
        <p:xfrm>
          <a:off x="6611881" y="302754"/>
          <a:ext cx="317762" cy="36766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317762"/>
              </a:tblGrid>
              <a:tr h="3676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b5800"/>
                    </a:solidFill>
                  </a:tcPr>
                </a:tc>
              </a:tr>
            </a:tbl>
          </a:graphicData>
        </a:graphic>
      </p:graphicFrame>
      <p:sp>
        <p:nvSpPr>
          <p:cNvPr id="25" name=""/>
          <p:cNvSpPr txBox="1"/>
          <p:nvPr/>
        </p:nvSpPr>
        <p:spPr>
          <a:xfrm>
            <a:off x="7168713" y="309877"/>
            <a:ext cx="1839530" cy="90840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Preserved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Pruned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" name=""/>
          <p:cNvCxnSpPr/>
          <p:nvPr/>
        </p:nvCxnSpPr>
        <p:spPr>
          <a:xfrm flipV="1">
            <a:off x="9993586" y="1506045"/>
            <a:ext cx="1587501" cy="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"/>
          <p:cNvCxnSpPr/>
          <p:nvPr/>
        </p:nvCxnSpPr>
        <p:spPr>
          <a:xfrm rot="5400000" flipH="1" flipV="1">
            <a:off x="9431169" y="941327"/>
            <a:ext cx="1126797" cy="887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"/>
              <p:cNvSpPr/>
              <p:nvPr/>
            </p:nvSpPr>
            <p:spPr>
              <a:xfrm>
                <a:off x="10334680" y="1524985"/>
                <a:ext cx="828675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1800">
                          <a:latin typeface="Cambria Math"/>
                          <a:sym typeface="Cambria Math"/>
                        </a:rPr>
                        <m:t>=2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2" name=""/>
              <p:cNvSpPr txBox="1"/>
              <p:nvPr/>
            </p:nvSpPr>
            <p:spPr>
              <a:xfrm>
                <a:off x="10334680" y="1524985"/>
                <a:ext cx="828675" cy="4000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"/>
              <p:cNvSpPr/>
              <p:nvPr/>
            </p:nvSpPr>
            <p:spPr>
              <a:xfrm>
                <a:off x="9129493" y="735833"/>
                <a:ext cx="866775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𝑜</m:t>
                          </m:r>
                        </m:sub>
                      </m:sSub>
                      <m:r>
                        <a:rPr sz="1800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3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3" name=""/>
              <p:cNvSpPr txBox="1"/>
              <p:nvPr/>
            </p:nvSpPr>
            <p:spPr>
              <a:xfrm>
                <a:off x="9129493" y="735833"/>
                <a:ext cx="866775" cy="4000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"/>
              <p:cNvSpPr/>
              <p:nvPr/>
            </p:nvSpPr>
            <p:spPr>
              <a:xfrm>
                <a:off x="10344752" y="1157999"/>
                <a:ext cx="923925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sub>
                      </m:sSub>
                      <m:r>
                        <a:rPr sz="1800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3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5" name=""/>
              <p:cNvSpPr txBox="1"/>
              <p:nvPr/>
            </p:nvSpPr>
            <p:spPr>
              <a:xfrm>
                <a:off x="10344752" y="1157999"/>
                <a:ext cx="923925" cy="4000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"/>
              <p:cNvSpPr/>
              <p:nvPr/>
            </p:nvSpPr>
            <p:spPr>
              <a:xfrm>
                <a:off x="11110255" y="522123"/>
                <a:ext cx="885825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ℎ</m:t>
                          </m:r>
                        </m:sub>
                      </m:sSub>
                      <m:r>
                        <a:rPr sz="1800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3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6" name=""/>
              <p:cNvSpPr txBox="1"/>
              <p:nvPr/>
            </p:nvSpPr>
            <p:spPr>
              <a:xfrm>
                <a:off x="11110255" y="522123"/>
                <a:ext cx="885825" cy="4000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p:sp>
        <p:nvSpPr>
          <p:cNvPr id="37" name=""/>
          <p:cNvSpPr/>
          <p:nvPr/>
        </p:nvSpPr>
        <p:spPr>
          <a:xfrm>
            <a:off x="885496" y="2767943"/>
            <a:ext cx="229913" cy="218965"/>
          </a:xfrm>
          <a:prstGeom prst="rect">
            <a:avLst/>
          </a:prstGeom>
          <a:solidFill>
            <a:srgbClr val="eb5800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8" name=""/>
          <p:cNvSpPr/>
          <p:nvPr/>
        </p:nvSpPr>
        <p:spPr>
          <a:xfrm>
            <a:off x="1115957" y="2767067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"/>
          <p:cNvSpPr/>
          <p:nvPr/>
        </p:nvSpPr>
        <p:spPr>
          <a:xfrm>
            <a:off x="1346419" y="2767615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"/>
          <p:cNvSpPr/>
          <p:nvPr/>
        </p:nvSpPr>
        <p:spPr>
          <a:xfrm>
            <a:off x="885496" y="2977493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"/>
          <p:cNvSpPr/>
          <p:nvPr/>
        </p:nvSpPr>
        <p:spPr>
          <a:xfrm>
            <a:off x="1115957" y="2976617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"/>
          <p:cNvSpPr/>
          <p:nvPr/>
        </p:nvSpPr>
        <p:spPr>
          <a:xfrm>
            <a:off x="1346419" y="2977165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"/>
          <p:cNvSpPr/>
          <p:nvPr/>
        </p:nvSpPr>
        <p:spPr>
          <a:xfrm>
            <a:off x="885496" y="3196568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"/>
          <p:cNvSpPr/>
          <p:nvPr/>
        </p:nvSpPr>
        <p:spPr>
          <a:xfrm>
            <a:off x="1115957" y="3195692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"/>
          <p:cNvSpPr/>
          <p:nvPr/>
        </p:nvSpPr>
        <p:spPr>
          <a:xfrm>
            <a:off x="1346419" y="3196240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/>
          <p:nvPr/>
        </p:nvSpPr>
        <p:spPr>
          <a:xfrm>
            <a:off x="1733221" y="2767943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"/>
          <p:cNvSpPr/>
          <p:nvPr/>
        </p:nvSpPr>
        <p:spPr>
          <a:xfrm>
            <a:off x="1963682" y="2767067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"/>
          <p:cNvSpPr/>
          <p:nvPr/>
        </p:nvSpPr>
        <p:spPr>
          <a:xfrm>
            <a:off x="2194144" y="2767615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"/>
          <p:cNvSpPr/>
          <p:nvPr/>
        </p:nvSpPr>
        <p:spPr>
          <a:xfrm>
            <a:off x="1733221" y="2977493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"/>
          <p:cNvSpPr/>
          <p:nvPr/>
        </p:nvSpPr>
        <p:spPr>
          <a:xfrm>
            <a:off x="1963682" y="2976617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"/>
          <p:cNvSpPr/>
          <p:nvPr/>
        </p:nvSpPr>
        <p:spPr>
          <a:xfrm>
            <a:off x="2194144" y="2977165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"/>
          <p:cNvSpPr/>
          <p:nvPr/>
        </p:nvSpPr>
        <p:spPr>
          <a:xfrm>
            <a:off x="1733221" y="3196568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"/>
          <p:cNvSpPr/>
          <p:nvPr/>
        </p:nvSpPr>
        <p:spPr>
          <a:xfrm>
            <a:off x="1963682" y="3195692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"/>
          <p:cNvSpPr/>
          <p:nvPr/>
        </p:nvSpPr>
        <p:spPr>
          <a:xfrm>
            <a:off x="2194144" y="3196240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"/>
          <p:cNvSpPr/>
          <p:nvPr/>
        </p:nvSpPr>
        <p:spPr>
          <a:xfrm>
            <a:off x="885496" y="3558518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"/>
          <p:cNvSpPr/>
          <p:nvPr/>
        </p:nvSpPr>
        <p:spPr>
          <a:xfrm>
            <a:off x="1115957" y="3557642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"/>
          <p:cNvSpPr/>
          <p:nvPr/>
        </p:nvSpPr>
        <p:spPr>
          <a:xfrm>
            <a:off x="1346419" y="3558190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"/>
          <p:cNvSpPr/>
          <p:nvPr/>
        </p:nvSpPr>
        <p:spPr>
          <a:xfrm>
            <a:off x="885496" y="3768068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"/>
          <p:cNvSpPr/>
          <p:nvPr/>
        </p:nvSpPr>
        <p:spPr>
          <a:xfrm>
            <a:off x="1115957" y="3767192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"/>
          <p:cNvSpPr/>
          <p:nvPr/>
        </p:nvSpPr>
        <p:spPr>
          <a:xfrm>
            <a:off x="1346419" y="3767740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"/>
          <p:cNvSpPr/>
          <p:nvPr/>
        </p:nvSpPr>
        <p:spPr>
          <a:xfrm>
            <a:off x="885496" y="3987143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"/>
          <p:cNvSpPr/>
          <p:nvPr/>
        </p:nvSpPr>
        <p:spPr>
          <a:xfrm>
            <a:off x="1115957" y="3986267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3" name=""/>
          <p:cNvSpPr/>
          <p:nvPr/>
        </p:nvSpPr>
        <p:spPr>
          <a:xfrm>
            <a:off x="1346419" y="3986815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4" name=""/>
          <p:cNvSpPr/>
          <p:nvPr/>
        </p:nvSpPr>
        <p:spPr>
          <a:xfrm>
            <a:off x="1733221" y="3558518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"/>
          <p:cNvSpPr/>
          <p:nvPr/>
        </p:nvSpPr>
        <p:spPr>
          <a:xfrm>
            <a:off x="1963682" y="3557642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6" name=""/>
          <p:cNvSpPr/>
          <p:nvPr/>
        </p:nvSpPr>
        <p:spPr>
          <a:xfrm>
            <a:off x="2194144" y="3558190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"/>
          <p:cNvSpPr/>
          <p:nvPr/>
        </p:nvSpPr>
        <p:spPr>
          <a:xfrm>
            <a:off x="1733221" y="3768068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"/>
          <p:cNvSpPr/>
          <p:nvPr/>
        </p:nvSpPr>
        <p:spPr>
          <a:xfrm>
            <a:off x="1963682" y="3767192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9" name=""/>
          <p:cNvSpPr/>
          <p:nvPr/>
        </p:nvSpPr>
        <p:spPr>
          <a:xfrm>
            <a:off x="2194144" y="3767740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0" name=""/>
          <p:cNvSpPr/>
          <p:nvPr/>
        </p:nvSpPr>
        <p:spPr>
          <a:xfrm>
            <a:off x="1733221" y="3987143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1" name=""/>
          <p:cNvSpPr/>
          <p:nvPr/>
        </p:nvSpPr>
        <p:spPr>
          <a:xfrm>
            <a:off x="1963682" y="3986267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"/>
          <p:cNvSpPr/>
          <p:nvPr/>
        </p:nvSpPr>
        <p:spPr>
          <a:xfrm>
            <a:off x="2194144" y="3986815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" name=""/>
          <p:cNvSpPr/>
          <p:nvPr/>
        </p:nvSpPr>
        <p:spPr>
          <a:xfrm>
            <a:off x="885496" y="4358618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"/>
          <p:cNvSpPr/>
          <p:nvPr/>
        </p:nvSpPr>
        <p:spPr>
          <a:xfrm>
            <a:off x="1115957" y="4357742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"/>
          <p:cNvSpPr/>
          <p:nvPr/>
        </p:nvSpPr>
        <p:spPr>
          <a:xfrm>
            <a:off x="1346419" y="4358290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"/>
          <p:cNvSpPr/>
          <p:nvPr/>
        </p:nvSpPr>
        <p:spPr>
          <a:xfrm>
            <a:off x="885496" y="4568168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7" name=""/>
          <p:cNvSpPr/>
          <p:nvPr/>
        </p:nvSpPr>
        <p:spPr>
          <a:xfrm>
            <a:off x="1115957" y="4567292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8" name=""/>
          <p:cNvSpPr/>
          <p:nvPr/>
        </p:nvSpPr>
        <p:spPr>
          <a:xfrm>
            <a:off x="1346419" y="4567840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9" name=""/>
          <p:cNvSpPr/>
          <p:nvPr/>
        </p:nvSpPr>
        <p:spPr>
          <a:xfrm>
            <a:off x="885496" y="4787243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0" name=""/>
          <p:cNvSpPr/>
          <p:nvPr/>
        </p:nvSpPr>
        <p:spPr>
          <a:xfrm>
            <a:off x="1115957" y="4786367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1" name=""/>
          <p:cNvSpPr/>
          <p:nvPr/>
        </p:nvSpPr>
        <p:spPr>
          <a:xfrm>
            <a:off x="1346419" y="4786915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2" name=""/>
          <p:cNvSpPr/>
          <p:nvPr/>
        </p:nvSpPr>
        <p:spPr>
          <a:xfrm>
            <a:off x="1733221" y="4358618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3" name=""/>
          <p:cNvSpPr/>
          <p:nvPr/>
        </p:nvSpPr>
        <p:spPr>
          <a:xfrm>
            <a:off x="1963682" y="4357742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4" name=""/>
          <p:cNvSpPr/>
          <p:nvPr/>
        </p:nvSpPr>
        <p:spPr>
          <a:xfrm>
            <a:off x="2194144" y="4358290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5" name=""/>
          <p:cNvSpPr/>
          <p:nvPr/>
        </p:nvSpPr>
        <p:spPr>
          <a:xfrm>
            <a:off x="1733221" y="4568168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"/>
          <p:cNvSpPr/>
          <p:nvPr/>
        </p:nvSpPr>
        <p:spPr>
          <a:xfrm>
            <a:off x="1963682" y="4567292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7" name=""/>
          <p:cNvSpPr/>
          <p:nvPr/>
        </p:nvSpPr>
        <p:spPr>
          <a:xfrm>
            <a:off x="2194144" y="4567840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/>
          <p:nvPr/>
        </p:nvSpPr>
        <p:spPr>
          <a:xfrm>
            <a:off x="1733221" y="4787243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9" name=""/>
          <p:cNvSpPr/>
          <p:nvPr/>
        </p:nvSpPr>
        <p:spPr>
          <a:xfrm>
            <a:off x="1963682" y="4786367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"/>
          <p:cNvSpPr/>
          <p:nvPr/>
        </p:nvSpPr>
        <p:spPr>
          <a:xfrm>
            <a:off x="2194144" y="4786915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1" name=""/>
          <p:cNvSpPr/>
          <p:nvPr/>
        </p:nvSpPr>
        <p:spPr>
          <a:xfrm>
            <a:off x="3085771" y="2777468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2" name=""/>
          <p:cNvSpPr/>
          <p:nvPr/>
        </p:nvSpPr>
        <p:spPr>
          <a:xfrm>
            <a:off x="3316233" y="2776592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"/>
          <p:cNvSpPr/>
          <p:nvPr/>
        </p:nvSpPr>
        <p:spPr>
          <a:xfrm>
            <a:off x="3546694" y="2777140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" name=""/>
          <p:cNvSpPr/>
          <p:nvPr/>
        </p:nvSpPr>
        <p:spPr>
          <a:xfrm>
            <a:off x="3085771" y="2987018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5" name=""/>
          <p:cNvSpPr/>
          <p:nvPr/>
        </p:nvSpPr>
        <p:spPr>
          <a:xfrm>
            <a:off x="3316233" y="2986142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6" name=""/>
          <p:cNvSpPr/>
          <p:nvPr/>
        </p:nvSpPr>
        <p:spPr>
          <a:xfrm>
            <a:off x="3546694" y="2986690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7" name=""/>
          <p:cNvSpPr/>
          <p:nvPr/>
        </p:nvSpPr>
        <p:spPr>
          <a:xfrm>
            <a:off x="3085771" y="3206093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8" name=""/>
          <p:cNvSpPr/>
          <p:nvPr/>
        </p:nvSpPr>
        <p:spPr>
          <a:xfrm>
            <a:off x="3316233" y="3205217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"/>
          <p:cNvSpPr/>
          <p:nvPr/>
        </p:nvSpPr>
        <p:spPr>
          <a:xfrm>
            <a:off x="3546694" y="3205765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0" name=""/>
          <p:cNvSpPr/>
          <p:nvPr/>
        </p:nvSpPr>
        <p:spPr>
          <a:xfrm>
            <a:off x="3943021" y="2777468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1" name=""/>
          <p:cNvSpPr/>
          <p:nvPr/>
        </p:nvSpPr>
        <p:spPr>
          <a:xfrm>
            <a:off x="4163958" y="2776592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" name=""/>
          <p:cNvSpPr/>
          <p:nvPr/>
        </p:nvSpPr>
        <p:spPr>
          <a:xfrm>
            <a:off x="4394419" y="2777140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" name=""/>
          <p:cNvSpPr/>
          <p:nvPr/>
        </p:nvSpPr>
        <p:spPr>
          <a:xfrm>
            <a:off x="3943021" y="2987018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" name=""/>
          <p:cNvSpPr/>
          <p:nvPr/>
        </p:nvSpPr>
        <p:spPr>
          <a:xfrm>
            <a:off x="4163958" y="2986142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"/>
          <p:cNvSpPr/>
          <p:nvPr/>
        </p:nvSpPr>
        <p:spPr>
          <a:xfrm>
            <a:off x="4394419" y="2986690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6" name=""/>
          <p:cNvSpPr/>
          <p:nvPr/>
        </p:nvSpPr>
        <p:spPr>
          <a:xfrm>
            <a:off x="3943021" y="3206093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7" name=""/>
          <p:cNvSpPr/>
          <p:nvPr/>
        </p:nvSpPr>
        <p:spPr>
          <a:xfrm>
            <a:off x="4163958" y="3205217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8" name=""/>
          <p:cNvSpPr/>
          <p:nvPr/>
        </p:nvSpPr>
        <p:spPr>
          <a:xfrm>
            <a:off x="4394419" y="3205765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9" name=""/>
          <p:cNvSpPr/>
          <p:nvPr/>
        </p:nvSpPr>
        <p:spPr>
          <a:xfrm>
            <a:off x="3085771" y="3568043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0" name=""/>
          <p:cNvSpPr/>
          <p:nvPr/>
        </p:nvSpPr>
        <p:spPr>
          <a:xfrm>
            <a:off x="3316233" y="3567167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1" name=""/>
          <p:cNvSpPr/>
          <p:nvPr/>
        </p:nvSpPr>
        <p:spPr>
          <a:xfrm>
            <a:off x="3546694" y="3567715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" name=""/>
          <p:cNvSpPr/>
          <p:nvPr/>
        </p:nvSpPr>
        <p:spPr>
          <a:xfrm>
            <a:off x="3085771" y="3777593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" name=""/>
          <p:cNvSpPr/>
          <p:nvPr/>
        </p:nvSpPr>
        <p:spPr>
          <a:xfrm>
            <a:off x="3316233" y="3776717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4" name=""/>
          <p:cNvSpPr/>
          <p:nvPr/>
        </p:nvSpPr>
        <p:spPr>
          <a:xfrm>
            <a:off x="3546694" y="3777265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5" name=""/>
          <p:cNvSpPr/>
          <p:nvPr/>
        </p:nvSpPr>
        <p:spPr>
          <a:xfrm>
            <a:off x="3085771" y="3996668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6" name=""/>
          <p:cNvSpPr/>
          <p:nvPr/>
        </p:nvSpPr>
        <p:spPr>
          <a:xfrm>
            <a:off x="3316233" y="3995792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7" name=""/>
          <p:cNvSpPr/>
          <p:nvPr/>
        </p:nvSpPr>
        <p:spPr>
          <a:xfrm>
            <a:off x="3546694" y="3996340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8" name=""/>
          <p:cNvSpPr/>
          <p:nvPr/>
        </p:nvSpPr>
        <p:spPr>
          <a:xfrm>
            <a:off x="3943021" y="3568043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9" name=""/>
          <p:cNvSpPr/>
          <p:nvPr/>
        </p:nvSpPr>
        <p:spPr>
          <a:xfrm>
            <a:off x="4163958" y="3567167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0" name=""/>
          <p:cNvSpPr/>
          <p:nvPr/>
        </p:nvSpPr>
        <p:spPr>
          <a:xfrm>
            <a:off x="4394419" y="3567715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1" name=""/>
          <p:cNvSpPr/>
          <p:nvPr/>
        </p:nvSpPr>
        <p:spPr>
          <a:xfrm>
            <a:off x="3943021" y="3777593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2" name=""/>
          <p:cNvSpPr/>
          <p:nvPr/>
        </p:nvSpPr>
        <p:spPr>
          <a:xfrm>
            <a:off x="4163958" y="3776717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3" name=""/>
          <p:cNvSpPr/>
          <p:nvPr/>
        </p:nvSpPr>
        <p:spPr>
          <a:xfrm>
            <a:off x="4394419" y="3777265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4" name=""/>
          <p:cNvSpPr/>
          <p:nvPr/>
        </p:nvSpPr>
        <p:spPr>
          <a:xfrm>
            <a:off x="3943021" y="3996668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5" name=""/>
          <p:cNvSpPr/>
          <p:nvPr/>
        </p:nvSpPr>
        <p:spPr>
          <a:xfrm>
            <a:off x="4163958" y="3995792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6" name=""/>
          <p:cNvSpPr/>
          <p:nvPr/>
        </p:nvSpPr>
        <p:spPr>
          <a:xfrm>
            <a:off x="4394419" y="3996340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7" name=""/>
          <p:cNvSpPr/>
          <p:nvPr/>
        </p:nvSpPr>
        <p:spPr>
          <a:xfrm>
            <a:off x="3085771" y="4368143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8" name=""/>
          <p:cNvSpPr/>
          <p:nvPr/>
        </p:nvSpPr>
        <p:spPr>
          <a:xfrm>
            <a:off x="3316233" y="4367267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9" name=""/>
          <p:cNvSpPr/>
          <p:nvPr/>
        </p:nvSpPr>
        <p:spPr>
          <a:xfrm>
            <a:off x="3546694" y="4367815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0" name=""/>
          <p:cNvSpPr/>
          <p:nvPr/>
        </p:nvSpPr>
        <p:spPr>
          <a:xfrm>
            <a:off x="3085771" y="4577693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1" name=""/>
          <p:cNvSpPr/>
          <p:nvPr/>
        </p:nvSpPr>
        <p:spPr>
          <a:xfrm>
            <a:off x="3316233" y="4576817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2" name=""/>
          <p:cNvSpPr/>
          <p:nvPr/>
        </p:nvSpPr>
        <p:spPr>
          <a:xfrm>
            <a:off x="3546694" y="4577365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3" name=""/>
          <p:cNvSpPr/>
          <p:nvPr/>
        </p:nvSpPr>
        <p:spPr>
          <a:xfrm>
            <a:off x="3085771" y="4796768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4" name=""/>
          <p:cNvSpPr/>
          <p:nvPr/>
        </p:nvSpPr>
        <p:spPr>
          <a:xfrm>
            <a:off x="3316233" y="4795892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5" name=""/>
          <p:cNvSpPr/>
          <p:nvPr/>
        </p:nvSpPr>
        <p:spPr>
          <a:xfrm>
            <a:off x="3546694" y="4796440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6" name=""/>
          <p:cNvSpPr/>
          <p:nvPr/>
        </p:nvSpPr>
        <p:spPr>
          <a:xfrm>
            <a:off x="3943021" y="4368143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7" name=""/>
          <p:cNvSpPr/>
          <p:nvPr/>
        </p:nvSpPr>
        <p:spPr>
          <a:xfrm>
            <a:off x="4163958" y="4367267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8" name=""/>
          <p:cNvSpPr/>
          <p:nvPr/>
        </p:nvSpPr>
        <p:spPr>
          <a:xfrm>
            <a:off x="4394419" y="4367815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9" name=""/>
          <p:cNvSpPr/>
          <p:nvPr/>
        </p:nvSpPr>
        <p:spPr>
          <a:xfrm>
            <a:off x="3943021" y="4577693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0" name=""/>
          <p:cNvSpPr/>
          <p:nvPr/>
        </p:nvSpPr>
        <p:spPr>
          <a:xfrm>
            <a:off x="4163958" y="4576817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1" name=""/>
          <p:cNvSpPr/>
          <p:nvPr/>
        </p:nvSpPr>
        <p:spPr>
          <a:xfrm>
            <a:off x="4394419" y="4577365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2" name=""/>
          <p:cNvSpPr/>
          <p:nvPr/>
        </p:nvSpPr>
        <p:spPr>
          <a:xfrm>
            <a:off x="3943021" y="4796768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3" name=""/>
          <p:cNvSpPr/>
          <p:nvPr/>
        </p:nvSpPr>
        <p:spPr>
          <a:xfrm>
            <a:off x="4163958" y="4795892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4" name=""/>
          <p:cNvSpPr/>
          <p:nvPr/>
        </p:nvSpPr>
        <p:spPr>
          <a:xfrm>
            <a:off x="4394419" y="4796440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5" name=""/>
          <p:cNvSpPr/>
          <p:nvPr/>
        </p:nvSpPr>
        <p:spPr>
          <a:xfrm>
            <a:off x="5352721" y="2777468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6" name=""/>
          <p:cNvSpPr/>
          <p:nvPr/>
        </p:nvSpPr>
        <p:spPr>
          <a:xfrm>
            <a:off x="5583183" y="2776592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7" name=""/>
          <p:cNvSpPr/>
          <p:nvPr/>
        </p:nvSpPr>
        <p:spPr>
          <a:xfrm>
            <a:off x="5813644" y="2777140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8" name=""/>
          <p:cNvSpPr/>
          <p:nvPr/>
        </p:nvSpPr>
        <p:spPr>
          <a:xfrm>
            <a:off x="5352721" y="2987018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9" name=""/>
          <p:cNvSpPr/>
          <p:nvPr/>
        </p:nvSpPr>
        <p:spPr>
          <a:xfrm>
            <a:off x="5583183" y="2986142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0" name=""/>
          <p:cNvSpPr/>
          <p:nvPr/>
        </p:nvSpPr>
        <p:spPr>
          <a:xfrm>
            <a:off x="5813644" y="2986690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1" name=""/>
          <p:cNvSpPr/>
          <p:nvPr/>
        </p:nvSpPr>
        <p:spPr>
          <a:xfrm>
            <a:off x="5352721" y="3206093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2" name=""/>
          <p:cNvSpPr/>
          <p:nvPr/>
        </p:nvSpPr>
        <p:spPr>
          <a:xfrm>
            <a:off x="5583183" y="3205217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3" name=""/>
          <p:cNvSpPr/>
          <p:nvPr/>
        </p:nvSpPr>
        <p:spPr>
          <a:xfrm>
            <a:off x="5813644" y="3205765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4" name=""/>
          <p:cNvSpPr/>
          <p:nvPr/>
        </p:nvSpPr>
        <p:spPr>
          <a:xfrm>
            <a:off x="6200446" y="2777468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5" name=""/>
          <p:cNvSpPr/>
          <p:nvPr/>
        </p:nvSpPr>
        <p:spPr>
          <a:xfrm>
            <a:off x="6430908" y="2776592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6" name=""/>
          <p:cNvSpPr/>
          <p:nvPr/>
        </p:nvSpPr>
        <p:spPr>
          <a:xfrm>
            <a:off x="6661369" y="2777140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7" name=""/>
          <p:cNvSpPr/>
          <p:nvPr/>
        </p:nvSpPr>
        <p:spPr>
          <a:xfrm>
            <a:off x="6200446" y="2987018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8" name=""/>
          <p:cNvSpPr/>
          <p:nvPr/>
        </p:nvSpPr>
        <p:spPr>
          <a:xfrm>
            <a:off x="6430908" y="2986142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9" name=""/>
          <p:cNvSpPr/>
          <p:nvPr/>
        </p:nvSpPr>
        <p:spPr>
          <a:xfrm>
            <a:off x="6661369" y="2986690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0" name=""/>
          <p:cNvSpPr/>
          <p:nvPr/>
        </p:nvSpPr>
        <p:spPr>
          <a:xfrm>
            <a:off x="6200446" y="3206093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1" name=""/>
          <p:cNvSpPr/>
          <p:nvPr/>
        </p:nvSpPr>
        <p:spPr>
          <a:xfrm>
            <a:off x="6430908" y="3205217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2" name=""/>
          <p:cNvSpPr/>
          <p:nvPr/>
        </p:nvSpPr>
        <p:spPr>
          <a:xfrm>
            <a:off x="6661369" y="3205765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3" name=""/>
          <p:cNvSpPr/>
          <p:nvPr/>
        </p:nvSpPr>
        <p:spPr>
          <a:xfrm>
            <a:off x="5352721" y="3568043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4" name=""/>
          <p:cNvSpPr/>
          <p:nvPr/>
        </p:nvSpPr>
        <p:spPr>
          <a:xfrm>
            <a:off x="5583183" y="3567167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5" name=""/>
          <p:cNvSpPr/>
          <p:nvPr/>
        </p:nvSpPr>
        <p:spPr>
          <a:xfrm>
            <a:off x="5813644" y="3567715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6" name=""/>
          <p:cNvSpPr/>
          <p:nvPr/>
        </p:nvSpPr>
        <p:spPr>
          <a:xfrm>
            <a:off x="5352721" y="3777593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7" name=""/>
          <p:cNvSpPr/>
          <p:nvPr/>
        </p:nvSpPr>
        <p:spPr>
          <a:xfrm>
            <a:off x="5583183" y="3776717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8" name=""/>
          <p:cNvSpPr/>
          <p:nvPr/>
        </p:nvSpPr>
        <p:spPr>
          <a:xfrm>
            <a:off x="5813644" y="3777265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9" name=""/>
          <p:cNvSpPr/>
          <p:nvPr/>
        </p:nvSpPr>
        <p:spPr>
          <a:xfrm>
            <a:off x="5352721" y="3996668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0" name=""/>
          <p:cNvSpPr/>
          <p:nvPr/>
        </p:nvSpPr>
        <p:spPr>
          <a:xfrm>
            <a:off x="5583183" y="3995792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1" name=""/>
          <p:cNvSpPr/>
          <p:nvPr/>
        </p:nvSpPr>
        <p:spPr>
          <a:xfrm>
            <a:off x="5813644" y="3996340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2" name=""/>
          <p:cNvSpPr/>
          <p:nvPr/>
        </p:nvSpPr>
        <p:spPr>
          <a:xfrm>
            <a:off x="6200446" y="3568043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3" name=""/>
          <p:cNvSpPr/>
          <p:nvPr/>
        </p:nvSpPr>
        <p:spPr>
          <a:xfrm>
            <a:off x="6430908" y="3567167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" name=""/>
          <p:cNvSpPr/>
          <p:nvPr/>
        </p:nvSpPr>
        <p:spPr>
          <a:xfrm>
            <a:off x="6661369" y="3567715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5" name=""/>
          <p:cNvSpPr/>
          <p:nvPr/>
        </p:nvSpPr>
        <p:spPr>
          <a:xfrm>
            <a:off x="6200446" y="3777593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6" name=""/>
          <p:cNvSpPr/>
          <p:nvPr/>
        </p:nvSpPr>
        <p:spPr>
          <a:xfrm>
            <a:off x="6430908" y="3776717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7" name=""/>
          <p:cNvSpPr/>
          <p:nvPr/>
        </p:nvSpPr>
        <p:spPr>
          <a:xfrm>
            <a:off x="6661369" y="3777265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8" name=""/>
          <p:cNvSpPr/>
          <p:nvPr/>
        </p:nvSpPr>
        <p:spPr>
          <a:xfrm>
            <a:off x="6200446" y="3996668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9" name=""/>
          <p:cNvSpPr/>
          <p:nvPr/>
        </p:nvSpPr>
        <p:spPr>
          <a:xfrm>
            <a:off x="6430908" y="3995792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0" name=""/>
          <p:cNvSpPr/>
          <p:nvPr/>
        </p:nvSpPr>
        <p:spPr>
          <a:xfrm>
            <a:off x="6661369" y="3996340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1" name=""/>
          <p:cNvSpPr/>
          <p:nvPr/>
        </p:nvSpPr>
        <p:spPr>
          <a:xfrm>
            <a:off x="5352721" y="4368143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2" name=""/>
          <p:cNvSpPr/>
          <p:nvPr/>
        </p:nvSpPr>
        <p:spPr>
          <a:xfrm>
            <a:off x="5583183" y="4367267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3" name=""/>
          <p:cNvSpPr/>
          <p:nvPr/>
        </p:nvSpPr>
        <p:spPr>
          <a:xfrm>
            <a:off x="5813644" y="4367815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4" name=""/>
          <p:cNvSpPr/>
          <p:nvPr/>
        </p:nvSpPr>
        <p:spPr>
          <a:xfrm>
            <a:off x="5352721" y="4577693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5" name=""/>
          <p:cNvSpPr/>
          <p:nvPr/>
        </p:nvSpPr>
        <p:spPr>
          <a:xfrm>
            <a:off x="5583183" y="4586342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6" name=""/>
          <p:cNvSpPr/>
          <p:nvPr/>
        </p:nvSpPr>
        <p:spPr>
          <a:xfrm>
            <a:off x="5813644" y="4577365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7" name=""/>
          <p:cNvSpPr/>
          <p:nvPr/>
        </p:nvSpPr>
        <p:spPr>
          <a:xfrm>
            <a:off x="5352721" y="4796768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8" name=""/>
          <p:cNvSpPr/>
          <p:nvPr/>
        </p:nvSpPr>
        <p:spPr>
          <a:xfrm>
            <a:off x="5583183" y="4795892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9" name=""/>
          <p:cNvSpPr/>
          <p:nvPr/>
        </p:nvSpPr>
        <p:spPr>
          <a:xfrm>
            <a:off x="5813644" y="4796440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0" name=""/>
          <p:cNvSpPr/>
          <p:nvPr/>
        </p:nvSpPr>
        <p:spPr>
          <a:xfrm>
            <a:off x="6200446" y="4368143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1" name=""/>
          <p:cNvSpPr/>
          <p:nvPr/>
        </p:nvSpPr>
        <p:spPr>
          <a:xfrm>
            <a:off x="6430908" y="4367267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2" name=""/>
          <p:cNvSpPr/>
          <p:nvPr/>
        </p:nvSpPr>
        <p:spPr>
          <a:xfrm>
            <a:off x="6661369" y="4367815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3" name=""/>
          <p:cNvSpPr/>
          <p:nvPr/>
        </p:nvSpPr>
        <p:spPr>
          <a:xfrm>
            <a:off x="6200446" y="4577693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4" name=""/>
          <p:cNvSpPr/>
          <p:nvPr/>
        </p:nvSpPr>
        <p:spPr>
          <a:xfrm>
            <a:off x="6430908" y="4586342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5" name=""/>
          <p:cNvSpPr/>
          <p:nvPr/>
        </p:nvSpPr>
        <p:spPr>
          <a:xfrm>
            <a:off x="6661369" y="4577365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6" name=""/>
          <p:cNvSpPr/>
          <p:nvPr/>
        </p:nvSpPr>
        <p:spPr>
          <a:xfrm>
            <a:off x="6200446" y="4796768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7" name=""/>
          <p:cNvSpPr/>
          <p:nvPr/>
        </p:nvSpPr>
        <p:spPr>
          <a:xfrm>
            <a:off x="6430908" y="4795892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8" name=""/>
          <p:cNvSpPr/>
          <p:nvPr/>
        </p:nvSpPr>
        <p:spPr>
          <a:xfrm>
            <a:off x="6661369" y="4796440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9" name=""/>
          <p:cNvSpPr/>
          <p:nvPr/>
        </p:nvSpPr>
        <p:spPr>
          <a:xfrm>
            <a:off x="7552997" y="2786993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0" name=""/>
          <p:cNvSpPr/>
          <p:nvPr/>
        </p:nvSpPr>
        <p:spPr>
          <a:xfrm>
            <a:off x="7783458" y="2786117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1" name=""/>
          <p:cNvSpPr/>
          <p:nvPr/>
        </p:nvSpPr>
        <p:spPr>
          <a:xfrm>
            <a:off x="8013919" y="2786665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2" name=""/>
          <p:cNvSpPr/>
          <p:nvPr/>
        </p:nvSpPr>
        <p:spPr>
          <a:xfrm>
            <a:off x="7552997" y="2996543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"/>
          <p:cNvSpPr/>
          <p:nvPr/>
        </p:nvSpPr>
        <p:spPr>
          <a:xfrm>
            <a:off x="7783458" y="2995667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4" name=""/>
          <p:cNvSpPr/>
          <p:nvPr/>
        </p:nvSpPr>
        <p:spPr>
          <a:xfrm>
            <a:off x="8013919" y="2996215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" name=""/>
          <p:cNvSpPr/>
          <p:nvPr/>
        </p:nvSpPr>
        <p:spPr>
          <a:xfrm>
            <a:off x="7552997" y="3215618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6" name=""/>
          <p:cNvSpPr/>
          <p:nvPr/>
        </p:nvSpPr>
        <p:spPr>
          <a:xfrm>
            <a:off x="7783458" y="3214742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7" name=""/>
          <p:cNvSpPr/>
          <p:nvPr/>
        </p:nvSpPr>
        <p:spPr>
          <a:xfrm>
            <a:off x="8013919" y="3215290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8" name=""/>
          <p:cNvSpPr/>
          <p:nvPr/>
        </p:nvSpPr>
        <p:spPr>
          <a:xfrm>
            <a:off x="8400722" y="2786993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9" name=""/>
          <p:cNvSpPr/>
          <p:nvPr/>
        </p:nvSpPr>
        <p:spPr>
          <a:xfrm>
            <a:off x="8631183" y="2786117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0" name=""/>
          <p:cNvSpPr/>
          <p:nvPr/>
        </p:nvSpPr>
        <p:spPr>
          <a:xfrm>
            <a:off x="8861644" y="2786665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1" name=""/>
          <p:cNvSpPr/>
          <p:nvPr/>
        </p:nvSpPr>
        <p:spPr>
          <a:xfrm>
            <a:off x="8400722" y="2996543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2" name=""/>
          <p:cNvSpPr/>
          <p:nvPr/>
        </p:nvSpPr>
        <p:spPr>
          <a:xfrm>
            <a:off x="8631183" y="2995667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3" name=""/>
          <p:cNvSpPr/>
          <p:nvPr/>
        </p:nvSpPr>
        <p:spPr>
          <a:xfrm>
            <a:off x="8861644" y="2996215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4" name=""/>
          <p:cNvSpPr/>
          <p:nvPr/>
        </p:nvSpPr>
        <p:spPr>
          <a:xfrm>
            <a:off x="8400722" y="3215618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5" name=""/>
          <p:cNvSpPr/>
          <p:nvPr/>
        </p:nvSpPr>
        <p:spPr>
          <a:xfrm>
            <a:off x="8631183" y="3214742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6" name=""/>
          <p:cNvSpPr/>
          <p:nvPr/>
        </p:nvSpPr>
        <p:spPr>
          <a:xfrm>
            <a:off x="8861644" y="3215290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7" name=""/>
          <p:cNvSpPr/>
          <p:nvPr/>
        </p:nvSpPr>
        <p:spPr>
          <a:xfrm>
            <a:off x="7552997" y="3577568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8" name=""/>
          <p:cNvSpPr/>
          <p:nvPr/>
        </p:nvSpPr>
        <p:spPr>
          <a:xfrm>
            <a:off x="7783458" y="3576692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9" name=""/>
          <p:cNvSpPr/>
          <p:nvPr/>
        </p:nvSpPr>
        <p:spPr>
          <a:xfrm>
            <a:off x="8013919" y="3577240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0" name=""/>
          <p:cNvSpPr/>
          <p:nvPr/>
        </p:nvSpPr>
        <p:spPr>
          <a:xfrm>
            <a:off x="7552997" y="3787118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1" name=""/>
          <p:cNvSpPr/>
          <p:nvPr/>
        </p:nvSpPr>
        <p:spPr>
          <a:xfrm>
            <a:off x="7783458" y="3786242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2" name=""/>
          <p:cNvSpPr/>
          <p:nvPr/>
        </p:nvSpPr>
        <p:spPr>
          <a:xfrm>
            <a:off x="8013919" y="3786790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3" name=""/>
          <p:cNvSpPr/>
          <p:nvPr/>
        </p:nvSpPr>
        <p:spPr>
          <a:xfrm>
            <a:off x="7552997" y="4006193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4" name=""/>
          <p:cNvSpPr/>
          <p:nvPr/>
        </p:nvSpPr>
        <p:spPr>
          <a:xfrm>
            <a:off x="7783458" y="4005317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5" name=""/>
          <p:cNvSpPr/>
          <p:nvPr/>
        </p:nvSpPr>
        <p:spPr>
          <a:xfrm>
            <a:off x="8013919" y="4005865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6" name=""/>
          <p:cNvSpPr/>
          <p:nvPr/>
        </p:nvSpPr>
        <p:spPr>
          <a:xfrm>
            <a:off x="8400722" y="3577568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7" name=""/>
          <p:cNvSpPr/>
          <p:nvPr/>
        </p:nvSpPr>
        <p:spPr>
          <a:xfrm>
            <a:off x="8631183" y="3576692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8" name=""/>
          <p:cNvSpPr/>
          <p:nvPr/>
        </p:nvSpPr>
        <p:spPr>
          <a:xfrm>
            <a:off x="8861644" y="3577240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9" name=""/>
          <p:cNvSpPr/>
          <p:nvPr/>
        </p:nvSpPr>
        <p:spPr>
          <a:xfrm>
            <a:off x="8400722" y="3787118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0" name=""/>
          <p:cNvSpPr/>
          <p:nvPr/>
        </p:nvSpPr>
        <p:spPr>
          <a:xfrm>
            <a:off x="8631183" y="3786242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1" name=""/>
          <p:cNvSpPr/>
          <p:nvPr/>
        </p:nvSpPr>
        <p:spPr>
          <a:xfrm>
            <a:off x="8861644" y="3786790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2" name=""/>
          <p:cNvSpPr/>
          <p:nvPr/>
        </p:nvSpPr>
        <p:spPr>
          <a:xfrm>
            <a:off x="8400722" y="4006193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3" name=""/>
          <p:cNvSpPr/>
          <p:nvPr/>
        </p:nvSpPr>
        <p:spPr>
          <a:xfrm>
            <a:off x="8631183" y="4005317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4" name=""/>
          <p:cNvSpPr/>
          <p:nvPr/>
        </p:nvSpPr>
        <p:spPr>
          <a:xfrm>
            <a:off x="8861644" y="4005865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5" name=""/>
          <p:cNvSpPr/>
          <p:nvPr/>
        </p:nvSpPr>
        <p:spPr>
          <a:xfrm>
            <a:off x="7552997" y="4377668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6" name=""/>
          <p:cNvSpPr/>
          <p:nvPr/>
        </p:nvSpPr>
        <p:spPr>
          <a:xfrm>
            <a:off x="7783458" y="4376792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7" name=""/>
          <p:cNvSpPr/>
          <p:nvPr/>
        </p:nvSpPr>
        <p:spPr>
          <a:xfrm>
            <a:off x="8013919" y="4377340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8" name=""/>
          <p:cNvSpPr/>
          <p:nvPr/>
        </p:nvSpPr>
        <p:spPr>
          <a:xfrm>
            <a:off x="7552997" y="4587218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9" name=""/>
          <p:cNvSpPr/>
          <p:nvPr/>
        </p:nvSpPr>
        <p:spPr>
          <a:xfrm>
            <a:off x="7783458" y="4586342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0" name=""/>
          <p:cNvSpPr/>
          <p:nvPr/>
        </p:nvSpPr>
        <p:spPr>
          <a:xfrm>
            <a:off x="8013919" y="4586890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1" name=""/>
          <p:cNvSpPr/>
          <p:nvPr/>
        </p:nvSpPr>
        <p:spPr>
          <a:xfrm>
            <a:off x="7552997" y="4806293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2" name=""/>
          <p:cNvSpPr/>
          <p:nvPr/>
        </p:nvSpPr>
        <p:spPr>
          <a:xfrm>
            <a:off x="7783458" y="4805417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3" name=""/>
          <p:cNvSpPr/>
          <p:nvPr/>
        </p:nvSpPr>
        <p:spPr>
          <a:xfrm>
            <a:off x="8013919" y="4805965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4" name=""/>
          <p:cNvSpPr/>
          <p:nvPr/>
        </p:nvSpPr>
        <p:spPr>
          <a:xfrm>
            <a:off x="8400722" y="4377668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5" name=""/>
          <p:cNvSpPr/>
          <p:nvPr/>
        </p:nvSpPr>
        <p:spPr>
          <a:xfrm>
            <a:off x="8631183" y="4376792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6" name=""/>
          <p:cNvSpPr/>
          <p:nvPr/>
        </p:nvSpPr>
        <p:spPr>
          <a:xfrm>
            <a:off x="8861644" y="4377340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7" name=""/>
          <p:cNvSpPr/>
          <p:nvPr/>
        </p:nvSpPr>
        <p:spPr>
          <a:xfrm>
            <a:off x="8400722" y="4587218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8" name=""/>
          <p:cNvSpPr/>
          <p:nvPr/>
        </p:nvSpPr>
        <p:spPr>
          <a:xfrm>
            <a:off x="8631183" y="4586342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9" name=""/>
          <p:cNvSpPr/>
          <p:nvPr/>
        </p:nvSpPr>
        <p:spPr>
          <a:xfrm>
            <a:off x="8861644" y="4586890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0" name=""/>
          <p:cNvSpPr/>
          <p:nvPr/>
        </p:nvSpPr>
        <p:spPr>
          <a:xfrm>
            <a:off x="8400722" y="4806293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1" name=""/>
          <p:cNvSpPr/>
          <p:nvPr/>
        </p:nvSpPr>
        <p:spPr>
          <a:xfrm>
            <a:off x="8631183" y="4805417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2" name=""/>
          <p:cNvSpPr/>
          <p:nvPr/>
        </p:nvSpPr>
        <p:spPr>
          <a:xfrm>
            <a:off x="8861644" y="4805965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3" name=""/>
          <p:cNvSpPr/>
          <p:nvPr/>
        </p:nvSpPr>
        <p:spPr>
          <a:xfrm>
            <a:off x="9610397" y="2786993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4" name=""/>
          <p:cNvSpPr/>
          <p:nvPr/>
        </p:nvSpPr>
        <p:spPr>
          <a:xfrm>
            <a:off x="9840858" y="2786117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5" name=""/>
          <p:cNvSpPr/>
          <p:nvPr/>
        </p:nvSpPr>
        <p:spPr>
          <a:xfrm>
            <a:off x="10071319" y="2786665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6" name=""/>
          <p:cNvSpPr/>
          <p:nvPr/>
        </p:nvSpPr>
        <p:spPr>
          <a:xfrm>
            <a:off x="9610397" y="2996543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7" name=""/>
          <p:cNvSpPr/>
          <p:nvPr/>
        </p:nvSpPr>
        <p:spPr>
          <a:xfrm>
            <a:off x="9840858" y="2995667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8" name=""/>
          <p:cNvSpPr/>
          <p:nvPr/>
        </p:nvSpPr>
        <p:spPr>
          <a:xfrm>
            <a:off x="10071319" y="2996215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9" name=""/>
          <p:cNvSpPr/>
          <p:nvPr/>
        </p:nvSpPr>
        <p:spPr>
          <a:xfrm>
            <a:off x="9610397" y="3215618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0" name=""/>
          <p:cNvSpPr/>
          <p:nvPr/>
        </p:nvSpPr>
        <p:spPr>
          <a:xfrm>
            <a:off x="9840858" y="3214742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1" name=""/>
          <p:cNvSpPr/>
          <p:nvPr/>
        </p:nvSpPr>
        <p:spPr>
          <a:xfrm>
            <a:off x="10071319" y="3215290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2" name=""/>
          <p:cNvSpPr/>
          <p:nvPr/>
        </p:nvSpPr>
        <p:spPr>
          <a:xfrm>
            <a:off x="10458122" y="2786993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3" name=""/>
          <p:cNvSpPr/>
          <p:nvPr/>
        </p:nvSpPr>
        <p:spPr>
          <a:xfrm>
            <a:off x="10688583" y="2786117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4" name=""/>
          <p:cNvSpPr/>
          <p:nvPr/>
        </p:nvSpPr>
        <p:spPr>
          <a:xfrm>
            <a:off x="10909519" y="2786665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5" name=""/>
          <p:cNvSpPr/>
          <p:nvPr/>
        </p:nvSpPr>
        <p:spPr>
          <a:xfrm>
            <a:off x="10458122" y="2996543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6" name=""/>
          <p:cNvSpPr/>
          <p:nvPr/>
        </p:nvSpPr>
        <p:spPr>
          <a:xfrm>
            <a:off x="10688583" y="2995667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7" name=""/>
          <p:cNvSpPr/>
          <p:nvPr/>
        </p:nvSpPr>
        <p:spPr>
          <a:xfrm>
            <a:off x="10909519" y="2996215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8" name=""/>
          <p:cNvSpPr/>
          <p:nvPr/>
        </p:nvSpPr>
        <p:spPr>
          <a:xfrm>
            <a:off x="10458122" y="3215618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9" name=""/>
          <p:cNvSpPr/>
          <p:nvPr/>
        </p:nvSpPr>
        <p:spPr>
          <a:xfrm>
            <a:off x="10688583" y="3214742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0" name=""/>
          <p:cNvSpPr/>
          <p:nvPr/>
        </p:nvSpPr>
        <p:spPr>
          <a:xfrm>
            <a:off x="10909519" y="3215290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1" name=""/>
          <p:cNvSpPr/>
          <p:nvPr/>
        </p:nvSpPr>
        <p:spPr>
          <a:xfrm>
            <a:off x="9610397" y="3577568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2" name=""/>
          <p:cNvSpPr/>
          <p:nvPr/>
        </p:nvSpPr>
        <p:spPr>
          <a:xfrm>
            <a:off x="9840858" y="3576692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3" name=""/>
          <p:cNvSpPr/>
          <p:nvPr/>
        </p:nvSpPr>
        <p:spPr>
          <a:xfrm>
            <a:off x="10071319" y="3577240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4" name=""/>
          <p:cNvSpPr/>
          <p:nvPr/>
        </p:nvSpPr>
        <p:spPr>
          <a:xfrm>
            <a:off x="9610397" y="3787118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5" name=""/>
          <p:cNvSpPr/>
          <p:nvPr/>
        </p:nvSpPr>
        <p:spPr>
          <a:xfrm>
            <a:off x="9840858" y="3786242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6" name=""/>
          <p:cNvSpPr/>
          <p:nvPr/>
        </p:nvSpPr>
        <p:spPr>
          <a:xfrm>
            <a:off x="10071319" y="3786790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7" name=""/>
          <p:cNvSpPr/>
          <p:nvPr/>
        </p:nvSpPr>
        <p:spPr>
          <a:xfrm>
            <a:off x="9610397" y="4006193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8" name=""/>
          <p:cNvSpPr/>
          <p:nvPr/>
        </p:nvSpPr>
        <p:spPr>
          <a:xfrm>
            <a:off x="9840858" y="4005317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9" name=""/>
          <p:cNvSpPr/>
          <p:nvPr/>
        </p:nvSpPr>
        <p:spPr>
          <a:xfrm>
            <a:off x="10071319" y="4005865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0" name=""/>
          <p:cNvSpPr/>
          <p:nvPr/>
        </p:nvSpPr>
        <p:spPr>
          <a:xfrm>
            <a:off x="10458122" y="3577568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1" name=""/>
          <p:cNvSpPr/>
          <p:nvPr/>
        </p:nvSpPr>
        <p:spPr>
          <a:xfrm>
            <a:off x="10688583" y="3576692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2" name=""/>
          <p:cNvSpPr/>
          <p:nvPr/>
        </p:nvSpPr>
        <p:spPr>
          <a:xfrm>
            <a:off x="10909519" y="3577240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3" name=""/>
          <p:cNvSpPr/>
          <p:nvPr/>
        </p:nvSpPr>
        <p:spPr>
          <a:xfrm>
            <a:off x="10458122" y="3787118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4" name=""/>
          <p:cNvSpPr/>
          <p:nvPr/>
        </p:nvSpPr>
        <p:spPr>
          <a:xfrm>
            <a:off x="10688583" y="3786242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5" name=""/>
          <p:cNvSpPr/>
          <p:nvPr/>
        </p:nvSpPr>
        <p:spPr>
          <a:xfrm>
            <a:off x="10909519" y="3786790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6" name=""/>
          <p:cNvSpPr/>
          <p:nvPr/>
        </p:nvSpPr>
        <p:spPr>
          <a:xfrm>
            <a:off x="10458122" y="4006193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7" name=""/>
          <p:cNvSpPr/>
          <p:nvPr/>
        </p:nvSpPr>
        <p:spPr>
          <a:xfrm>
            <a:off x="10688583" y="4005317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8" name=""/>
          <p:cNvSpPr/>
          <p:nvPr/>
        </p:nvSpPr>
        <p:spPr>
          <a:xfrm>
            <a:off x="10909519" y="4005865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9" name=""/>
          <p:cNvSpPr/>
          <p:nvPr/>
        </p:nvSpPr>
        <p:spPr>
          <a:xfrm>
            <a:off x="9610397" y="4377668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0" name=""/>
          <p:cNvSpPr/>
          <p:nvPr/>
        </p:nvSpPr>
        <p:spPr>
          <a:xfrm>
            <a:off x="9840858" y="4376792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1" name=""/>
          <p:cNvSpPr/>
          <p:nvPr/>
        </p:nvSpPr>
        <p:spPr>
          <a:xfrm>
            <a:off x="10071319" y="4377340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2" name=""/>
          <p:cNvSpPr/>
          <p:nvPr/>
        </p:nvSpPr>
        <p:spPr>
          <a:xfrm>
            <a:off x="9610397" y="4587218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3" name=""/>
          <p:cNvSpPr/>
          <p:nvPr/>
        </p:nvSpPr>
        <p:spPr>
          <a:xfrm>
            <a:off x="9840858" y="4586342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4" name=""/>
          <p:cNvSpPr/>
          <p:nvPr/>
        </p:nvSpPr>
        <p:spPr>
          <a:xfrm>
            <a:off x="10071319" y="4586890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5" name=""/>
          <p:cNvSpPr/>
          <p:nvPr/>
        </p:nvSpPr>
        <p:spPr>
          <a:xfrm>
            <a:off x="9610397" y="4806293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6" name=""/>
          <p:cNvSpPr/>
          <p:nvPr/>
        </p:nvSpPr>
        <p:spPr>
          <a:xfrm>
            <a:off x="9840858" y="4805417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7" name=""/>
          <p:cNvSpPr/>
          <p:nvPr/>
        </p:nvSpPr>
        <p:spPr>
          <a:xfrm>
            <a:off x="10071319" y="4805965"/>
            <a:ext cx="229913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8" name=""/>
          <p:cNvSpPr/>
          <p:nvPr/>
        </p:nvSpPr>
        <p:spPr>
          <a:xfrm>
            <a:off x="10458122" y="4377668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9" name=""/>
          <p:cNvSpPr/>
          <p:nvPr/>
        </p:nvSpPr>
        <p:spPr>
          <a:xfrm>
            <a:off x="10688583" y="4376792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0" name=""/>
          <p:cNvSpPr/>
          <p:nvPr/>
        </p:nvSpPr>
        <p:spPr>
          <a:xfrm>
            <a:off x="10909519" y="4377340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1" name=""/>
          <p:cNvSpPr/>
          <p:nvPr/>
        </p:nvSpPr>
        <p:spPr>
          <a:xfrm>
            <a:off x="10458122" y="4587218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2" name=""/>
          <p:cNvSpPr/>
          <p:nvPr/>
        </p:nvSpPr>
        <p:spPr>
          <a:xfrm>
            <a:off x="10688583" y="4586342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3" name=""/>
          <p:cNvSpPr/>
          <p:nvPr/>
        </p:nvSpPr>
        <p:spPr>
          <a:xfrm>
            <a:off x="10909519" y="4586890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4" name=""/>
          <p:cNvSpPr/>
          <p:nvPr/>
        </p:nvSpPr>
        <p:spPr>
          <a:xfrm>
            <a:off x="10458122" y="4806293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5" name=""/>
          <p:cNvSpPr/>
          <p:nvPr/>
        </p:nvSpPr>
        <p:spPr>
          <a:xfrm>
            <a:off x="10688583" y="4805417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6" name=""/>
          <p:cNvSpPr/>
          <p:nvPr/>
        </p:nvSpPr>
        <p:spPr>
          <a:xfrm>
            <a:off x="10909519" y="4805965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07" name=""/>
          <p:cNvCxnSpPr/>
          <p:nvPr/>
        </p:nvCxnSpPr>
        <p:spPr>
          <a:xfrm>
            <a:off x="2472122" y="2432706"/>
            <a:ext cx="7083533" cy="0"/>
          </a:xfrm>
          <a:prstGeom prst="straightConnector1">
            <a:avLst/>
          </a:prstGeom>
          <a:ln>
            <a:solidFill>
              <a:schemeClr val="dk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"/>
          <p:cNvSpPr txBox="1"/>
          <p:nvPr/>
        </p:nvSpPr>
        <p:spPr>
          <a:xfrm>
            <a:off x="1102493" y="2257797"/>
            <a:ext cx="1324961" cy="35967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Irregular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9717910" y="2245970"/>
            <a:ext cx="1324961" cy="3619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regular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992133" y="5191059"/>
            <a:ext cx="1620564" cy="6363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Fine-grained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Pruning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3036723" y="5193029"/>
            <a:ext cx="1970909" cy="6343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Pattern-based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Pruning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5334985" y="5203101"/>
            <a:ext cx="1970909" cy="64334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Vector-level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Pruning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7545661" y="5216019"/>
            <a:ext cx="1970909" cy="63995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Kernel-level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Pruning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4" name=""/>
          <p:cNvSpPr txBox="1"/>
          <p:nvPr/>
        </p:nvSpPr>
        <p:spPr>
          <a:xfrm>
            <a:off x="9679699" y="5226092"/>
            <a:ext cx="1970909" cy="63940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Channel-level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Pruning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5" name=""/>
          <p:cNvSpPr/>
          <p:nvPr/>
        </p:nvSpPr>
        <p:spPr>
          <a:xfrm>
            <a:off x="10446298" y="402567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6" name=""/>
          <p:cNvSpPr/>
          <p:nvPr/>
        </p:nvSpPr>
        <p:spPr>
          <a:xfrm>
            <a:off x="10676759" y="401692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7" name=""/>
          <p:cNvSpPr/>
          <p:nvPr/>
        </p:nvSpPr>
        <p:spPr>
          <a:xfrm>
            <a:off x="10907220" y="402239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8" name=""/>
          <p:cNvSpPr/>
          <p:nvPr/>
        </p:nvSpPr>
        <p:spPr>
          <a:xfrm>
            <a:off x="10446298" y="612117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9" name=""/>
          <p:cNvSpPr/>
          <p:nvPr/>
        </p:nvSpPr>
        <p:spPr>
          <a:xfrm>
            <a:off x="10676759" y="611242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10907220" y="611789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1" name=""/>
          <p:cNvSpPr/>
          <p:nvPr/>
        </p:nvSpPr>
        <p:spPr>
          <a:xfrm>
            <a:off x="10446298" y="831192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2" name=""/>
          <p:cNvSpPr/>
          <p:nvPr/>
        </p:nvSpPr>
        <p:spPr>
          <a:xfrm>
            <a:off x="10676759" y="830317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3" name=""/>
          <p:cNvSpPr/>
          <p:nvPr/>
        </p:nvSpPr>
        <p:spPr>
          <a:xfrm>
            <a:off x="10907220" y="830864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4" name=""/>
              <p:cNvSpPr/>
              <p:nvPr/>
            </p:nvSpPr>
            <p:spPr>
              <a:xfrm>
                <a:off x="3632582" y="1260480"/>
                <a:ext cx="1628775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𝑜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</m:t>
                          </m:r>
                        </m:sub>
                      </m:sSub>
                      <m:r>
                        <a:rPr sz="1800">
                          <a:latin typeface="Cambria Math"/>
                          <a:sym typeface="Cambria Math"/>
                        </a:rPr>
                        <m:t xml:space="preserve">, 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ℎ</m:t>
                          </m:r>
                        </m:sub>
                      </m:sSub>
                      <m:r>
                        <a:rPr sz="1800">
                          <a:latin typeface="Cambria Math"/>
                          <a:sym typeface="Cambria Math"/>
                        </a:rPr>
                        <m:t xml:space="preserve"> , 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𝑘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324" name=""/>
              <p:cNvSpPr txBox="1"/>
              <p:nvPr/>
            </p:nvSpPr>
            <p:spPr>
              <a:xfrm>
                <a:off x="3632582" y="1260480"/>
                <a:ext cx="1628775" cy="4000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</p:spTree>
    <p:extLst>
      <p:ext uri="{BB962C8B-B14F-4D97-AF65-F5344CB8AC3E}">
        <p14:creationId xmlns:p14="http://schemas.microsoft.com/office/powerpoint/2010/main" val="10326547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/>
        </p:nvSpPr>
        <p:spPr>
          <a:xfrm>
            <a:off x="0" y="0"/>
            <a:ext cx="12192000" cy="72584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b="1"/>
              <a:t>Neural Network Pruning - Granualrities</a:t>
            </a:r>
            <a:endParaRPr lang="en-US" altLang="ko-KR" sz="2200" b="1"/>
          </a:p>
        </p:txBody>
      </p:sp>
      <p:sp>
        <p:nvSpPr>
          <p:cNvPr id="37" name=""/>
          <p:cNvSpPr/>
          <p:nvPr/>
        </p:nvSpPr>
        <p:spPr>
          <a:xfrm>
            <a:off x="885496" y="2767943"/>
            <a:ext cx="229913" cy="218965"/>
          </a:xfrm>
          <a:prstGeom prst="rect">
            <a:avLst/>
          </a:prstGeom>
          <a:solidFill>
            <a:srgbClr val="289b6e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8" name=""/>
          <p:cNvSpPr/>
          <p:nvPr/>
        </p:nvSpPr>
        <p:spPr>
          <a:xfrm>
            <a:off x="1115957" y="2767067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"/>
          <p:cNvSpPr/>
          <p:nvPr/>
        </p:nvSpPr>
        <p:spPr>
          <a:xfrm>
            <a:off x="1346419" y="2767615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"/>
          <p:cNvSpPr/>
          <p:nvPr/>
        </p:nvSpPr>
        <p:spPr>
          <a:xfrm>
            <a:off x="885496" y="2977493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"/>
          <p:cNvSpPr/>
          <p:nvPr/>
        </p:nvSpPr>
        <p:spPr>
          <a:xfrm>
            <a:off x="1115957" y="2976617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"/>
          <p:cNvSpPr/>
          <p:nvPr/>
        </p:nvSpPr>
        <p:spPr>
          <a:xfrm>
            <a:off x="1346419" y="2977165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"/>
          <p:cNvSpPr/>
          <p:nvPr/>
        </p:nvSpPr>
        <p:spPr>
          <a:xfrm>
            <a:off x="885496" y="3196568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"/>
          <p:cNvSpPr/>
          <p:nvPr/>
        </p:nvSpPr>
        <p:spPr>
          <a:xfrm>
            <a:off x="1115957" y="3195692"/>
            <a:ext cx="229913" cy="218965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"/>
          <p:cNvSpPr/>
          <p:nvPr/>
        </p:nvSpPr>
        <p:spPr>
          <a:xfrm>
            <a:off x="1346419" y="3196240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/>
          <p:nvPr/>
        </p:nvSpPr>
        <p:spPr>
          <a:xfrm>
            <a:off x="1571296" y="2767943"/>
            <a:ext cx="229913" cy="218965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"/>
          <p:cNvSpPr/>
          <p:nvPr/>
        </p:nvSpPr>
        <p:spPr>
          <a:xfrm>
            <a:off x="1801757" y="2767067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"/>
          <p:cNvSpPr/>
          <p:nvPr/>
        </p:nvSpPr>
        <p:spPr>
          <a:xfrm>
            <a:off x="2032219" y="2767615"/>
            <a:ext cx="229913" cy="218965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"/>
          <p:cNvSpPr/>
          <p:nvPr/>
        </p:nvSpPr>
        <p:spPr>
          <a:xfrm>
            <a:off x="1571296" y="2977493"/>
            <a:ext cx="229913" cy="218965"/>
          </a:xfrm>
          <a:prstGeom prst="rect">
            <a:avLst/>
          </a:prstGeom>
          <a:solidFill>
            <a:srgbClr val="9be5c8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"/>
          <p:cNvSpPr/>
          <p:nvPr/>
        </p:nvSpPr>
        <p:spPr>
          <a:xfrm>
            <a:off x="1801757" y="2976617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"/>
          <p:cNvSpPr/>
          <p:nvPr/>
        </p:nvSpPr>
        <p:spPr>
          <a:xfrm>
            <a:off x="2032219" y="2977165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"/>
          <p:cNvSpPr/>
          <p:nvPr/>
        </p:nvSpPr>
        <p:spPr>
          <a:xfrm>
            <a:off x="1571296" y="3196568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"/>
          <p:cNvSpPr/>
          <p:nvPr/>
        </p:nvSpPr>
        <p:spPr>
          <a:xfrm>
            <a:off x="1801757" y="3195692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"/>
          <p:cNvSpPr/>
          <p:nvPr/>
        </p:nvSpPr>
        <p:spPr>
          <a:xfrm>
            <a:off x="2032219" y="3196240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"/>
          <p:cNvSpPr/>
          <p:nvPr/>
        </p:nvSpPr>
        <p:spPr>
          <a:xfrm>
            <a:off x="885496" y="3415643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"/>
          <p:cNvSpPr/>
          <p:nvPr/>
        </p:nvSpPr>
        <p:spPr>
          <a:xfrm>
            <a:off x="1115957" y="3414767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"/>
          <p:cNvSpPr/>
          <p:nvPr/>
        </p:nvSpPr>
        <p:spPr>
          <a:xfrm>
            <a:off x="1346419" y="3415315"/>
            <a:ext cx="229913" cy="218965"/>
          </a:xfrm>
          <a:prstGeom prst="rect">
            <a:avLst/>
          </a:prstGeom>
          <a:solidFill>
            <a:srgbClr val="9be5c8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"/>
          <p:cNvSpPr/>
          <p:nvPr/>
        </p:nvSpPr>
        <p:spPr>
          <a:xfrm>
            <a:off x="885496" y="3625193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"/>
          <p:cNvSpPr/>
          <p:nvPr/>
        </p:nvSpPr>
        <p:spPr>
          <a:xfrm>
            <a:off x="1115957" y="3624317"/>
            <a:ext cx="229913" cy="218965"/>
          </a:xfrm>
          <a:prstGeom prst="rect">
            <a:avLst/>
          </a:prstGeom>
          <a:solidFill>
            <a:srgbClr val="9be5c8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"/>
          <p:cNvSpPr/>
          <p:nvPr/>
        </p:nvSpPr>
        <p:spPr>
          <a:xfrm>
            <a:off x="1346419" y="3624865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"/>
          <p:cNvSpPr/>
          <p:nvPr/>
        </p:nvSpPr>
        <p:spPr>
          <a:xfrm>
            <a:off x="885496" y="3844268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"/>
          <p:cNvSpPr/>
          <p:nvPr/>
        </p:nvSpPr>
        <p:spPr>
          <a:xfrm>
            <a:off x="1115957" y="3843392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3" name=""/>
          <p:cNvSpPr/>
          <p:nvPr/>
        </p:nvSpPr>
        <p:spPr>
          <a:xfrm>
            <a:off x="1346419" y="3843940"/>
            <a:ext cx="229913" cy="218965"/>
          </a:xfrm>
          <a:prstGeom prst="rect">
            <a:avLst/>
          </a:prstGeom>
          <a:solidFill>
            <a:srgbClr val="9be5c8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4" name=""/>
          <p:cNvSpPr/>
          <p:nvPr/>
        </p:nvSpPr>
        <p:spPr>
          <a:xfrm>
            <a:off x="1571296" y="3415643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"/>
          <p:cNvSpPr/>
          <p:nvPr/>
        </p:nvSpPr>
        <p:spPr>
          <a:xfrm>
            <a:off x="1801757" y="3414767"/>
            <a:ext cx="229913" cy="218965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6" name=""/>
          <p:cNvSpPr/>
          <p:nvPr/>
        </p:nvSpPr>
        <p:spPr>
          <a:xfrm>
            <a:off x="2032219" y="3415315"/>
            <a:ext cx="229913" cy="218965"/>
          </a:xfrm>
          <a:prstGeom prst="rect">
            <a:avLst/>
          </a:prstGeom>
          <a:solidFill>
            <a:srgbClr val="9be5c8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"/>
          <p:cNvSpPr/>
          <p:nvPr/>
        </p:nvSpPr>
        <p:spPr>
          <a:xfrm>
            <a:off x="1571296" y="3625193"/>
            <a:ext cx="229913" cy="218965"/>
          </a:xfrm>
          <a:prstGeom prst="rect">
            <a:avLst/>
          </a:prstGeom>
          <a:solidFill>
            <a:srgbClr val="1e7452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"/>
          <p:cNvSpPr/>
          <p:nvPr/>
        </p:nvSpPr>
        <p:spPr>
          <a:xfrm>
            <a:off x="1801757" y="3624317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9" name=""/>
          <p:cNvSpPr/>
          <p:nvPr/>
        </p:nvSpPr>
        <p:spPr>
          <a:xfrm>
            <a:off x="2032219" y="3624865"/>
            <a:ext cx="229913" cy="218965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0" name=""/>
          <p:cNvSpPr/>
          <p:nvPr/>
        </p:nvSpPr>
        <p:spPr>
          <a:xfrm>
            <a:off x="1571296" y="3844268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1" name=""/>
          <p:cNvSpPr/>
          <p:nvPr/>
        </p:nvSpPr>
        <p:spPr>
          <a:xfrm>
            <a:off x="1801757" y="3843392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"/>
          <p:cNvSpPr/>
          <p:nvPr/>
        </p:nvSpPr>
        <p:spPr>
          <a:xfrm>
            <a:off x="2032219" y="3843940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" name=""/>
          <p:cNvSpPr/>
          <p:nvPr/>
        </p:nvSpPr>
        <p:spPr>
          <a:xfrm>
            <a:off x="885496" y="4063343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"/>
          <p:cNvSpPr/>
          <p:nvPr/>
        </p:nvSpPr>
        <p:spPr>
          <a:xfrm>
            <a:off x="1115957" y="4062467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"/>
          <p:cNvSpPr/>
          <p:nvPr/>
        </p:nvSpPr>
        <p:spPr>
          <a:xfrm>
            <a:off x="1346419" y="4063015"/>
            <a:ext cx="229913" cy="218965"/>
          </a:xfrm>
          <a:prstGeom prst="rect">
            <a:avLst/>
          </a:prstGeom>
          <a:solidFill>
            <a:srgbClr val="9be5c8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"/>
          <p:cNvSpPr/>
          <p:nvPr/>
        </p:nvSpPr>
        <p:spPr>
          <a:xfrm>
            <a:off x="885496" y="4272893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7" name=""/>
          <p:cNvSpPr/>
          <p:nvPr/>
        </p:nvSpPr>
        <p:spPr>
          <a:xfrm>
            <a:off x="1115957" y="4272017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8" name=""/>
          <p:cNvSpPr/>
          <p:nvPr/>
        </p:nvSpPr>
        <p:spPr>
          <a:xfrm>
            <a:off x="1346419" y="4272565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2" name=""/>
          <p:cNvSpPr/>
          <p:nvPr/>
        </p:nvSpPr>
        <p:spPr>
          <a:xfrm>
            <a:off x="1571296" y="4063343"/>
            <a:ext cx="229913" cy="218965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3" name=""/>
          <p:cNvSpPr/>
          <p:nvPr/>
        </p:nvSpPr>
        <p:spPr>
          <a:xfrm>
            <a:off x="1801757" y="4062467"/>
            <a:ext cx="229913" cy="218965"/>
          </a:xfrm>
          <a:prstGeom prst="rect">
            <a:avLst/>
          </a:prstGeom>
          <a:solidFill>
            <a:srgbClr val="1e7452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4" name=""/>
          <p:cNvSpPr/>
          <p:nvPr/>
        </p:nvSpPr>
        <p:spPr>
          <a:xfrm>
            <a:off x="2032219" y="4063015"/>
            <a:ext cx="229913" cy="218965"/>
          </a:xfrm>
          <a:prstGeom prst="rect">
            <a:avLst/>
          </a:prstGeom>
          <a:solidFill>
            <a:srgbClr val="1e7452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5" name=""/>
          <p:cNvSpPr/>
          <p:nvPr/>
        </p:nvSpPr>
        <p:spPr>
          <a:xfrm>
            <a:off x="1571296" y="4272893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"/>
          <p:cNvSpPr/>
          <p:nvPr/>
        </p:nvSpPr>
        <p:spPr>
          <a:xfrm>
            <a:off x="1801757" y="4272017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7" name=""/>
          <p:cNvSpPr/>
          <p:nvPr/>
        </p:nvSpPr>
        <p:spPr>
          <a:xfrm>
            <a:off x="2032219" y="4272565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chemeClr val="dk1">
                <a:alpha val="100000"/>
              </a:scheme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1" name=""/>
          <p:cNvSpPr/>
          <p:nvPr/>
        </p:nvSpPr>
        <p:spPr>
          <a:xfrm>
            <a:off x="2266621" y="2767943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2" name=""/>
          <p:cNvSpPr/>
          <p:nvPr/>
        </p:nvSpPr>
        <p:spPr>
          <a:xfrm>
            <a:off x="2497083" y="2767067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" name=""/>
          <p:cNvSpPr/>
          <p:nvPr/>
        </p:nvSpPr>
        <p:spPr>
          <a:xfrm>
            <a:off x="2266621" y="2977493"/>
            <a:ext cx="229913" cy="218965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5" name=""/>
          <p:cNvSpPr/>
          <p:nvPr/>
        </p:nvSpPr>
        <p:spPr>
          <a:xfrm>
            <a:off x="2497083" y="2976617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7" name=""/>
          <p:cNvSpPr/>
          <p:nvPr/>
        </p:nvSpPr>
        <p:spPr>
          <a:xfrm>
            <a:off x="2266621" y="3196568"/>
            <a:ext cx="229913" cy="218965"/>
          </a:xfrm>
          <a:prstGeom prst="rect">
            <a:avLst/>
          </a:prstGeom>
          <a:solidFill>
            <a:srgbClr val="9be5c8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8" name=""/>
          <p:cNvSpPr/>
          <p:nvPr/>
        </p:nvSpPr>
        <p:spPr>
          <a:xfrm>
            <a:off x="2497083" y="3195692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9" name=""/>
          <p:cNvSpPr/>
          <p:nvPr/>
        </p:nvSpPr>
        <p:spPr>
          <a:xfrm>
            <a:off x="2266621" y="3415643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0" name=""/>
          <p:cNvSpPr/>
          <p:nvPr/>
        </p:nvSpPr>
        <p:spPr>
          <a:xfrm>
            <a:off x="2497083" y="3414767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" name=""/>
          <p:cNvSpPr/>
          <p:nvPr/>
        </p:nvSpPr>
        <p:spPr>
          <a:xfrm>
            <a:off x="2266621" y="3625193"/>
            <a:ext cx="229913" cy="218965"/>
          </a:xfrm>
          <a:prstGeom prst="rect">
            <a:avLst/>
          </a:prstGeom>
          <a:solidFill>
            <a:srgbClr val="1e7452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" name=""/>
          <p:cNvSpPr/>
          <p:nvPr/>
        </p:nvSpPr>
        <p:spPr>
          <a:xfrm>
            <a:off x="2497083" y="3624317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5" name=""/>
          <p:cNvSpPr/>
          <p:nvPr/>
        </p:nvSpPr>
        <p:spPr>
          <a:xfrm>
            <a:off x="2266621" y="3844268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6" name=""/>
          <p:cNvSpPr/>
          <p:nvPr/>
        </p:nvSpPr>
        <p:spPr>
          <a:xfrm>
            <a:off x="2497083" y="3843392"/>
            <a:ext cx="229913" cy="218965"/>
          </a:xfrm>
          <a:prstGeom prst="rect">
            <a:avLst/>
          </a:prstGeom>
          <a:solidFill>
            <a:srgbClr val="1e7452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7" name=""/>
          <p:cNvSpPr/>
          <p:nvPr/>
        </p:nvSpPr>
        <p:spPr>
          <a:xfrm>
            <a:off x="2266621" y="4063343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8" name=""/>
          <p:cNvSpPr/>
          <p:nvPr/>
        </p:nvSpPr>
        <p:spPr>
          <a:xfrm>
            <a:off x="2497083" y="4062467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0" name=""/>
          <p:cNvSpPr/>
          <p:nvPr/>
        </p:nvSpPr>
        <p:spPr>
          <a:xfrm>
            <a:off x="2266621" y="4272893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1" name=""/>
          <p:cNvSpPr/>
          <p:nvPr/>
        </p:nvSpPr>
        <p:spPr>
          <a:xfrm>
            <a:off x="2497083" y="4272017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956413" y="4833871"/>
            <a:ext cx="3013596" cy="36487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Dense Matrix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6" name=""/>
          <p:cNvSpPr/>
          <p:nvPr/>
        </p:nvSpPr>
        <p:spPr>
          <a:xfrm>
            <a:off x="4545477" y="2754176"/>
            <a:ext cx="1940718" cy="1785937"/>
          </a:xfrm>
          <a:prstGeom prst="rect">
            <a:avLst/>
          </a:prstGeom>
          <a:solidFill>
            <a:srgbClr val="ffffff">
              <a:alpha val="100000"/>
            </a:srgbClr>
          </a:solidFill>
          <a:ln w="63500" cap="flat" cmpd="sng" algn="ctr">
            <a:solidFill>
              <a:srgbClr val="ed7d31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7" name=""/>
          <p:cNvSpPr/>
          <p:nvPr/>
        </p:nvSpPr>
        <p:spPr>
          <a:xfrm>
            <a:off x="4599917" y="2781300"/>
            <a:ext cx="229913" cy="218965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8" name=""/>
          <p:cNvSpPr/>
          <p:nvPr/>
        </p:nvSpPr>
        <p:spPr>
          <a:xfrm>
            <a:off x="4830379" y="2780424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9" name=""/>
          <p:cNvSpPr/>
          <p:nvPr/>
        </p:nvSpPr>
        <p:spPr>
          <a:xfrm>
            <a:off x="5060840" y="2780972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0" name=""/>
          <p:cNvSpPr/>
          <p:nvPr/>
        </p:nvSpPr>
        <p:spPr>
          <a:xfrm>
            <a:off x="4599917" y="2990850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1" name=""/>
          <p:cNvSpPr/>
          <p:nvPr/>
        </p:nvSpPr>
        <p:spPr>
          <a:xfrm>
            <a:off x="4830379" y="2989974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2" name=""/>
          <p:cNvSpPr/>
          <p:nvPr/>
        </p:nvSpPr>
        <p:spPr>
          <a:xfrm>
            <a:off x="5060840" y="2990522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3" name=""/>
          <p:cNvSpPr/>
          <p:nvPr/>
        </p:nvSpPr>
        <p:spPr>
          <a:xfrm>
            <a:off x="4599917" y="3209925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4" name=""/>
          <p:cNvSpPr/>
          <p:nvPr/>
        </p:nvSpPr>
        <p:spPr>
          <a:xfrm>
            <a:off x="4830379" y="3209049"/>
            <a:ext cx="229913" cy="218965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5" name=""/>
          <p:cNvSpPr/>
          <p:nvPr/>
        </p:nvSpPr>
        <p:spPr>
          <a:xfrm>
            <a:off x="5060840" y="3209597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6" name=""/>
          <p:cNvSpPr/>
          <p:nvPr/>
        </p:nvSpPr>
        <p:spPr>
          <a:xfrm>
            <a:off x="5285717" y="2781300"/>
            <a:ext cx="229913" cy="218965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7" name=""/>
          <p:cNvSpPr/>
          <p:nvPr/>
        </p:nvSpPr>
        <p:spPr>
          <a:xfrm>
            <a:off x="5516179" y="2780424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8" name=""/>
          <p:cNvSpPr/>
          <p:nvPr/>
        </p:nvSpPr>
        <p:spPr>
          <a:xfrm>
            <a:off x="5746640" y="2780972"/>
            <a:ext cx="229913" cy="218965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9" name=""/>
          <p:cNvSpPr/>
          <p:nvPr/>
        </p:nvSpPr>
        <p:spPr>
          <a:xfrm>
            <a:off x="5285717" y="2990850"/>
            <a:ext cx="229913" cy="218965"/>
          </a:xfrm>
          <a:prstGeom prst="rect">
            <a:avLst/>
          </a:prstGeom>
          <a:solidFill>
            <a:srgbClr val="9be5c8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0" name=""/>
          <p:cNvSpPr/>
          <p:nvPr/>
        </p:nvSpPr>
        <p:spPr>
          <a:xfrm>
            <a:off x="5516179" y="2989974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1" name=""/>
          <p:cNvSpPr/>
          <p:nvPr/>
        </p:nvSpPr>
        <p:spPr>
          <a:xfrm>
            <a:off x="5746640" y="2990522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2" name=""/>
          <p:cNvSpPr/>
          <p:nvPr/>
        </p:nvSpPr>
        <p:spPr>
          <a:xfrm>
            <a:off x="5285717" y="3209925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3" name=""/>
          <p:cNvSpPr/>
          <p:nvPr/>
        </p:nvSpPr>
        <p:spPr>
          <a:xfrm>
            <a:off x="5516179" y="3209049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4" name=""/>
          <p:cNvSpPr/>
          <p:nvPr/>
        </p:nvSpPr>
        <p:spPr>
          <a:xfrm>
            <a:off x="5746640" y="3209597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5" name=""/>
          <p:cNvSpPr/>
          <p:nvPr/>
        </p:nvSpPr>
        <p:spPr>
          <a:xfrm>
            <a:off x="4599917" y="3429000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6" name=""/>
          <p:cNvSpPr/>
          <p:nvPr/>
        </p:nvSpPr>
        <p:spPr>
          <a:xfrm>
            <a:off x="4830379" y="3428124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7" name=""/>
          <p:cNvSpPr/>
          <p:nvPr/>
        </p:nvSpPr>
        <p:spPr>
          <a:xfrm>
            <a:off x="5060840" y="3428672"/>
            <a:ext cx="229913" cy="218965"/>
          </a:xfrm>
          <a:prstGeom prst="rect">
            <a:avLst/>
          </a:prstGeom>
          <a:solidFill>
            <a:srgbClr val="9be5c8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8" name=""/>
          <p:cNvSpPr/>
          <p:nvPr/>
        </p:nvSpPr>
        <p:spPr>
          <a:xfrm>
            <a:off x="4599917" y="3638550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9" name=""/>
          <p:cNvSpPr/>
          <p:nvPr/>
        </p:nvSpPr>
        <p:spPr>
          <a:xfrm>
            <a:off x="4830379" y="3637674"/>
            <a:ext cx="229913" cy="218965"/>
          </a:xfrm>
          <a:prstGeom prst="rect">
            <a:avLst/>
          </a:prstGeom>
          <a:solidFill>
            <a:srgbClr val="9be5c8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0" name=""/>
          <p:cNvSpPr/>
          <p:nvPr/>
        </p:nvSpPr>
        <p:spPr>
          <a:xfrm>
            <a:off x="5060840" y="3638222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1" name=""/>
          <p:cNvSpPr/>
          <p:nvPr/>
        </p:nvSpPr>
        <p:spPr>
          <a:xfrm>
            <a:off x="4599917" y="3857625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2" name=""/>
          <p:cNvSpPr/>
          <p:nvPr/>
        </p:nvSpPr>
        <p:spPr>
          <a:xfrm>
            <a:off x="4830379" y="3856749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3" name=""/>
          <p:cNvSpPr/>
          <p:nvPr/>
        </p:nvSpPr>
        <p:spPr>
          <a:xfrm>
            <a:off x="5060840" y="3857297"/>
            <a:ext cx="229913" cy="218965"/>
          </a:xfrm>
          <a:prstGeom prst="rect">
            <a:avLst/>
          </a:prstGeom>
          <a:solidFill>
            <a:srgbClr val="9be5c8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4" name=""/>
          <p:cNvSpPr/>
          <p:nvPr/>
        </p:nvSpPr>
        <p:spPr>
          <a:xfrm>
            <a:off x="5285717" y="3429000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5" name=""/>
          <p:cNvSpPr/>
          <p:nvPr/>
        </p:nvSpPr>
        <p:spPr>
          <a:xfrm>
            <a:off x="5516179" y="3428124"/>
            <a:ext cx="229913" cy="218965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6" name=""/>
          <p:cNvSpPr/>
          <p:nvPr/>
        </p:nvSpPr>
        <p:spPr>
          <a:xfrm>
            <a:off x="5746640" y="3428672"/>
            <a:ext cx="229913" cy="218965"/>
          </a:xfrm>
          <a:prstGeom prst="rect">
            <a:avLst/>
          </a:prstGeom>
          <a:solidFill>
            <a:srgbClr val="9be5c8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7" name=""/>
          <p:cNvSpPr/>
          <p:nvPr/>
        </p:nvSpPr>
        <p:spPr>
          <a:xfrm>
            <a:off x="5285717" y="3638550"/>
            <a:ext cx="229913" cy="218965"/>
          </a:xfrm>
          <a:prstGeom prst="rect">
            <a:avLst/>
          </a:prstGeom>
          <a:solidFill>
            <a:srgbClr val="1e7452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8" name=""/>
          <p:cNvSpPr/>
          <p:nvPr/>
        </p:nvSpPr>
        <p:spPr>
          <a:xfrm>
            <a:off x="5516179" y="3637674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9" name=""/>
          <p:cNvSpPr/>
          <p:nvPr/>
        </p:nvSpPr>
        <p:spPr>
          <a:xfrm>
            <a:off x="5746640" y="3638222"/>
            <a:ext cx="229913" cy="218965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0" name=""/>
          <p:cNvSpPr/>
          <p:nvPr/>
        </p:nvSpPr>
        <p:spPr>
          <a:xfrm>
            <a:off x="5285717" y="3857625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1" name=""/>
          <p:cNvSpPr/>
          <p:nvPr/>
        </p:nvSpPr>
        <p:spPr>
          <a:xfrm>
            <a:off x="5516179" y="3856749"/>
            <a:ext cx="229913" cy="218965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2" name=""/>
          <p:cNvSpPr/>
          <p:nvPr/>
        </p:nvSpPr>
        <p:spPr>
          <a:xfrm>
            <a:off x="5746640" y="3857297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3" name=""/>
          <p:cNvSpPr/>
          <p:nvPr/>
        </p:nvSpPr>
        <p:spPr>
          <a:xfrm>
            <a:off x="4599917" y="4076700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4" name=""/>
          <p:cNvSpPr/>
          <p:nvPr/>
        </p:nvSpPr>
        <p:spPr>
          <a:xfrm>
            <a:off x="4830379" y="4075824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5" name=""/>
          <p:cNvSpPr/>
          <p:nvPr/>
        </p:nvSpPr>
        <p:spPr>
          <a:xfrm>
            <a:off x="5060840" y="4076372"/>
            <a:ext cx="229913" cy="218965"/>
          </a:xfrm>
          <a:prstGeom prst="rect">
            <a:avLst/>
          </a:prstGeom>
          <a:solidFill>
            <a:srgbClr val="9be5c8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6" name=""/>
          <p:cNvSpPr/>
          <p:nvPr/>
        </p:nvSpPr>
        <p:spPr>
          <a:xfrm>
            <a:off x="4599917" y="4286250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7" name=""/>
          <p:cNvSpPr/>
          <p:nvPr/>
        </p:nvSpPr>
        <p:spPr>
          <a:xfrm>
            <a:off x="4830379" y="4285374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8" name=""/>
          <p:cNvSpPr/>
          <p:nvPr/>
        </p:nvSpPr>
        <p:spPr>
          <a:xfrm>
            <a:off x="5060840" y="4285922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9" name=""/>
          <p:cNvSpPr/>
          <p:nvPr/>
        </p:nvSpPr>
        <p:spPr>
          <a:xfrm>
            <a:off x="5285717" y="4076700"/>
            <a:ext cx="229913" cy="218965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0" name=""/>
          <p:cNvSpPr/>
          <p:nvPr/>
        </p:nvSpPr>
        <p:spPr>
          <a:xfrm>
            <a:off x="5516179" y="4075824"/>
            <a:ext cx="229913" cy="218965"/>
          </a:xfrm>
          <a:prstGeom prst="rect">
            <a:avLst/>
          </a:prstGeom>
          <a:solidFill>
            <a:srgbClr val="1e7452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1" name=""/>
          <p:cNvSpPr/>
          <p:nvPr/>
        </p:nvSpPr>
        <p:spPr>
          <a:xfrm>
            <a:off x="5746640" y="4076372"/>
            <a:ext cx="229913" cy="218965"/>
          </a:xfrm>
          <a:prstGeom prst="rect">
            <a:avLst/>
          </a:prstGeom>
          <a:solidFill>
            <a:srgbClr val="1e7452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2" name=""/>
          <p:cNvSpPr/>
          <p:nvPr/>
        </p:nvSpPr>
        <p:spPr>
          <a:xfrm>
            <a:off x="5285717" y="4286250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3" name=""/>
          <p:cNvSpPr/>
          <p:nvPr/>
        </p:nvSpPr>
        <p:spPr>
          <a:xfrm>
            <a:off x="5516179" y="4285374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4" name=""/>
          <p:cNvSpPr/>
          <p:nvPr/>
        </p:nvSpPr>
        <p:spPr>
          <a:xfrm>
            <a:off x="5746640" y="4285922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5" name=""/>
          <p:cNvSpPr/>
          <p:nvPr/>
        </p:nvSpPr>
        <p:spPr>
          <a:xfrm>
            <a:off x="5981043" y="2781300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6" name=""/>
          <p:cNvSpPr/>
          <p:nvPr/>
        </p:nvSpPr>
        <p:spPr>
          <a:xfrm>
            <a:off x="6211504" y="2780424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7" name=""/>
          <p:cNvSpPr/>
          <p:nvPr/>
        </p:nvSpPr>
        <p:spPr>
          <a:xfrm>
            <a:off x="5981043" y="2990850"/>
            <a:ext cx="229913" cy="218965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8" name=""/>
          <p:cNvSpPr/>
          <p:nvPr/>
        </p:nvSpPr>
        <p:spPr>
          <a:xfrm>
            <a:off x="6211504" y="2989974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9" name=""/>
          <p:cNvSpPr/>
          <p:nvPr/>
        </p:nvSpPr>
        <p:spPr>
          <a:xfrm>
            <a:off x="5981043" y="3209925"/>
            <a:ext cx="229913" cy="218965"/>
          </a:xfrm>
          <a:prstGeom prst="rect">
            <a:avLst/>
          </a:prstGeom>
          <a:solidFill>
            <a:srgbClr val="9be5c8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0" name=""/>
          <p:cNvSpPr/>
          <p:nvPr/>
        </p:nvSpPr>
        <p:spPr>
          <a:xfrm>
            <a:off x="6211504" y="3209049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1" name=""/>
          <p:cNvSpPr/>
          <p:nvPr/>
        </p:nvSpPr>
        <p:spPr>
          <a:xfrm>
            <a:off x="5981043" y="3429000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2" name=""/>
          <p:cNvSpPr/>
          <p:nvPr/>
        </p:nvSpPr>
        <p:spPr>
          <a:xfrm>
            <a:off x="6211504" y="3428124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3" name=""/>
          <p:cNvSpPr/>
          <p:nvPr/>
        </p:nvSpPr>
        <p:spPr>
          <a:xfrm>
            <a:off x="5981043" y="3638550"/>
            <a:ext cx="229913" cy="218965"/>
          </a:xfrm>
          <a:prstGeom prst="rect">
            <a:avLst/>
          </a:prstGeom>
          <a:solidFill>
            <a:srgbClr val="1e7452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4" name=""/>
          <p:cNvSpPr/>
          <p:nvPr/>
        </p:nvSpPr>
        <p:spPr>
          <a:xfrm>
            <a:off x="6211504" y="3637674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5" name=""/>
          <p:cNvSpPr/>
          <p:nvPr/>
        </p:nvSpPr>
        <p:spPr>
          <a:xfrm>
            <a:off x="5981043" y="3857625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6" name=""/>
          <p:cNvSpPr/>
          <p:nvPr/>
        </p:nvSpPr>
        <p:spPr>
          <a:xfrm>
            <a:off x="6211504" y="3856749"/>
            <a:ext cx="229913" cy="218965"/>
          </a:xfrm>
          <a:prstGeom prst="rect">
            <a:avLst/>
          </a:prstGeom>
          <a:solidFill>
            <a:srgbClr val="1e7452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7" name=""/>
          <p:cNvSpPr/>
          <p:nvPr/>
        </p:nvSpPr>
        <p:spPr>
          <a:xfrm>
            <a:off x="5981043" y="4076700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8" name=""/>
          <p:cNvSpPr/>
          <p:nvPr/>
        </p:nvSpPr>
        <p:spPr>
          <a:xfrm>
            <a:off x="6211504" y="4075824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9" name=""/>
          <p:cNvSpPr/>
          <p:nvPr/>
        </p:nvSpPr>
        <p:spPr>
          <a:xfrm>
            <a:off x="5981043" y="4286250"/>
            <a:ext cx="229913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0" name=""/>
          <p:cNvSpPr/>
          <p:nvPr/>
        </p:nvSpPr>
        <p:spPr>
          <a:xfrm>
            <a:off x="6211504" y="4285374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401" name=""/>
          <p:cNvCxnSpPr/>
          <p:nvPr/>
        </p:nvCxnSpPr>
        <p:spPr>
          <a:xfrm rot="5400000">
            <a:off x="4565720" y="3631664"/>
            <a:ext cx="1881188" cy="11910"/>
          </a:xfrm>
          <a:prstGeom prst="line">
            <a:avLst/>
          </a:prstGeom>
          <a:noFill/>
          <a:ln w="38100" cap="flat" cmpd="sng" algn="ctr">
            <a:solidFill>
              <a:srgbClr val="ed7d31">
                <a:alpha val="100000"/>
              </a:srgbClr>
            </a:solidFill>
            <a:prstDash val="solid"/>
            <a:miter/>
          </a:ln>
        </p:spPr>
      </p:cxnSp>
      <p:cxnSp>
        <p:nvCxnSpPr>
          <p:cNvPr id="402" name=""/>
          <p:cNvCxnSpPr/>
          <p:nvPr/>
        </p:nvCxnSpPr>
        <p:spPr>
          <a:xfrm>
            <a:off x="4545482" y="2951818"/>
            <a:ext cx="1955001" cy="14288"/>
          </a:xfrm>
          <a:prstGeom prst="line">
            <a:avLst/>
          </a:prstGeom>
          <a:noFill/>
          <a:ln w="38100" cap="flat" cmpd="sng" algn="ctr">
            <a:solidFill>
              <a:srgbClr val="ed7d31">
                <a:alpha val="100000"/>
              </a:srgbClr>
            </a:solidFill>
            <a:prstDash val="solid"/>
            <a:miter/>
          </a:ln>
        </p:spPr>
      </p:cxnSp>
      <p:cxnSp>
        <p:nvCxnSpPr>
          <p:cNvPr id="403" name=""/>
          <p:cNvCxnSpPr/>
          <p:nvPr/>
        </p:nvCxnSpPr>
        <p:spPr>
          <a:xfrm>
            <a:off x="4574057" y="3189943"/>
            <a:ext cx="1955001" cy="14288"/>
          </a:xfrm>
          <a:prstGeom prst="line">
            <a:avLst/>
          </a:prstGeom>
          <a:noFill/>
          <a:ln w="38100" cap="flat" cmpd="sng" algn="ctr">
            <a:solidFill>
              <a:srgbClr val="ed7d31">
                <a:alpha val="100000"/>
              </a:srgbClr>
            </a:solidFill>
            <a:prstDash val="solid"/>
            <a:miter/>
          </a:ln>
        </p:spPr>
      </p:cxnSp>
      <p:cxnSp>
        <p:nvCxnSpPr>
          <p:cNvPr id="404" name=""/>
          <p:cNvCxnSpPr/>
          <p:nvPr/>
        </p:nvCxnSpPr>
        <p:spPr>
          <a:xfrm>
            <a:off x="4516907" y="3399493"/>
            <a:ext cx="1955001" cy="14288"/>
          </a:xfrm>
          <a:prstGeom prst="line">
            <a:avLst/>
          </a:prstGeom>
          <a:noFill/>
          <a:ln w="38100" cap="flat" cmpd="sng" algn="ctr">
            <a:solidFill>
              <a:srgbClr val="ed7d31">
                <a:alpha val="100000"/>
              </a:srgbClr>
            </a:solidFill>
            <a:prstDash val="solid"/>
            <a:miter/>
          </a:ln>
        </p:spPr>
      </p:cxnSp>
      <p:cxnSp>
        <p:nvCxnSpPr>
          <p:cNvPr id="405" name=""/>
          <p:cNvCxnSpPr/>
          <p:nvPr/>
        </p:nvCxnSpPr>
        <p:spPr>
          <a:xfrm>
            <a:off x="4545482" y="3637618"/>
            <a:ext cx="1955001" cy="14288"/>
          </a:xfrm>
          <a:prstGeom prst="line">
            <a:avLst/>
          </a:prstGeom>
          <a:noFill/>
          <a:ln w="38100" cap="flat" cmpd="sng" algn="ctr">
            <a:solidFill>
              <a:srgbClr val="ed7d31">
                <a:alpha val="100000"/>
              </a:srgbClr>
            </a:solidFill>
            <a:prstDash val="solid"/>
            <a:miter/>
          </a:ln>
        </p:spPr>
      </p:cxnSp>
      <p:cxnSp>
        <p:nvCxnSpPr>
          <p:cNvPr id="406" name=""/>
          <p:cNvCxnSpPr/>
          <p:nvPr/>
        </p:nvCxnSpPr>
        <p:spPr>
          <a:xfrm>
            <a:off x="4574057" y="3847168"/>
            <a:ext cx="1955001" cy="14288"/>
          </a:xfrm>
          <a:prstGeom prst="line">
            <a:avLst/>
          </a:prstGeom>
          <a:noFill/>
          <a:ln w="38100" cap="flat" cmpd="sng" algn="ctr">
            <a:solidFill>
              <a:srgbClr val="ed7d31">
                <a:alpha val="100000"/>
              </a:srgbClr>
            </a:solidFill>
            <a:prstDash val="solid"/>
            <a:miter/>
          </a:ln>
        </p:spPr>
      </p:cxnSp>
      <p:cxnSp>
        <p:nvCxnSpPr>
          <p:cNvPr id="407" name=""/>
          <p:cNvCxnSpPr/>
          <p:nvPr/>
        </p:nvCxnSpPr>
        <p:spPr>
          <a:xfrm>
            <a:off x="4574057" y="4085293"/>
            <a:ext cx="1955001" cy="14288"/>
          </a:xfrm>
          <a:prstGeom prst="line">
            <a:avLst/>
          </a:prstGeom>
          <a:noFill/>
          <a:ln w="38100" cap="flat" cmpd="sng" algn="ctr">
            <a:solidFill>
              <a:srgbClr val="ed7d31">
                <a:alpha val="100000"/>
              </a:srgbClr>
            </a:solidFill>
            <a:prstDash val="solid"/>
            <a:miter/>
          </a:ln>
        </p:spPr>
      </p:cxnSp>
      <p:cxnSp>
        <p:nvCxnSpPr>
          <p:cNvPr id="408" name=""/>
          <p:cNvCxnSpPr/>
          <p:nvPr/>
        </p:nvCxnSpPr>
        <p:spPr>
          <a:xfrm>
            <a:off x="4545482" y="4294843"/>
            <a:ext cx="1955001" cy="14288"/>
          </a:xfrm>
          <a:prstGeom prst="line">
            <a:avLst/>
          </a:prstGeom>
          <a:noFill/>
          <a:ln w="38100" cap="flat" cmpd="sng" algn="ctr">
            <a:solidFill>
              <a:srgbClr val="ed7d31">
                <a:alpha val="100000"/>
              </a:srgbClr>
            </a:solidFill>
            <a:prstDash val="solid"/>
            <a:miter/>
          </a:ln>
        </p:spPr>
      </p:cxnSp>
      <p:cxnSp>
        <p:nvCxnSpPr>
          <p:cNvPr id="409" name=""/>
          <p:cNvCxnSpPr/>
          <p:nvPr/>
        </p:nvCxnSpPr>
        <p:spPr>
          <a:xfrm>
            <a:off x="4574057" y="4532968"/>
            <a:ext cx="1955001" cy="14288"/>
          </a:xfrm>
          <a:prstGeom prst="line">
            <a:avLst/>
          </a:prstGeom>
          <a:noFill/>
          <a:ln w="38100" cap="flat" cmpd="sng" algn="ctr">
            <a:solidFill>
              <a:srgbClr val="ed7d31">
                <a:alpha val="100000"/>
              </a:srgbClr>
            </a:solidFill>
            <a:prstDash val="solid"/>
            <a:miter/>
          </a:ln>
        </p:spPr>
      </p:cxnSp>
      <p:cxnSp>
        <p:nvCxnSpPr>
          <p:cNvPr id="410" name=""/>
          <p:cNvCxnSpPr/>
          <p:nvPr/>
        </p:nvCxnSpPr>
        <p:spPr>
          <a:xfrm flipV="1">
            <a:off x="3190875" y="3583782"/>
            <a:ext cx="1035844" cy="0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"/>
          <p:cNvSpPr txBox="1"/>
          <p:nvPr/>
        </p:nvSpPr>
        <p:spPr>
          <a:xfrm>
            <a:off x="4589202" y="4902928"/>
            <a:ext cx="3013596" cy="36249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2:4 sparse Matrix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834967" y="1128647"/>
            <a:ext cx="6347346" cy="125069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Pattern-Based Pruning - N:M sparsity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elements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중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개가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pruned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ex) 2:4 sparsity (4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개의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elements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당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개만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non-zero)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5" name=""/>
          <p:cNvSpPr/>
          <p:nvPr/>
        </p:nvSpPr>
        <p:spPr>
          <a:xfrm>
            <a:off x="8429296" y="2767943"/>
            <a:ext cx="229913" cy="218965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6" name=""/>
          <p:cNvSpPr/>
          <p:nvPr/>
        </p:nvSpPr>
        <p:spPr>
          <a:xfrm>
            <a:off x="8659758" y="2767067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7" name=""/>
          <p:cNvSpPr/>
          <p:nvPr/>
        </p:nvSpPr>
        <p:spPr>
          <a:xfrm>
            <a:off x="8890219" y="2767615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8" name=""/>
          <p:cNvSpPr/>
          <p:nvPr/>
        </p:nvSpPr>
        <p:spPr>
          <a:xfrm>
            <a:off x="8429296" y="2977493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9" name=""/>
          <p:cNvSpPr/>
          <p:nvPr/>
        </p:nvSpPr>
        <p:spPr>
          <a:xfrm>
            <a:off x="8659758" y="2976617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0" name=""/>
          <p:cNvSpPr/>
          <p:nvPr/>
        </p:nvSpPr>
        <p:spPr>
          <a:xfrm>
            <a:off x="8890219" y="2977165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1" name=""/>
          <p:cNvSpPr/>
          <p:nvPr/>
        </p:nvSpPr>
        <p:spPr>
          <a:xfrm>
            <a:off x="8429296" y="3196568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2" name=""/>
          <p:cNvSpPr/>
          <p:nvPr/>
        </p:nvSpPr>
        <p:spPr>
          <a:xfrm>
            <a:off x="8659758" y="3195692"/>
            <a:ext cx="229913" cy="218965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3" name=""/>
          <p:cNvSpPr/>
          <p:nvPr/>
        </p:nvSpPr>
        <p:spPr>
          <a:xfrm>
            <a:off x="8890219" y="3196240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4" name=""/>
          <p:cNvSpPr/>
          <p:nvPr/>
        </p:nvSpPr>
        <p:spPr>
          <a:xfrm>
            <a:off x="9115096" y="2767943"/>
            <a:ext cx="229913" cy="218965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5" name=""/>
          <p:cNvSpPr/>
          <p:nvPr/>
        </p:nvSpPr>
        <p:spPr>
          <a:xfrm>
            <a:off x="9115096" y="2977493"/>
            <a:ext cx="229913" cy="218965"/>
          </a:xfrm>
          <a:prstGeom prst="rect">
            <a:avLst/>
          </a:prstGeom>
          <a:solidFill>
            <a:srgbClr val="9be5c8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6" name=""/>
          <p:cNvSpPr/>
          <p:nvPr/>
        </p:nvSpPr>
        <p:spPr>
          <a:xfrm>
            <a:off x="9115096" y="3196568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7" name=""/>
          <p:cNvSpPr/>
          <p:nvPr/>
        </p:nvSpPr>
        <p:spPr>
          <a:xfrm>
            <a:off x="8429296" y="3415643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8" name=""/>
          <p:cNvSpPr/>
          <p:nvPr/>
        </p:nvSpPr>
        <p:spPr>
          <a:xfrm>
            <a:off x="8659758" y="3414767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9" name=""/>
          <p:cNvSpPr/>
          <p:nvPr/>
        </p:nvSpPr>
        <p:spPr>
          <a:xfrm>
            <a:off x="8890219" y="3415315"/>
            <a:ext cx="229913" cy="218965"/>
          </a:xfrm>
          <a:prstGeom prst="rect">
            <a:avLst/>
          </a:prstGeom>
          <a:solidFill>
            <a:srgbClr val="9be5c8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0" name=""/>
          <p:cNvSpPr/>
          <p:nvPr/>
        </p:nvSpPr>
        <p:spPr>
          <a:xfrm>
            <a:off x="8429296" y="3625193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1" name=""/>
          <p:cNvSpPr/>
          <p:nvPr/>
        </p:nvSpPr>
        <p:spPr>
          <a:xfrm>
            <a:off x="8659758" y="3624317"/>
            <a:ext cx="229913" cy="218965"/>
          </a:xfrm>
          <a:prstGeom prst="rect">
            <a:avLst/>
          </a:prstGeom>
          <a:solidFill>
            <a:srgbClr val="9be5c8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2" name=""/>
          <p:cNvSpPr/>
          <p:nvPr/>
        </p:nvSpPr>
        <p:spPr>
          <a:xfrm>
            <a:off x="8890219" y="3624865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3" name=""/>
          <p:cNvSpPr/>
          <p:nvPr/>
        </p:nvSpPr>
        <p:spPr>
          <a:xfrm>
            <a:off x="8429296" y="3844268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4" name=""/>
          <p:cNvSpPr/>
          <p:nvPr/>
        </p:nvSpPr>
        <p:spPr>
          <a:xfrm>
            <a:off x="8659758" y="3843392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5" name=""/>
          <p:cNvSpPr/>
          <p:nvPr/>
        </p:nvSpPr>
        <p:spPr>
          <a:xfrm>
            <a:off x="8890219" y="3843940"/>
            <a:ext cx="229913" cy="218965"/>
          </a:xfrm>
          <a:prstGeom prst="rect">
            <a:avLst/>
          </a:prstGeom>
          <a:solidFill>
            <a:srgbClr val="9be5c8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6" name=""/>
          <p:cNvSpPr/>
          <p:nvPr/>
        </p:nvSpPr>
        <p:spPr>
          <a:xfrm>
            <a:off x="9115096" y="3415643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7" name=""/>
          <p:cNvSpPr/>
          <p:nvPr/>
        </p:nvSpPr>
        <p:spPr>
          <a:xfrm>
            <a:off x="9115096" y="3625193"/>
            <a:ext cx="229913" cy="218965"/>
          </a:xfrm>
          <a:prstGeom prst="rect">
            <a:avLst/>
          </a:prstGeom>
          <a:solidFill>
            <a:srgbClr val="1e7452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8" name=""/>
          <p:cNvSpPr/>
          <p:nvPr/>
        </p:nvSpPr>
        <p:spPr>
          <a:xfrm>
            <a:off x="9115096" y="3844268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9" name=""/>
          <p:cNvSpPr/>
          <p:nvPr/>
        </p:nvSpPr>
        <p:spPr>
          <a:xfrm>
            <a:off x="8429296" y="4063343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0" name=""/>
          <p:cNvSpPr/>
          <p:nvPr/>
        </p:nvSpPr>
        <p:spPr>
          <a:xfrm>
            <a:off x="8659758" y="4062467"/>
            <a:ext cx="229913" cy="218965"/>
          </a:xfrm>
          <a:prstGeom prst="rect">
            <a:avLst/>
          </a:prstGeom>
          <a:solidFill>
            <a:srgbClr val="cdf2e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1" name=""/>
          <p:cNvSpPr/>
          <p:nvPr/>
        </p:nvSpPr>
        <p:spPr>
          <a:xfrm>
            <a:off x="8890219" y="4063015"/>
            <a:ext cx="229913" cy="218965"/>
          </a:xfrm>
          <a:prstGeom prst="rect">
            <a:avLst/>
          </a:prstGeom>
          <a:solidFill>
            <a:srgbClr val="9be5c8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2" name=""/>
          <p:cNvSpPr/>
          <p:nvPr/>
        </p:nvSpPr>
        <p:spPr>
          <a:xfrm>
            <a:off x="8429296" y="4272893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3" name=""/>
          <p:cNvSpPr/>
          <p:nvPr/>
        </p:nvSpPr>
        <p:spPr>
          <a:xfrm>
            <a:off x="8659758" y="4272017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4" name=""/>
          <p:cNvSpPr/>
          <p:nvPr/>
        </p:nvSpPr>
        <p:spPr>
          <a:xfrm>
            <a:off x="8890219" y="4272565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5" name=""/>
          <p:cNvSpPr/>
          <p:nvPr/>
        </p:nvSpPr>
        <p:spPr>
          <a:xfrm>
            <a:off x="9115096" y="4063343"/>
            <a:ext cx="229913" cy="218965"/>
          </a:xfrm>
          <a:prstGeom prst="rect">
            <a:avLst/>
          </a:prstGeom>
          <a:solidFill>
            <a:srgbClr val="289b6e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6" name=""/>
          <p:cNvSpPr/>
          <p:nvPr/>
        </p:nvSpPr>
        <p:spPr>
          <a:xfrm>
            <a:off x="9115096" y="4272893"/>
            <a:ext cx="229913" cy="218965"/>
          </a:xfrm>
          <a:prstGeom prst="rect">
            <a:avLst/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7" name=""/>
          <p:cNvSpPr/>
          <p:nvPr/>
        </p:nvSpPr>
        <p:spPr>
          <a:xfrm>
            <a:off x="9712790" y="2781300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8" name=""/>
          <p:cNvSpPr/>
          <p:nvPr/>
        </p:nvSpPr>
        <p:spPr>
          <a:xfrm>
            <a:off x="9809902" y="2780424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9" name=""/>
          <p:cNvSpPr/>
          <p:nvPr/>
        </p:nvSpPr>
        <p:spPr>
          <a:xfrm>
            <a:off x="9907012" y="2780972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0" name=""/>
          <p:cNvSpPr/>
          <p:nvPr/>
        </p:nvSpPr>
        <p:spPr>
          <a:xfrm>
            <a:off x="9712790" y="2990850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1" name=""/>
          <p:cNvSpPr/>
          <p:nvPr/>
        </p:nvSpPr>
        <p:spPr>
          <a:xfrm>
            <a:off x="9809902" y="2989974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2" name=""/>
          <p:cNvSpPr/>
          <p:nvPr/>
        </p:nvSpPr>
        <p:spPr>
          <a:xfrm>
            <a:off x="9907012" y="2990522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3" name=""/>
          <p:cNvSpPr/>
          <p:nvPr/>
        </p:nvSpPr>
        <p:spPr>
          <a:xfrm>
            <a:off x="9712790" y="3209925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4" name=""/>
          <p:cNvSpPr/>
          <p:nvPr/>
        </p:nvSpPr>
        <p:spPr>
          <a:xfrm>
            <a:off x="9809902" y="3209049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5" name=""/>
          <p:cNvSpPr/>
          <p:nvPr/>
        </p:nvSpPr>
        <p:spPr>
          <a:xfrm>
            <a:off x="9907012" y="3209597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6" name=""/>
          <p:cNvSpPr/>
          <p:nvPr/>
        </p:nvSpPr>
        <p:spPr>
          <a:xfrm>
            <a:off x="10008065" y="2781300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7" name=""/>
          <p:cNvSpPr/>
          <p:nvPr/>
        </p:nvSpPr>
        <p:spPr>
          <a:xfrm>
            <a:off x="10008065" y="2990850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8" name=""/>
          <p:cNvSpPr/>
          <p:nvPr/>
        </p:nvSpPr>
        <p:spPr>
          <a:xfrm>
            <a:off x="10008065" y="3209925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9" name=""/>
          <p:cNvSpPr/>
          <p:nvPr/>
        </p:nvSpPr>
        <p:spPr>
          <a:xfrm>
            <a:off x="9712790" y="3429000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0" name=""/>
          <p:cNvSpPr/>
          <p:nvPr/>
        </p:nvSpPr>
        <p:spPr>
          <a:xfrm>
            <a:off x="9809902" y="3428124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1" name=""/>
          <p:cNvSpPr/>
          <p:nvPr/>
        </p:nvSpPr>
        <p:spPr>
          <a:xfrm>
            <a:off x="9907012" y="3428672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2" name=""/>
          <p:cNvSpPr/>
          <p:nvPr/>
        </p:nvSpPr>
        <p:spPr>
          <a:xfrm>
            <a:off x="9712790" y="3638550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3" name=""/>
          <p:cNvSpPr/>
          <p:nvPr/>
        </p:nvSpPr>
        <p:spPr>
          <a:xfrm>
            <a:off x="9809902" y="3637674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4" name=""/>
          <p:cNvSpPr/>
          <p:nvPr/>
        </p:nvSpPr>
        <p:spPr>
          <a:xfrm>
            <a:off x="9907012" y="3638222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5" name=""/>
          <p:cNvSpPr/>
          <p:nvPr/>
        </p:nvSpPr>
        <p:spPr>
          <a:xfrm>
            <a:off x="9712790" y="3857625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6" name=""/>
          <p:cNvSpPr/>
          <p:nvPr/>
        </p:nvSpPr>
        <p:spPr>
          <a:xfrm>
            <a:off x="9809902" y="3856749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7" name=""/>
          <p:cNvSpPr/>
          <p:nvPr/>
        </p:nvSpPr>
        <p:spPr>
          <a:xfrm>
            <a:off x="9907012" y="3857297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8" name=""/>
          <p:cNvSpPr/>
          <p:nvPr/>
        </p:nvSpPr>
        <p:spPr>
          <a:xfrm>
            <a:off x="10008065" y="3429000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9" name=""/>
          <p:cNvSpPr/>
          <p:nvPr/>
        </p:nvSpPr>
        <p:spPr>
          <a:xfrm>
            <a:off x="10008065" y="3638550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0" name=""/>
          <p:cNvSpPr/>
          <p:nvPr/>
        </p:nvSpPr>
        <p:spPr>
          <a:xfrm>
            <a:off x="10008065" y="3857625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1" name=""/>
          <p:cNvSpPr/>
          <p:nvPr/>
        </p:nvSpPr>
        <p:spPr>
          <a:xfrm>
            <a:off x="9712790" y="4076700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2" name=""/>
          <p:cNvSpPr/>
          <p:nvPr/>
        </p:nvSpPr>
        <p:spPr>
          <a:xfrm>
            <a:off x="9809902" y="4075824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3" name=""/>
          <p:cNvSpPr/>
          <p:nvPr/>
        </p:nvSpPr>
        <p:spPr>
          <a:xfrm>
            <a:off x="9907012" y="4076372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4" name=""/>
          <p:cNvSpPr/>
          <p:nvPr/>
        </p:nvSpPr>
        <p:spPr>
          <a:xfrm>
            <a:off x="9712790" y="4286250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5" name=""/>
          <p:cNvSpPr/>
          <p:nvPr/>
        </p:nvSpPr>
        <p:spPr>
          <a:xfrm>
            <a:off x="9809902" y="4285374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6" name=""/>
          <p:cNvSpPr/>
          <p:nvPr/>
        </p:nvSpPr>
        <p:spPr>
          <a:xfrm>
            <a:off x="9907012" y="4285922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7" name=""/>
          <p:cNvSpPr/>
          <p:nvPr/>
        </p:nvSpPr>
        <p:spPr>
          <a:xfrm>
            <a:off x="10008065" y="4076700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8" name=""/>
          <p:cNvSpPr/>
          <p:nvPr/>
        </p:nvSpPr>
        <p:spPr>
          <a:xfrm>
            <a:off x="10008065" y="4286250"/>
            <a:ext cx="98945" cy="218965"/>
          </a:xfrm>
          <a:prstGeom prst="rect">
            <a:avLst/>
          </a:prstGeom>
          <a:solidFill>
            <a:srgbClr val="783e9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9" name=""/>
          <p:cNvSpPr txBox="1"/>
          <p:nvPr/>
        </p:nvSpPr>
        <p:spPr>
          <a:xfrm>
            <a:off x="8146789" y="4924358"/>
            <a:ext cx="3013596" cy="36249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Compressed Matrix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0" name=""/>
          <p:cNvSpPr txBox="1"/>
          <p:nvPr/>
        </p:nvSpPr>
        <p:spPr>
          <a:xfrm>
            <a:off x="8501596" y="2016850"/>
            <a:ext cx="3013596" cy="64110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non-zero     2-bit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values	     indices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773443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/>
        </p:nvSpPr>
        <p:spPr>
          <a:xfrm>
            <a:off x="0" y="0"/>
            <a:ext cx="12192000" cy="72584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b="1"/>
              <a:t>Neural Network Pruning - Criteria</a:t>
            </a:r>
            <a:endParaRPr lang="en-US" altLang="ko-KR" sz="2200" b="1"/>
          </a:p>
        </p:txBody>
      </p:sp>
      <p:sp>
        <p:nvSpPr>
          <p:cNvPr id="20" name=""/>
          <p:cNvSpPr txBox="1"/>
          <p:nvPr/>
        </p:nvSpPr>
        <p:spPr>
          <a:xfrm>
            <a:off x="928193" y="1366277"/>
            <a:ext cx="7488623" cy="3653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Criterion -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어떤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synapses/neurons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pruning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해야하는가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?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46181" y="1787493"/>
            <a:ext cx="9488874" cy="3632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Neural Network Model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parameter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제거 시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less important parameter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제거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!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65155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/>
        </p:nvSpPr>
        <p:spPr>
          <a:xfrm>
            <a:off x="0" y="0"/>
            <a:ext cx="12192000" cy="72584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b="1"/>
              <a:t>Neural Network Pruning - Criteria</a:t>
            </a:r>
            <a:endParaRPr lang="en-US" altLang="ko-KR" sz="2200" b="1"/>
          </a:p>
        </p:txBody>
      </p:sp>
      <p:sp>
        <p:nvSpPr>
          <p:cNvPr id="20" name=""/>
          <p:cNvSpPr txBox="1"/>
          <p:nvPr/>
        </p:nvSpPr>
        <p:spPr>
          <a:xfrm>
            <a:off x="928193" y="1074177"/>
            <a:ext cx="7488623" cy="3907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Magnitude-based Pruning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984281" y="1568418"/>
            <a:ext cx="9488874" cy="36325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Weight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절댓값이 크면 클수록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중요성이 높다고 판단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"/>
              <p:cNvSpPr/>
              <p:nvPr/>
            </p:nvSpPr>
            <p:spPr>
              <a:xfrm>
                <a:off x="1140883" y="2532592"/>
                <a:ext cx="2152650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Importance = |W|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24" name=""/>
              <p:cNvSpPr txBox="1"/>
              <p:nvPr/>
            </p:nvSpPr>
            <p:spPr>
              <a:xfrm>
                <a:off x="1140883" y="2532592"/>
                <a:ext cx="2152650" cy="3619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26" name=""/>
          <p:cNvSpPr txBox="1"/>
          <p:nvPr/>
        </p:nvSpPr>
        <p:spPr>
          <a:xfrm>
            <a:off x="995924" y="2169551"/>
            <a:ext cx="9488874" cy="3336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Element-wise Pruning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27" name=""/>
          <p:cNvGraphicFramePr>
            <a:graphicFrameLocks noGrp="1"/>
          </p:cNvGraphicFramePr>
          <p:nvPr/>
        </p:nvGraphicFramePr>
        <p:xfrm>
          <a:off x="984250" y="4286250"/>
          <a:ext cx="1344083" cy="12708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2041"/>
                <a:gridCol w="672041"/>
              </a:tblGrid>
              <a:tr h="635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35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-5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" name=""/>
          <p:cNvGraphicFramePr>
            <a:graphicFrameLocks noGrp="1"/>
          </p:cNvGraphicFramePr>
          <p:nvPr/>
        </p:nvGraphicFramePr>
        <p:xfrm>
          <a:off x="4248152" y="4269315"/>
          <a:ext cx="1344083" cy="127084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72041"/>
                <a:gridCol w="672041"/>
              </a:tblGrid>
              <a:tr h="635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|3|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</a:rPr>
                        <a:t>|-2|</a:t>
                      </a:r>
                      <a:endParaRPr lang="en-US" altLang="ko-KR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35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|1|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tx1"/>
                          </a:solidFill>
                        </a:rPr>
                        <a:t>|-5|</a:t>
                      </a:r>
                      <a:endParaRPr lang="en-US" altLang="ko-KR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29" name=""/>
          <p:cNvCxnSpPr/>
          <p:nvPr/>
        </p:nvCxnSpPr>
        <p:spPr>
          <a:xfrm flipV="1">
            <a:off x="2624666" y="4910667"/>
            <a:ext cx="1428750" cy="10583"/>
          </a:xfrm>
          <a:prstGeom prst="straightConnector1">
            <a:avLst/>
          </a:prstGeom>
          <a:ln w="25400"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"/>
          <p:cNvSpPr txBox="1"/>
          <p:nvPr/>
        </p:nvSpPr>
        <p:spPr>
          <a:xfrm>
            <a:off x="2531566" y="4396284"/>
            <a:ext cx="1646624" cy="10596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L1-norm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Element-wise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31" name=""/>
          <p:cNvGraphicFramePr>
            <a:graphicFrameLocks noGrp="1"/>
          </p:cNvGraphicFramePr>
          <p:nvPr/>
        </p:nvGraphicFramePr>
        <p:xfrm>
          <a:off x="6568017" y="4301064"/>
          <a:ext cx="1344083" cy="127084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72041"/>
                <a:gridCol w="672041"/>
              </a:tblGrid>
              <a:tr h="635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2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635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"/>
          <p:cNvGraphicFramePr>
            <a:graphicFrameLocks noGrp="1"/>
          </p:cNvGraphicFramePr>
          <p:nvPr/>
        </p:nvGraphicFramePr>
        <p:xfrm>
          <a:off x="9831918" y="4284130"/>
          <a:ext cx="1344083" cy="127084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72041"/>
                <a:gridCol w="672041"/>
              </a:tblGrid>
              <a:tr h="635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6354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-5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33" name=""/>
          <p:cNvCxnSpPr/>
          <p:nvPr/>
        </p:nvCxnSpPr>
        <p:spPr>
          <a:xfrm flipV="1">
            <a:off x="8208433" y="4925481"/>
            <a:ext cx="1428750" cy="10583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35" name=""/>
          <p:cNvSpPr txBox="1"/>
          <p:nvPr/>
        </p:nvSpPr>
        <p:spPr>
          <a:xfrm>
            <a:off x="1222407" y="5740367"/>
            <a:ext cx="1149206" cy="3389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Weight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5460485" y="5723432"/>
            <a:ext cx="1588527" cy="3367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Importance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9666302" y="5738249"/>
            <a:ext cx="1927193" cy="3367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Pruned Weight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56673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/>
        </p:nvSpPr>
        <p:spPr>
          <a:xfrm>
            <a:off x="0" y="0"/>
            <a:ext cx="12192000" cy="72584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b="1"/>
              <a:t>Neural Network Pruning - Criteria</a:t>
            </a:r>
            <a:endParaRPr lang="en-US" altLang="ko-KR" sz="2200" b="1"/>
          </a:p>
        </p:txBody>
      </p:sp>
      <p:sp>
        <p:nvSpPr>
          <p:cNvPr id="20" name=""/>
          <p:cNvSpPr txBox="1"/>
          <p:nvPr/>
        </p:nvSpPr>
        <p:spPr>
          <a:xfrm>
            <a:off x="928193" y="778902"/>
            <a:ext cx="7488623" cy="3907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Magnitude-based Pruning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"/>
              <p:cNvSpPr/>
              <p:nvPr/>
            </p:nvSpPr>
            <p:spPr>
              <a:xfrm>
                <a:off x="8489950" y="665690"/>
                <a:ext cx="2590800" cy="8382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 xml:space="preserve">Importance = 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∈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|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</a:p>
            </p:txBody>
          </p:sp>
        </mc:Choice>
        <mc:Fallback>
          <p:sp>
            <p:nvSpPr>
              <p:cNvPr id="25" name=""/>
              <p:cNvSpPr txBox="1"/>
              <p:nvPr/>
            </p:nvSpPr>
            <p:spPr>
              <a:xfrm>
                <a:off x="8489950" y="665690"/>
                <a:ext cx="2590800" cy="838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26" name=""/>
          <p:cNvSpPr txBox="1"/>
          <p:nvPr/>
        </p:nvSpPr>
        <p:spPr>
          <a:xfrm>
            <a:off x="974757" y="1271025"/>
            <a:ext cx="4641708" cy="3367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row-wise Pruning (L1-norm magnitude)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"/>
              <p:cNvSpPr/>
              <p:nvPr/>
            </p:nvSpPr>
            <p:spPr>
              <a:xfrm>
                <a:off x="8213725" y="3749673"/>
                <a:ext cx="2905125" cy="8667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 xml:space="preserve">Importance = </m:t>
                      </m:r>
                      <m:rad>
                        <m:radPr>
                          <m:degHide m:val="on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limLoc m:val="undOvr"/>
                              <m:supHide m:val="on"/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naryPr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∈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𝑆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|</m:t>
                                  </m:r>
                                  <m:sSub>
                                    <m:sSubPr>
                                      <m:ctrlPr>
                                        <a:rPr sz="1800" i="1">
                                          <a:latin typeface="Cambria Math"/>
                                          <a:sym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sz="1800" i="1">
                                          <a:latin typeface="Cambria Math"/>
                                          <a:sym typeface="Cambria Math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sz="1800" i="1">
                                          <a:latin typeface="Cambria Math"/>
                                          <a:sym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|</m:t>
                                  </m:r>
                                </m:e>
                                <m:sup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</a:p>
            </p:txBody>
          </p:sp>
        </mc:Choice>
        <mc:Fallback>
          <p:sp>
            <p:nvSpPr>
              <p:cNvPr id="27" name=""/>
              <p:cNvSpPr txBox="1"/>
              <p:nvPr/>
            </p:nvSpPr>
            <p:spPr>
              <a:xfrm>
                <a:off x="8213725" y="3749673"/>
                <a:ext cx="2905125" cy="86677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graphicFrame>
        <p:nvGraphicFramePr>
          <p:cNvPr id="28" name=""/>
          <p:cNvGraphicFramePr>
            <a:graphicFrameLocks noGrp="1"/>
          </p:cNvGraphicFramePr>
          <p:nvPr/>
        </p:nvGraphicFramePr>
        <p:xfrm>
          <a:off x="984250" y="1981200"/>
          <a:ext cx="1132416" cy="110151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6208"/>
                <a:gridCol w="566208"/>
              </a:tblGrid>
              <a:tr h="5507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-2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507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-5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" name=""/>
          <p:cNvGraphicFramePr>
            <a:graphicFrameLocks noGrp="1"/>
          </p:cNvGraphicFramePr>
          <p:nvPr/>
        </p:nvGraphicFramePr>
        <p:xfrm>
          <a:off x="4248152" y="1964265"/>
          <a:ext cx="1173480" cy="114384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173480"/>
              </a:tblGrid>
              <a:tr h="5719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|3| + |-2|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719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|1| + |-5|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30" name=""/>
          <p:cNvCxnSpPr/>
          <p:nvPr/>
        </p:nvCxnSpPr>
        <p:spPr>
          <a:xfrm flipV="1">
            <a:off x="2624666" y="2605617"/>
            <a:ext cx="1428750" cy="10583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31" name=""/>
          <p:cNvSpPr txBox="1"/>
          <p:nvPr/>
        </p:nvSpPr>
        <p:spPr>
          <a:xfrm>
            <a:off x="2531566" y="2091234"/>
            <a:ext cx="1646624" cy="105963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L1-norm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Row-wise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32" name=""/>
          <p:cNvGraphicFramePr>
            <a:graphicFrameLocks noGrp="1"/>
          </p:cNvGraphicFramePr>
          <p:nvPr/>
        </p:nvGraphicFramePr>
        <p:xfrm>
          <a:off x="6568017" y="1996014"/>
          <a:ext cx="1059180" cy="11120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9180"/>
              </a:tblGrid>
              <a:tr h="55604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5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>
                        <a:alpha val="100000"/>
                      </a:schemeClr>
                    </a:solidFill>
                  </a:tcPr>
                </a:tc>
              </a:tr>
              <a:tr h="55604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6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"/>
          <p:cNvGraphicFramePr>
            <a:graphicFrameLocks noGrp="1"/>
          </p:cNvGraphicFramePr>
          <p:nvPr/>
        </p:nvGraphicFramePr>
        <p:xfrm>
          <a:off x="9831918" y="1979080"/>
          <a:ext cx="1047750" cy="112267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23875"/>
                <a:gridCol w="523875"/>
              </a:tblGrid>
              <a:tr h="5613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613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-5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34" name=""/>
          <p:cNvCxnSpPr/>
          <p:nvPr/>
        </p:nvCxnSpPr>
        <p:spPr>
          <a:xfrm flipV="1">
            <a:off x="8208433" y="2620431"/>
            <a:ext cx="1428750" cy="10583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35" name=""/>
          <p:cNvSpPr txBox="1"/>
          <p:nvPr/>
        </p:nvSpPr>
        <p:spPr>
          <a:xfrm>
            <a:off x="1222407" y="3321017"/>
            <a:ext cx="1149206" cy="3389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Weight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5301736" y="3323132"/>
            <a:ext cx="1588527" cy="3367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Importance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9613384" y="3332657"/>
            <a:ext cx="1927193" cy="3367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Pruned Weight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38" name=""/>
          <p:cNvGraphicFramePr>
            <a:graphicFrameLocks noGrp="1"/>
          </p:cNvGraphicFramePr>
          <p:nvPr/>
        </p:nvGraphicFramePr>
        <p:xfrm>
          <a:off x="984250" y="4889500"/>
          <a:ext cx="1132416" cy="110151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566208"/>
                <a:gridCol w="566208"/>
              </a:tblGrid>
              <a:tr h="5507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3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-2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507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-5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"/>
          <p:cNvGraphicFramePr>
            <a:graphicFrameLocks noGrp="1"/>
          </p:cNvGraphicFramePr>
          <p:nvPr/>
        </p:nvGraphicFramePr>
        <p:xfrm>
          <a:off x="4248152" y="4872565"/>
          <a:ext cx="1173480" cy="1143845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1173480"/>
              </a:tblGrid>
              <a:tr h="5719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7192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40" name=""/>
          <p:cNvCxnSpPr/>
          <p:nvPr/>
        </p:nvCxnSpPr>
        <p:spPr>
          <a:xfrm flipV="1">
            <a:off x="2624666" y="5513917"/>
            <a:ext cx="1428750" cy="10583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41" name=""/>
          <p:cNvSpPr txBox="1"/>
          <p:nvPr/>
        </p:nvSpPr>
        <p:spPr>
          <a:xfrm>
            <a:off x="2531565" y="4999534"/>
            <a:ext cx="1646624" cy="10564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L2-norm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Row-wise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aphicFrame>
        <p:nvGraphicFramePr>
          <p:cNvPr id="42" name=""/>
          <p:cNvGraphicFramePr>
            <a:graphicFrameLocks noGrp="1"/>
          </p:cNvGraphicFramePr>
          <p:nvPr/>
        </p:nvGraphicFramePr>
        <p:xfrm>
          <a:off x="6568017" y="4904314"/>
          <a:ext cx="1059180" cy="111209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059180"/>
              </a:tblGrid>
              <a:tr h="55604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56047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b689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" name=""/>
          <p:cNvGraphicFramePr>
            <a:graphicFrameLocks noGrp="1"/>
          </p:cNvGraphicFramePr>
          <p:nvPr/>
        </p:nvGraphicFramePr>
        <p:xfrm>
          <a:off x="9831918" y="4887380"/>
          <a:ext cx="1047750" cy="1122678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523875"/>
                <a:gridCol w="523875"/>
              </a:tblGrid>
              <a:tr h="5613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0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56133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1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marL="0" algn="ctr" defTabSz="914400" rtl="0" eaLnBrk="1" latinLnBrk="1" hangingPunct="1">
                        <a:buNone/>
                        <a:defRPr/>
                      </a:pPr>
                      <a:r>
                        <a: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  <a:cs typeface="맑은 고딕"/>
                        </a:rPr>
                        <a:t>-5</a:t>
                      </a:r>
                      <a:endParaRPr xmlns:mc="http://schemas.openxmlformats.org/markup-compatibility/2006" xmlns:hp="http://schemas.haansoft.com/office/presentation/8.0" kumimoji="0" lang="en-US" altLang="ko-KR" sz="1800" b="1" i="0" u="none" strike="noStrike" kern="1200" cap="none" normalizeH="0" baseline="0" mc:Ignorable="hp" hp:hslEmbossed="0">
                        <a:solidFill>
                          <a:srgbClr val="000000"/>
                        </a:solidFill>
                        <a:latin typeface="맑은 고딕"/>
                        <a:ea typeface="맑은 고딕"/>
                        <a:cs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  <p:cxnSp>
        <p:nvCxnSpPr>
          <p:cNvPr id="44" name=""/>
          <p:cNvCxnSpPr/>
          <p:nvPr/>
        </p:nvCxnSpPr>
        <p:spPr>
          <a:xfrm flipV="1">
            <a:off x="8208433" y="5528731"/>
            <a:ext cx="1428750" cy="10583"/>
          </a:xfrm>
          <a:prstGeom prst="straightConnector1">
            <a:avLst/>
          </a:prstGeom>
          <a:noFill/>
          <a:ln w="2540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45" name=""/>
          <p:cNvSpPr txBox="1"/>
          <p:nvPr/>
        </p:nvSpPr>
        <p:spPr>
          <a:xfrm>
            <a:off x="1222406" y="6229317"/>
            <a:ext cx="1149206" cy="33891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Weight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5301736" y="6231432"/>
            <a:ext cx="1588527" cy="33891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Importance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9613384" y="6240957"/>
            <a:ext cx="1927193" cy="33891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Pruned Weight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"/>
              <p:cNvSpPr/>
              <p:nvPr/>
            </p:nvSpPr>
            <p:spPr>
              <a:xfrm>
                <a:off x="3514725" y="4965700"/>
                <a:ext cx="2581275" cy="4191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radPr>
                        <m:deg/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13</m:t>
                          </m:r>
                        </m:e>
                      </m:rad>
                      <m:r>
                        <a:rPr sz="1800">
                          <a:latin typeface="Cambria Math"/>
                          <a:sym typeface="Cambria Math"/>
                        </a:rPr>
                        <m:t xml:space="preserve"> = </m:t>
                      </m:r>
                      <m:rad>
                        <m:radPr>
                          <m:degHide m:val="on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|3|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|-2|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a:p>
            </p:txBody>
          </p:sp>
        </mc:Choice>
        <mc:Fallback>
          <p:sp>
            <p:nvSpPr>
              <p:cNvPr id="48" name=""/>
              <p:cNvSpPr txBox="1"/>
              <p:nvPr/>
            </p:nvSpPr>
            <p:spPr>
              <a:xfrm>
                <a:off x="3514725" y="4965700"/>
                <a:ext cx="2581275" cy="41910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"/>
              <p:cNvSpPr/>
              <p:nvPr/>
            </p:nvSpPr>
            <p:spPr>
              <a:xfrm>
                <a:off x="3514725" y="5615516"/>
                <a:ext cx="2581275" cy="4191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radPr>
                        <m:deg/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26</m:t>
                          </m:r>
                        </m:e>
                      </m:rad>
                      <m:r>
                        <a:rPr sz="1800">
                          <a:latin typeface="Cambria Math"/>
                          <a:sym typeface="Cambria Math"/>
                        </a:rPr>
                        <m:t xml:space="preserve"> = </m:t>
                      </m:r>
                      <m:rad>
                        <m:radPr>
                          <m:degHide m:val="on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|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1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|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|-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5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|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</a:p>
            </p:txBody>
          </p:sp>
        </mc:Choice>
        <mc:Fallback>
          <p:sp>
            <p:nvSpPr>
              <p:cNvPr id="49" name=""/>
              <p:cNvSpPr txBox="1"/>
              <p:nvPr/>
            </p:nvSpPr>
            <p:spPr>
              <a:xfrm>
                <a:off x="3514725" y="5615516"/>
                <a:ext cx="2581275" cy="41910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"/>
              <p:cNvSpPr/>
              <p:nvPr/>
            </p:nvSpPr>
            <p:spPr>
              <a:xfrm>
                <a:off x="6656916" y="5556250"/>
                <a:ext cx="752475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radPr>
                        <m:deg/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26</m:t>
                          </m:r>
                        </m:e>
                      </m:rad>
                    </m:oMath>
                  </m:oMathPara>
                </a14:m>
              </a:p>
            </p:txBody>
          </p:sp>
        </mc:Choice>
        <mc:Fallback>
          <p:sp>
            <p:nvSpPr>
              <p:cNvPr id="50" name=""/>
              <p:cNvSpPr txBox="1"/>
              <p:nvPr/>
            </p:nvSpPr>
            <p:spPr>
              <a:xfrm>
                <a:off x="6656916" y="5556250"/>
                <a:ext cx="752475" cy="4000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"/>
              <p:cNvSpPr/>
              <p:nvPr/>
            </p:nvSpPr>
            <p:spPr>
              <a:xfrm>
                <a:off x="6636808" y="5010150"/>
                <a:ext cx="752475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radPr>
                        <m:deg/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13</m:t>
                          </m:r>
                        </m:e>
                      </m:rad>
                    </m:oMath>
                  </m:oMathPara>
                </a14:m>
              </a:p>
            </p:txBody>
          </p:sp>
        </mc:Choice>
        <mc:Fallback>
          <p:sp>
            <p:nvSpPr>
              <p:cNvPr id="51" name=""/>
              <p:cNvSpPr txBox="1"/>
              <p:nvPr/>
            </p:nvSpPr>
            <p:spPr>
              <a:xfrm>
                <a:off x="6636808" y="5010150"/>
                <a:ext cx="752475" cy="4000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p:sp>
        <p:nvSpPr>
          <p:cNvPr id="52" name=""/>
          <p:cNvSpPr txBox="1"/>
          <p:nvPr/>
        </p:nvSpPr>
        <p:spPr>
          <a:xfrm>
            <a:off x="1010739" y="3910508"/>
            <a:ext cx="4694625" cy="3367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- row-wise Pruning (L2-norm magnitude)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650983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/>
        </p:nvSpPr>
        <p:spPr>
          <a:xfrm>
            <a:off x="0" y="0"/>
            <a:ext cx="12192000" cy="72584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b="1"/>
              <a:t>Neural Network Pruning - Criteria</a:t>
            </a:r>
            <a:endParaRPr lang="en-US" altLang="ko-KR" sz="2200" b="1"/>
          </a:p>
        </p:txBody>
      </p:sp>
      <p:sp>
        <p:nvSpPr>
          <p:cNvPr id="20" name=""/>
          <p:cNvSpPr txBox="1"/>
          <p:nvPr/>
        </p:nvSpPr>
        <p:spPr>
          <a:xfrm>
            <a:off x="928193" y="778902"/>
            <a:ext cx="7488623" cy="3907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Scaling-based Pruning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"/>
          <p:cNvSpPr/>
          <p:nvPr/>
        </p:nvSpPr>
        <p:spPr>
          <a:xfrm>
            <a:off x="846666" y="1873249"/>
            <a:ext cx="1333500" cy="423333"/>
          </a:xfrm>
          <a:prstGeom prst="cube">
            <a:avLst>
              <a:gd name="adj" fmla="val 25000"/>
            </a:avLst>
          </a:prstGeom>
          <a:solidFill>
            <a:srgbClr val="3057b9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Filter 0</a:t>
            </a:r>
            <a:endParaRPr lang="en-US" altLang="ko-KR"/>
          </a:p>
        </p:txBody>
      </p:sp>
      <p:sp>
        <p:nvSpPr>
          <p:cNvPr id="54" name=""/>
          <p:cNvSpPr/>
          <p:nvPr/>
        </p:nvSpPr>
        <p:spPr>
          <a:xfrm>
            <a:off x="831850" y="2458508"/>
            <a:ext cx="1333500" cy="423333"/>
          </a:xfrm>
          <a:prstGeom prst="cube">
            <a:avLst>
              <a:gd name="adj" fmla="val 25000"/>
            </a:avLst>
          </a:prstGeom>
          <a:solidFill>
            <a:srgbClr val="3057b9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Filter 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"/>
          <p:cNvSpPr/>
          <p:nvPr/>
        </p:nvSpPr>
        <p:spPr>
          <a:xfrm>
            <a:off x="846666" y="3035299"/>
            <a:ext cx="1333500" cy="423333"/>
          </a:xfrm>
          <a:prstGeom prst="cube">
            <a:avLst>
              <a:gd name="adj" fmla="val 25000"/>
            </a:avLst>
          </a:prstGeom>
          <a:solidFill>
            <a:srgbClr val="3057b9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Filter 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"/>
          <p:cNvSpPr/>
          <p:nvPr/>
        </p:nvSpPr>
        <p:spPr>
          <a:xfrm>
            <a:off x="831850" y="3620558"/>
            <a:ext cx="1333500" cy="423333"/>
          </a:xfrm>
          <a:prstGeom prst="cube">
            <a:avLst>
              <a:gd name="adj" fmla="val 25000"/>
            </a:avLst>
          </a:prstGeom>
          <a:solidFill>
            <a:srgbClr val="3057b9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Filter 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"/>
          <p:cNvSpPr/>
          <p:nvPr/>
        </p:nvSpPr>
        <p:spPr>
          <a:xfrm>
            <a:off x="858308" y="4932891"/>
            <a:ext cx="1333500" cy="423333"/>
          </a:xfrm>
          <a:prstGeom prst="cube">
            <a:avLst>
              <a:gd name="adj" fmla="val 25000"/>
            </a:avLst>
          </a:prstGeom>
          <a:solidFill>
            <a:srgbClr val="3057b9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Filter N-1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1322916" y="4000499"/>
            <a:ext cx="730250" cy="9050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.</a:t>
            </a:r>
            <a:endParaRPr lang="en-US" altLang="ko-KR"/>
          </a:p>
          <a:p>
            <a:pPr>
              <a:defRPr/>
            </a:pPr>
            <a:r>
              <a:rPr lang="en-US" altLang="ko-KR"/>
              <a:t>.</a:t>
            </a:r>
            <a:endParaRPr lang="en-US" altLang="ko-KR"/>
          </a:p>
        </p:txBody>
      </p:sp>
      <p:cxnSp>
        <p:nvCxnSpPr>
          <p:cNvPr id="59" name=""/>
          <p:cNvCxnSpPr/>
          <p:nvPr/>
        </p:nvCxnSpPr>
        <p:spPr>
          <a:xfrm flipV="1">
            <a:off x="2296583" y="2063750"/>
            <a:ext cx="359833" cy="0"/>
          </a:xfrm>
          <a:prstGeom prst="straightConnector1">
            <a:avLst/>
          </a:prstGeom>
          <a:ln w="254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"/>
          <p:cNvCxnSpPr/>
          <p:nvPr/>
        </p:nvCxnSpPr>
        <p:spPr>
          <a:xfrm flipV="1">
            <a:off x="2332567" y="3793066"/>
            <a:ext cx="359833" cy="0"/>
          </a:xfrm>
          <a:prstGeom prst="straightConnector1">
            <a:avLst/>
          </a:prstGeom>
          <a:noFill/>
          <a:ln w="25400" cap="flat" cmpd="sng" algn="ctr">
            <a:solidFill>
              <a:srgbClr val="0000ff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61" name=""/>
          <p:cNvCxnSpPr/>
          <p:nvPr/>
        </p:nvCxnSpPr>
        <p:spPr>
          <a:xfrm flipV="1">
            <a:off x="2326217" y="5099050"/>
            <a:ext cx="359833" cy="0"/>
          </a:xfrm>
          <a:prstGeom prst="straightConnector1">
            <a:avLst/>
          </a:prstGeom>
          <a:noFill/>
          <a:ln w="25400" cap="flat" cmpd="sng" algn="ctr">
            <a:solidFill>
              <a:srgbClr val="0000ff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62" name=""/>
          <p:cNvCxnSpPr/>
          <p:nvPr/>
        </p:nvCxnSpPr>
        <p:spPr>
          <a:xfrm flipV="1">
            <a:off x="2311400" y="2650066"/>
            <a:ext cx="359833" cy="0"/>
          </a:xfrm>
          <a:prstGeom prst="straightConnector1">
            <a:avLst/>
          </a:prstGeom>
          <a:noFill/>
          <a:ln w="25400" cap="flat" cmpd="sng" algn="ctr">
            <a:solidFill>
              <a:srgbClr val="ffb689"/>
            </a:solidFill>
            <a:prstDash val="sysDot"/>
            <a:miter/>
            <a:tailEnd type="arrow"/>
          </a:ln>
        </p:spPr>
      </p:cxnSp>
      <p:cxnSp>
        <p:nvCxnSpPr>
          <p:cNvPr id="63" name=""/>
          <p:cNvCxnSpPr/>
          <p:nvPr/>
        </p:nvCxnSpPr>
        <p:spPr>
          <a:xfrm flipV="1">
            <a:off x="2336800" y="3225799"/>
            <a:ext cx="359833" cy="0"/>
          </a:xfrm>
          <a:prstGeom prst="straightConnector1">
            <a:avLst/>
          </a:prstGeom>
          <a:noFill/>
          <a:ln w="25400" cap="flat" cmpd="sng" algn="ctr">
            <a:solidFill>
              <a:srgbClr val="ffb689">
                <a:alpha val="100000"/>
              </a:srgbClr>
            </a:solidFill>
            <a:prstDash val="sysDot"/>
            <a:miter/>
            <a:tailEnd type="arrow"/>
          </a:ln>
        </p:spPr>
      </p:cxnSp>
      <p:sp>
        <p:nvSpPr>
          <p:cNvPr id="64" name=""/>
          <p:cNvSpPr txBox="1"/>
          <p:nvPr/>
        </p:nvSpPr>
        <p:spPr>
          <a:xfrm>
            <a:off x="1127156" y="1465758"/>
            <a:ext cx="1011625" cy="2944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Weight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"/>
          <p:cNvSpPr/>
          <p:nvPr/>
        </p:nvSpPr>
        <p:spPr>
          <a:xfrm>
            <a:off x="2899833" y="1862666"/>
            <a:ext cx="1005416" cy="3735916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68" name=""/>
          <p:cNvSpPr/>
          <p:nvPr/>
        </p:nvSpPr>
        <p:spPr>
          <a:xfrm>
            <a:off x="2952749" y="1936750"/>
            <a:ext cx="317500" cy="328083"/>
          </a:xfrm>
          <a:prstGeom prst="ellipse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cxnSp>
        <p:nvCxnSpPr>
          <p:cNvPr id="69" name=""/>
          <p:cNvCxnSpPr>
            <a:stCxn id="68" idx="1"/>
            <a:endCxn id="68" idx="5"/>
          </p:cNvCxnSpPr>
          <p:nvPr/>
        </p:nvCxnSpPr>
        <p:spPr>
          <a:xfrm rot="16200000" flipH="1">
            <a:off x="2995505" y="1988539"/>
            <a:ext cx="231989" cy="224505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"/>
          <p:cNvCxnSpPr>
            <a:stCxn id="68" idx="7"/>
            <a:endCxn id="68" idx="3"/>
          </p:cNvCxnSpPr>
          <p:nvPr/>
        </p:nvCxnSpPr>
        <p:spPr>
          <a:xfrm rot="5400000">
            <a:off x="2995505" y="1988537"/>
            <a:ext cx="231989" cy="224508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"/>
          <p:cNvSpPr/>
          <p:nvPr/>
        </p:nvSpPr>
        <p:spPr>
          <a:xfrm>
            <a:off x="2946400" y="3644900"/>
            <a:ext cx="317500" cy="328083"/>
          </a:xfrm>
          <a:prstGeom prst="ellipse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3" name=""/>
          <p:cNvCxnSpPr>
            <a:stCxn id="72" idx="1"/>
            <a:endCxn id="72" idx="5"/>
          </p:cNvCxnSpPr>
          <p:nvPr/>
        </p:nvCxnSpPr>
        <p:spPr>
          <a:xfrm rot="16200000" flipH="1">
            <a:off x="2989156" y="3696689"/>
            <a:ext cx="231989" cy="224505"/>
          </a:xfrm>
          <a:prstGeom prst="line">
            <a:avLst/>
          </a:prstGeom>
          <a:noFill/>
          <a:ln w="3810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cxnSp>
        <p:nvCxnSpPr>
          <p:cNvPr id="74" name=""/>
          <p:cNvCxnSpPr>
            <a:stCxn id="72" idx="7"/>
            <a:endCxn id="72" idx="3"/>
          </p:cNvCxnSpPr>
          <p:nvPr/>
        </p:nvCxnSpPr>
        <p:spPr>
          <a:xfrm rot="5400000">
            <a:off x="2989156" y="3696687"/>
            <a:ext cx="231989" cy="224508"/>
          </a:xfrm>
          <a:prstGeom prst="line">
            <a:avLst/>
          </a:prstGeom>
          <a:noFill/>
          <a:ln w="3810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sp>
        <p:nvSpPr>
          <p:cNvPr id="75" name=""/>
          <p:cNvSpPr/>
          <p:nvPr/>
        </p:nvSpPr>
        <p:spPr>
          <a:xfrm>
            <a:off x="2946399" y="4936067"/>
            <a:ext cx="317500" cy="328083"/>
          </a:xfrm>
          <a:prstGeom prst="ellipse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6" name=""/>
          <p:cNvCxnSpPr>
            <a:stCxn id="75" idx="1"/>
            <a:endCxn id="75" idx="5"/>
          </p:cNvCxnSpPr>
          <p:nvPr/>
        </p:nvCxnSpPr>
        <p:spPr>
          <a:xfrm rot="16200000" flipH="1">
            <a:off x="2989155" y="4987856"/>
            <a:ext cx="231989" cy="224505"/>
          </a:xfrm>
          <a:prstGeom prst="line">
            <a:avLst/>
          </a:prstGeom>
          <a:noFill/>
          <a:ln w="3810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cxnSp>
        <p:nvCxnSpPr>
          <p:cNvPr id="77" name=""/>
          <p:cNvCxnSpPr>
            <a:stCxn id="75" idx="7"/>
            <a:endCxn id="75" idx="3"/>
          </p:cNvCxnSpPr>
          <p:nvPr/>
        </p:nvCxnSpPr>
        <p:spPr>
          <a:xfrm rot="5400000">
            <a:off x="2989155" y="4987854"/>
            <a:ext cx="231989" cy="224508"/>
          </a:xfrm>
          <a:prstGeom prst="line">
            <a:avLst/>
          </a:prstGeom>
          <a:noFill/>
          <a:ln w="3810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sp>
        <p:nvSpPr>
          <p:cNvPr id="78" name=""/>
          <p:cNvSpPr/>
          <p:nvPr/>
        </p:nvSpPr>
        <p:spPr>
          <a:xfrm>
            <a:off x="2950633" y="3100916"/>
            <a:ext cx="317500" cy="328083"/>
          </a:xfrm>
          <a:prstGeom prst="ellipse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79" name=""/>
          <p:cNvCxnSpPr>
            <a:stCxn id="78" idx="1"/>
            <a:endCxn id="78" idx="5"/>
          </p:cNvCxnSpPr>
          <p:nvPr/>
        </p:nvCxnSpPr>
        <p:spPr>
          <a:xfrm rot="16200000" flipH="1">
            <a:off x="2993389" y="3152705"/>
            <a:ext cx="231989" cy="224505"/>
          </a:xfrm>
          <a:prstGeom prst="line">
            <a:avLst/>
          </a:prstGeom>
          <a:noFill/>
          <a:ln w="38100" cap="flat" cmpd="sng" algn="ctr">
            <a:solidFill>
              <a:srgbClr val="ffceb0">
                <a:alpha val="100000"/>
              </a:srgbClr>
            </a:solidFill>
            <a:prstDash val="solid"/>
            <a:miter/>
          </a:ln>
        </p:spPr>
      </p:cxnSp>
      <p:cxnSp>
        <p:nvCxnSpPr>
          <p:cNvPr id="80" name=""/>
          <p:cNvCxnSpPr>
            <a:stCxn id="78" idx="7"/>
            <a:endCxn id="78" idx="3"/>
          </p:cNvCxnSpPr>
          <p:nvPr/>
        </p:nvCxnSpPr>
        <p:spPr>
          <a:xfrm rot="5400000">
            <a:off x="2993389" y="3152704"/>
            <a:ext cx="231989" cy="224508"/>
          </a:xfrm>
          <a:prstGeom prst="line">
            <a:avLst/>
          </a:prstGeom>
          <a:noFill/>
          <a:ln w="38100" cap="flat" cmpd="sng" algn="ctr">
            <a:solidFill>
              <a:srgbClr val="ffceb0">
                <a:alpha val="100000"/>
              </a:srgbClr>
            </a:solidFill>
            <a:prstDash val="solid"/>
            <a:miter/>
          </a:ln>
        </p:spPr>
      </p:cxnSp>
      <p:sp>
        <p:nvSpPr>
          <p:cNvPr id="81" name=""/>
          <p:cNvSpPr/>
          <p:nvPr/>
        </p:nvSpPr>
        <p:spPr>
          <a:xfrm>
            <a:off x="2944284" y="2501900"/>
            <a:ext cx="317500" cy="328083"/>
          </a:xfrm>
          <a:prstGeom prst="ellipse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2" name=""/>
          <p:cNvCxnSpPr>
            <a:stCxn id="81" idx="1"/>
            <a:endCxn id="81" idx="5"/>
          </p:cNvCxnSpPr>
          <p:nvPr/>
        </p:nvCxnSpPr>
        <p:spPr>
          <a:xfrm rot="16200000" flipH="1">
            <a:off x="2987040" y="2553689"/>
            <a:ext cx="231989" cy="224505"/>
          </a:xfrm>
          <a:prstGeom prst="line">
            <a:avLst/>
          </a:prstGeom>
          <a:noFill/>
          <a:ln w="38100" cap="flat" cmpd="sng" algn="ctr">
            <a:solidFill>
              <a:srgbClr val="ffceb0">
                <a:alpha val="100000"/>
              </a:srgbClr>
            </a:solidFill>
            <a:prstDash val="solid"/>
            <a:miter/>
          </a:ln>
        </p:spPr>
      </p:cxnSp>
      <p:cxnSp>
        <p:nvCxnSpPr>
          <p:cNvPr id="83" name=""/>
          <p:cNvCxnSpPr>
            <a:stCxn id="81" idx="7"/>
            <a:endCxn id="81" idx="3"/>
          </p:cNvCxnSpPr>
          <p:nvPr/>
        </p:nvCxnSpPr>
        <p:spPr>
          <a:xfrm rot="5400000">
            <a:off x="2987040" y="2553687"/>
            <a:ext cx="231989" cy="224508"/>
          </a:xfrm>
          <a:prstGeom prst="line">
            <a:avLst/>
          </a:prstGeom>
          <a:noFill/>
          <a:ln w="38100" cap="flat" cmpd="sng" algn="ctr">
            <a:solidFill>
              <a:srgbClr val="ffceb0">
                <a:alpha val="100000"/>
              </a:srgbClr>
            </a:solidFill>
            <a:prstDash val="solid"/>
            <a:miter/>
          </a:ln>
        </p:spPr>
      </p:cxnSp>
      <p:sp>
        <p:nvSpPr>
          <p:cNvPr id="84" name=""/>
          <p:cNvSpPr txBox="1"/>
          <p:nvPr/>
        </p:nvSpPr>
        <p:spPr>
          <a:xfrm>
            <a:off x="2824721" y="1300658"/>
            <a:ext cx="1805375" cy="5177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Channel 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Scaling Factor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3286154" y="1969313"/>
            <a:ext cx="598875" cy="2967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1.17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3277687" y="3688046"/>
            <a:ext cx="598875" cy="2967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0.82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3292503" y="4941114"/>
            <a:ext cx="598875" cy="2967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0.56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3263900" y="4047066"/>
            <a:ext cx="730250" cy="9050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3275570" y="3132210"/>
            <a:ext cx="598875" cy="2967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0.29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3279803" y="2522610"/>
            <a:ext cx="598875" cy="2967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0.10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1" name=""/>
          <p:cNvSpPr/>
          <p:nvPr/>
        </p:nvSpPr>
        <p:spPr>
          <a:xfrm>
            <a:off x="4095749" y="1926166"/>
            <a:ext cx="1873250" cy="328083"/>
          </a:xfrm>
          <a:prstGeom prst="parallelogram">
            <a:avLst>
              <a:gd name="adj" fmla="val 84715"/>
            </a:avLst>
          </a:prstGeom>
          <a:solidFill>
            <a:srgbClr val="69d8a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/>
              <a:t>Channel 0</a:t>
            </a:r>
            <a:endParaRPr lang="en-US" altLang="ko-KR"/>
          </a:p>
        </p:txBody>
      </p:sp>
      <p:sp>
        <p:nvSpPr>
          <p:cNvPr id="92" name=""/>
          <p:cNvSpPr/>
          <p:nvPr/>
        </p:nvSpPr>
        <p:spPr>
          <a:xfrm>
            <a:off x="4057649" y="2523066"/>
            <a:ext cx="1873250" cy="328083"/>
          </a:xfrm>
          <a:prstGeom prst="parallelogram">
            <a:avLst>
              <a:gd name="adj" fmla="val 84715"/>
            </a:avLst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Channel 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"/>
          <p:cNvSpPr/>
          <p:nvPr/>
        </p:nvSpPr>
        <p:spPr>
          <a:xfrm>
            <a:off x="4057649" y="3100916"/>
            <a:ext cx="1873250" cy="328083"/>
          </a:xfrm>
          <a:prstGeom prst="parallelogram">
            <a:avLst>
              <a:gd name="adj" fmla="val 84715"/>
            </a:avLst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Channel 2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" name=""/>
          <p:cNvSpPr/>
          <p:nvPr/>
        </p:nvSpPr>
        <p:spPr>
          <a:xfrm>
            <a:off x="4019549" y="3697816"/>
            <a:ext cx="1873250" cy="328083"/>
          </a:xfrm>
          <a:prstGeom prst="parallelogram">
            <a:avLst>
              <a:gd name="adj" fmla="val 84715"/>
            </a:avLst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Channel 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5" name=""/>
          <p:cNvSpPr/>
          <p:nvPr/>
        </p:nvSpPr>
        <p:spPr>
          <a:xfrm>
            <a:off x="4034367" y="4982633"/>
            <a:ext cx="2209799" cy="328083"/>
          </a:xfrm>
          <a:prstGeom prst="parallelogram">
            <a:avLst>
              <a:gd name="adj" fmla="val 84715"/>
            </a:avLst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Channel N-1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4732867" y="4061883"/>
            <a:ext cx="730250" cy="9050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7" name=""/>
          <p:cNvSpPr/>
          <p:nvPr/>
        </p:nvSpPr>
        <p:spPr>
          <a:xfrm>
            <a:off x="6682317" y="1843616"/>
            <a:ext cx="1333500" cy="423333"/>
          </a:xfrm>
          <a:prstGeom prst="cube">
            <a:avLst>
              <a:gd name="adj" fmla="val 25000"/>
            </a:avLst>
          </a:prstGeom>
          <a:solidFill>
            <a:srgbClr val="3057b9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Filter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0" name=""/>
          <p:cNvSpPr/>
          <p:nvPr/>
        </p:nvSpPr>
        <p:spPr>
          <a:xfrm>
            <a:off x="6667500" y="2438400"/>
            <a:ext cx="1333500" cy="423333"/>
          </a:xfrm>
          <a:prstGeom prst="cube">
            <a:avLst>
              <a:gd name="adj" fmla="val 25000"/>
            </a:avLst>
          </a:prstGeom>
          <a:solidFill>
            <a:srgbClr val="3057b9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Filter 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1" name=""/>
          <p:cNvSpPr/>
          <p:nvPr/>
        </p:nvSpPr>
        <p:spPr>
          <a:xfrm>
            <a:off x="6693959" y="3750733"/>
            <a:ext cx="1333500" cy="423333"/>
          </a:xfrm>
          <a:prstGeom prst="cube">
            <a:avLst>
              <a:gd name="adj" fmla="val 25000"/>
            </a:avLst>
          </a:prstGeom>
          <a:solidFill>
            <a:srgbClr val="3057b9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Filter N-1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7158566" y="2818341"/>
            <a:ext cx="730250" cy="9050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03" name=""/>
          <p:cNvCxnSpPr/>
          <p:nvPr/>
        </p:nvCxnSpPr>
        <p:spPr>
          <a:xfrm flipV="1">
            <a:off x="8132234" y="2034116"/>
            <a:ext cx="359833" cy="0"/>
          </a:xfrm>
          <a:prstGeom prst="straightConnector1">
            <a:avLst/>
          </a:prstGeom>
          <a:noFill/>
          <a:ln w="25400" cap="flat" cmpd="sng" algn="ctr">
            <a:solidFill>
              <a:srgbClr val="0000ff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04" name=""/>
          <p:cNvCxnSpPr/>
          <p:nvPr/>
        </p:nvCxnSpPr>
        <p:spPr>
          <a:xfrm flipV="1">
            <a:off x="8168217" y="2610908"/>
            <a:ext cx="359833" cy="0"/>
          </a:xfrm>
          <a:prstGeom prst="straightConnector1">
            <a:avLst/>
          </a:prstGeom>
          <a:noFill/>
          <a:ln w="25400" cap="flat" cmpd="sng" algn="ctr">
            <a:solidFill>
              <a:srgbClr val="0000ff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05" name=""/>
          <p:cNvCxnSpPr/>
          <p:nvPr/>
        </p:nvCxnSpPr>
        <p:spPr>
          <a:xfrm flipV="1">
            <a:off x="8161868" y="3916892"/>
            <a:ext cx="359833" cy="0"/>
          </a:xfrm>
          <a:prstGeom prst="straightConnector1">
            <a:avLst/>
          </a:prstGeom>
          <a:noFill/>
          <a:ln w="25400" cap="flat" cmpd="sng" algn="ctr">
            <a:solidFill>
              <a:srgbClr val="0000ff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08" name=""/>
          <p:cNvSpPr txBox="1"/>
          <p:nvPr/>
        </p:nvSpPr>
        <p:spPr>
          <a:xfrm>
            <a:off x="6962806" y="1436125"/>
            <a:ext cx="1011625" cy="2944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Weight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9" name=""/>
          <p:cNvSpPr/>
          <p:nvPr/>
        </p:nvSpPr>
        <p:spPr>
          <a:xfrm>
            <a:off x="8735484" y="1833033"/>
            <a:ext cx="1005416" cy="2444749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0" name=""/>
          <p:cNvSpPr/>
          <p:nvPr/>
        </p:nvSpPr>
        <p:spPr>
          <a:xfrm>
            <a:off x="8788400" y="1907117"/>
            <a:ext cx="317500" cy="328083"/>
          </a:xfrm>
          <a:prstGeom prst="ellipse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1" name=""/>
          <p:cNvCxnSpPr>
            <a:stCxn id="110" idx="1"/>
            <a:endCxn id="110" idx="5"/>
          </p:cNvCxnSpPr>
          <p:nvPr/>
        </p:nvCxnSpPr>
        <p:spPr>
          <a:xfrm rot="16200000" flipH="1">
            <a:off x="8831156" y="1958906"/>
            <a:ext cx="231989" cy="224505"/>
          </a:xfrm>
          <a:prstGeom prst="line">
            <a:avLst/>
          </a:prstGeom>
          <a:noFill/>
          <a:ln w="3810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cxnSp>
        <p:nvCxnSpPr>
          <p:cNvPr id="112" name=""/>
          <p:cNvCxnSpPr>
            <a:stCxn id="110" idx="7"/>
            <a:endCxn id="110" idx="3"/>
          </p:cNvCxnSpPr>
          <p:nvPr/>
        </p:nvCxnSpPr>
        <p:spPr>
          <a:xfrm rot="5400000">
            <a:off x="8831156" y="1958904"/>
            <a:ext cx="231989" cy="224508"/>
          </a:xfrm>
          <a:prstGeom prst="line">
            <a:avLst/>
          </a:prstGeom>
          <a:noFill/>
          <a:ln w="3810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sp>
        <p:nvSpPr>
          <p:cNvPr id="113" name=""/>
          <p:cNvSpPr/>
          <p:nvPr/>
        </p:nvSpPr>
        <p:spPr>
          <a:xfrm>
            <a:off x="8782050" y="2462742"/>
            <a:ext cx="317500" cy="328083"/>
          </a:xfrm>
          <a:prstGeom prst="ellipse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4" name=""/>
          <p:cNvCxnSpPr>
            <a:stCxn id="113" idx="1"/>
            <a:endCxn id="113" idx="5"/>
          </p:cNvCxnSpPr>
          <p:nvPr/>
        </p:nvCxnSpPr>
        <p:spPr>
          <a:xfrm rot="16200000" flipH="1">
            <a:off x="8824806" y="2514531"/>
            <a:ext cx="231989" cy="224505"/>
          </a:xfrm>
          <a:prstGeom prst="line">
            <a:avLst/>
          </a:prstGeom>
          <a:noFill/>
          <a:ln w="3810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cxnSp>
        <p:nvCxnSpPr>
          <p:cNvPr id="115" name=""/>
          <p:cNvCxnSpPr>
            <a:stCxn id="113" idx="7"/>
            <a:endCxn id="113" idx="3"/>
          </p:cNvCxnSpPr>
          <p:nvPr/>
        </p:nvCxnSpPr>
        <p:spPr>
          <a:xfrm rot="5400000">
            <a:off x="8824806" y="2514529"/>
            <a:ext cx="231989" cy="224508"/>
          </a:xfrm>
          <a:prstGeom prst="line">
            <a:avLst/>
          </a:prstGeom>
          <a:noFill/>
          <a:ln w="3810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sp>
        <p:nvSpPr>
          <p:cNvPr id="116" name=""/>
          <p:cNvSpPr/>
          <p:nvPr/>
        </p:nvSpPr>
        <p:spPr>
          <a:xfrm>
            <a:off x="8782050" y="3753909"/>
            <a:ext cx="317500" cy="328083"/>
          </a:xfrm>
          <a:prstGeom prst="ellipse">
            <a:avLst/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7" name=""/>
          <p:cNvCxnSpPr>
            <a:stCxn id="116" idx="1"/>
            <a:endCxn id="116" idx="5"/>
          </p:cNvCxnSpPr>
          <p:nvPr/>
        </p:nvCxnSpPr>
        <p:spPr>
          <a:xfrm rot="16200000" flipH="1">
            <a:off x="8824806" y="3805698"/>
            <a:ext cx="231989" cy="224505"/>
          </a:xfrm>
          <a:prstGeom prst="line">
            <a:avLst/>
          </a:prstGeom>
          <a:noFill/>
          <a:ln w="3810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cxnSp>
        <p:nvCxnSpPr>
          <p:cNvPr id="118" name=""/>
          <p:cNvCxnSpPr>
            <a:stCxn id="116" idx="7"/>
            <a:endCxn id="116" idx="3"/>
          </p:cNvCxnSpPr>
          <p:nvPr/>
        </p:nvCxnSpPr>
        <p:spPr>
          <a:xfrm rot="5400000">
            <a:off x="8824806" y="3805696"/>
            <a:ext cx="231989" cy="224508"/>
          </a:xfrm>
          <a:prstGeom prst="line">
            <a:avLst/>
          </a:prstGeom>
          <a:noFill/>
          <a:ln w="38100" cap="flat" cmpd="sng" algn="ctr">
            <a:solidFill>
              <a:srgbClr val="4472c4">
                <a:alpha val="100000"/>
              </a:srgbClr>
            </a:solidFill>
            <a:prstDash val="solid"/>
            <a:miter/>
          </a:ln>
        </p:spPr>
      </p:cxnSp>
      <p:sp>
        <p:nvSpPr>
          <p:cNvPr id="125" name=""/>
          <p:cNvSpPr txBox="1"/>
          <p:nvPr/>
        </p:nvSpPr>
        <p:spPr>
          <a:xfrm>
            <a:off x="8660372" y="1271025"/>
            <a:ext cx="1805375" cy="5177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Channel 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Scaling Factor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9121805" y="1939680"/>
            <a:ext cx="598875" cy="2967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1.17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9113338" y="2505888"/>
            <a:ext cx="598875" cy="2967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0.82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9128154" y="3758956"/>
            <a:ext cx="598875" cy="2967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0.56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9099550" y="2864909"/>
            <a:ext cx="730250" cy="9050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2" name=""/>
          <p:cNvSpPr/>
          <p:nvPr/>
        </p:nvSpPr>
        <p:spPr>
          <a:xfrm>
            <a:off x="9931400" y="1896533"/>
            <a:ext cx="1873250" cy="328083"/>
          </a:xfrm>
          <a:prstGeom prst="parallelogram">
            <a:avLst>
              <a:gd name="adj" fmla="val 84715"/>
            </a:avLst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Channel 0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5" name=""/>
          <p:cNvSpPr/>
          <p:nvPr/>
        </p:nvSpPr>
        <p:spPr>
          <a:xfrm>
            <a:off x="9855200" y="2515658"/>
            <a:ext cx="1873250" cy="328083"/>
          </a:xfrm>
          <a:prstGeom prst="parallelogram">
            <a:avLst>
              <a:gd name="adj" fmla="val 84715"/>
            </a:avLst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Channel 3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6" name=""/>
          <p:cNvSpPr/>
          <p:nvPr/>
        </p:nvSpPr>
        <p:spPr>
          <a:xfrm>
            <a:off x="9870018" y="3800475"/>
            <a:ext cx="2209799" cy="328083"/>
          </a:xfrm>
          <a:prstGeom prst="parallelogram">
            <a:avLst>
              <a:gd name="adj" fmla="val 84715"/>
            </a:avLst>
          </a:prstGeom>
          <a:solidFill>
            <a:srgbClr val="69d8ad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Channel N-1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0568518" y="2879725"/>
            <a:ext cx="730250" cy="905087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8" name=""/>
          <p:cNvCxnSpPr/>
          <p:nvPr/>
        </p:nvCxnSpPr>
        <p:spPr>
          <a:xfrm>
            <a:off x="6096000" y="3259667"/>
            <a:ext cx="550334" cy="10582"/>
          </a:xfrm>
          <a:prstGeom prst="straightConnector1">
            <a:avLst/>
          </a:prstGeom>
          <a:ln w="38100">
            <a:solidFill>
              <a:srgbClr val="ff66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"/>
          <p:cNvSpPr txBox="1"/>
          <p:nvPr/>
        </p:nvSpPr>
        <p:spPr>
          <a:xfrm>
            <a:off x="4290625" y="1378975"/>
            <a:ext cx="1805375" cy="2955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Activation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0221526" y="1340875"/>
            <a:ext cx="1805375" cy="2955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Activation</a:t>
            </a:r>
            <a:endParaRPr xmlns:mc="http://schemas.openxmlformats.org/markup-compatibility/2006" xmlns:hp="http://schemas.haansoft.com/office/presentation/8.0" kumimoji="0" lang="en-US" altLang="ko-KR" sz="1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"/>
              <p:cNvSpPr/>
              <p:nvPr/>
            </p:nvSpPr>
            <p:spPr>
              <a:xfrm>
                <a:off x="8210386" y="4910630"/>
                <a:ext cx="2143125" cy="781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𝑧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0</m:t>
                          </m:r>
                        </m:sub>
                      </m:sSub>
                      <m:r>
                        <a:rPr sz="1800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γ</m:t>
                      </m:r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𝜇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𝛣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radPr>
                            <m:deg/>
                            <m:e>
                              <m:sSubSup>
                                <m:sSubSupPr>
                                  <m:ctrlP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𝛣</m:t>
                                  </m:r>
                                </m:sub>
                                <m:sup>
                                  <m:r>
                                    <a:rPr sz="1800" i="1">
                                      <a:latin typeface="Cambria Math"/>
                                      <a:sym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+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sz="1800">
                          <a:latin typeface="Cambria Math"/>
                          <a:sym typeface="Cambria Math"/>
                        </a:rPr>
                        <m:t>+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β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41" name=""/>
              <p:cNvSpPr txBox="1"/>
              <p:nvPr/>
            </p:nvSpPr>
            <p:spPr>
              <a:xfrm>
                <a:off x="8210386" y="4910630"/>
                <a:ext cx="2143125" cy="7810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</p:spTree>
    <p:extLst>
      <p:ext uri="{BB962C8B-B14F-4D97-AF65-F5344CB8AC3E}">
        <p14:creationId xmlns:p14="http://schemas.microsoft.com/office/powerpoint/2010/main" val="351586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/>
        </p:nvSpPr>
        <p:spPr>
          <a:xfrm>
            <a:off x="0" y="0"/>
            <a:ext cx="12192000" cy="72584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b="1"/>
              <a:t>Neural Network Pruning - Criteria</a:t>
            </a:r>
            <a:endParaRPr lang="en-US" altLang="ko-KR" sz="2200" b="1"/>
          </a:p>
        </p:txBody>
      </p:sp>
      <p:sp>
        <p:nvSpPr>
          <p:cNvPr id="20" name=""/>
          <p:cNvSpPr txBox="1"/>
          <p:nvPr/>
        </p:nvSpPr>
        <p:spPr>
          <a:xfrm>
            <a:off x="928193" y="778902"/>
            <a:ext cx="7488623" cy="3907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Second-based Pruning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"/>
              <p:cNvSpPr/>
              <p:nvPr/>
            </p:nvSpPr>
            <p:spPr>
              <a:xfrm>
                <a:off x="1050214" y="1582354"/>
                <a:ext cx="10039350" cy="8667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δ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L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 xml:space="preserve">L(x; W) - L(x;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𝑝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=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-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𝛿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𝑊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 xml:space="preserve">) = 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𝑔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𝛿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sz="1800" i="1">
                          <a:latin typeface="Cambria Math"/>
                          <a:sym typeface="Cambria Math"/>
                        </a:rPr>
                        <m:t>+</m:t>
                      </m:r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num>
                        <m:den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𝛿</m:t>
                          </m:r>
                          <m:sSubSup>
                            <m:sSub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</m:sub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sz="1800" i="1">
                          <a:latin typeface="Cambria Math"/>
                          <a:sym typeface="Cambria Math"/>
                        </a:rPr>
                        <m:t>+</m:t>
                      </m:r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num>
                        <m:den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≠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ℎ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𝛿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𝛿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+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𝑂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(||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𝛿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𝑊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|</m:t>
                          </m:r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|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</a:p>
            </p:txBody>
          </p:sp>
        </mc:Choice>
        <mc:Fallback>
          <p:sp>
            <p:nvSpPr>
              <p:cNvPr id="21" name=""/>
              <p:cNvSpPr txBox="1"/>
              <p:nvPr/>
            </p:nvSpPr>
            <p:spPr>
              <a:xfrm>
                <a:off x="1050214" y="1582354"/>
                <a:ext cx="10039350" cy="8667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"/>
              <p:cNvSpPr/>
              <p:nvPr/>
            </p:nvSpPr>
            <p:spPr>
              <a:xfrm>
                <a:off x="8319867" y="2472777"/>
                <a:ext cx="2628900" cy="7334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𝑔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1800">
                          <a:latin typeface="Cambria Math"/>
                          <a:sym typeface="Cambria Math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𝑑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𝐿</m:t>
                          </m:r>
                        </m:num>
                        <m:den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sz="1800">
                          <a:latin typeface="Cambria Math"/>
                          <a:sym typeface="Cambria Math"/>
                        </a:rPr>
                        <m:t xml:space="preserve">,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 xml:space="preserve"> 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,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𝑗</m:t>
                          </m:r>
                        </m:sub>
                      </m:sSub>
                      <m:r>
                        <a:rPr sz="1800">
                          <a:latin typeface="Cambria Math"/>
                          <a:sym typeface="Cambria Math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𝐿</m:t>
                          </m:r>
                        </m:num>
                        <m:den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</p:txBody>
          </p:sp>
        </mc:Choice>
        <mc:Fallback>
          <p:sp>
            <p:nvSpPr>
              <p:cNvPr id="22" name=""/>
              <p:cNvSpPr txBox="1"/>
              <p:nvPr/>
            </p:nvSpPr>
            <p:spPr>
              <a:xfrm>
                <a:off x="8319867" y="2472777"/>
                <a:ext cx="2628900" cy="7334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"/>
              <p:cNvSpPr/>
              <p:nvPr/>
            </p:nvSpPr>
            <p:spPr>
              <a:xfrm>
                <a:off x="1136924" y="3617856"/>
                <a:ext cx="4543425" cy="6953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δ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1800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 xml:space="preserve">L(x; W) - L(x;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𝑝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|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=0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)≈</m:t>
                      </m:r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num>
                        <m:den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</a:p>
            </p:txBody>
          </p:sp>
        </mc:Choice>
        <mc:Fallback>
          <p:sp>
            <p:nvSpPr>
              <p:cNvPr id="24" name=""/>
              <p:cNvSpPr txBox="1"/>
              <p:nvPr/>
            </p:nvSpPr>
            <p:spPr>
              <a:xfrm>
                <a:off x="1136924" y="3617856"/>
                <a:ext cx="4543425" cy="6953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p:sp>
        <p:nvSpPr>
          <p:cNvPr id="25" name=""/>
          <p:cNvSpPr txBox="1"/>
          <p:nvPr/>
        </p:nvSpPr>
        <p:spPr>
          <a:xfrm>
            <a:off x="5806083" y="3844817"/>
            <a:ext cx="928416" cy="3367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where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"/>
              <p:cNvSpPr/>
              <p:nvPr/>
            </p:nvSpPr>
            <p:spPr>
              <a:xfrm>
                <a:off x="6786233" y="3577677"/>
                <a:ext cx="1562100" cy="7334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1800">
                          <a:latin typeface="Cambria Math"/>
                          <a:sym typeface="Cambria Math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𝑑</m:t>
                              </m:r>
                            </m:e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𝐿</m:t>
                          </m:r>
                        </m:num>
                        <m:den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</p:txBody>
          </p:sp>
        </mc:Choice>
        <mc:Fallback>
          <p:sp>
            <p:nvSpPr>
              <p:cNvPr id="26" name=""/>
              <p:cNvSpPr txBox="1"/>
              <p:nvPr/>
            </p:nvSpPr>
            <p:spPr>
              <a:xfrm>
                <a:off x="6786233" y="3577677"/>
                <a:ext cx="1562100" cy="73342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"/>
              <p:cNvSpPr/>
              <p:nvPr/>
            </p:nvSpPr>
            <p:spPr>
              <a:xfrm>
                <a:off x="1289323" y="4496456"/>
                <a:ext cx="3400425" cy="6953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𝑝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𝑜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𝑐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𝑤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=|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𝛿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𝐿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| = </m:t>
                      </m:r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</m:num>
                        <m:den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ℎ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𝑖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  <m:sSubSup>
                        <m:sSub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𝑤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</a:p>
            </p:txBody>
          </p:sp>
        </mc:Choice>
        <mc:Fallback>
          <p:sp>
            <p:nvSpPr>
              <p:cNvPr id="27" name=""/>
              <p:cNvSpPr txBox="1"/>
              <p:nvPr/>
            </p:nvSpPr>
            <p:spPr>
              <a:xfrm>
                <a:off x="1289323" y="4496456"/>
                <a:ext cx="3400425" cy="69532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</p:spTree>
    <p:extLst>
      <p:ext uri="{BB962C8B-B14F-4D97-AF65-F5344CB8AC3E}">
        <p14:creationId xmlns:p14="http://schemas.microsoft.com/office/powerpoint/2010/main" val="22104138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/>
        </p:nvSpPr>
        <p:spPr>
          <a:xfrm>
            <a:off x="0" y="0"/>
            <a:ext cx="12192000" cy="72584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b="1"/>
              <a:t>Neural Network Pruning - Criteria</a:t>
            </a:r>
            <a:endParaRPr lang="en-US" altLang="ko-KR" sz="2200" b="1"/>
          </a:p>
        </p:txBody>
      </p:sp>
      <p:sp>
        <p:nvSpPr>
          <p:cNvPr id="20" name=""/>
          <p:cNvSpPr txBox="1"/>
          <p:nvPr/>
        </p:nvSpPr>
        <p:spPr>
          <a:xfrm>
            <a:off x="928193" y="778902"/>
            <a:ext cx="7488623" cy="3907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Selection of Neurons to Prune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1043583" y="1304818"/>
            <a:ext cx="8723591" cy="33157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less useful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한 뉴론이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removed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되면 될 수록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pruned Neural Network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성능이 더 좋아짐 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"/>
          <p:cNvSpPr/>
          <p:nvPr/>
        </p:nvSpPr>
        <p:spPr>
          <a:xfrm>
            <a:off x="3646102" y="2581275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"/>
          <p:cNvSpPr/>
          <p:nvPr/>
        </p:nvSpPr>
        <p:spPr>
          <a:xfrm>
            <a:off x="4106477" y="2578976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"/>
          <p:cNvSpPr/>
          <p:nvPr/>
        </p:nvSpPr>
        <p:spPr>
          <a:xfrm>
            <a:off x="3217148" y="2592223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"/>
          <p:cNvSpPr/>
          <p:nvPr/>
        </p:nvSpPr>
        <p:spPr>
          <a:xfrm>
            <a:off x="4543971" y="2578976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"/>
          <p:cNvSpPr/>
          <p:nvPr/>
        </p:nvSpPr>
        <p:spPr>
          <a:xfrm>
            <a:off x="5007192" y="2586202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"/>
          <p:cNvSpPr/>
          <p:nvPr/>
        </p:nvSpPr>
        <p:spPr>
          <a:xfrm>
            <a:off x="4335078" y="3417175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"/>
          <p:cNvSpPr/>
          <p:nvPr/>
        </p:nvSpPr>
        <p:spPr>
          <a:xfrm>
            <a:off x="3445748" y="3430423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"/>
          <p:cNvSpPr/>
          <p:nvPr/>
        </p:nvSpPr>
        <p:spPr>
          <a:xfrm>
            <a:off x="4772571" y="3417175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1" name=""/>
          <p:cNvCxnSpPr>
            <a:stCxn id="24" idx="4"/>
            <a:endCxn id="29" idx="0"/>
          </p:cNvCxnSpPr>
          <p:nvPr/>
        </p:nvCxnSpPr>
        <p:spPr>
          <a:xfrm rot="16200000" flipH="1">
            <a:off x="3202478" y="3044825"/>
            <a:ext cx="542597" cy="22859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3" name=""/>
          <p:cNvCxnSpPr>
            <a:endCxn id="28" idx="0"/>
          </p:cNvCxnSpPr>
          <p:nvPr/>
        </p:nvCxnSpPr>
        <p:spPr>
          <a:xfrm>
            <a:off x="3357725" y="2875126"/>
            <a:ext cx="1119680" cy="54204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4" name=""/>
          <p:cNvCxnSpPr>
            <a:endCxn id="30" idx="0"/>
          </p:cNvCxnSpPr>
          <p:nvPr/>
        </p:nvCxnSpPr>
        <p:spPr>
          <a:xfrm>
            <a:off x="3345900" y="2874250"/>
            <a:ext cx="1568997" cy="54292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5" name=""/>
          <p:cNvCxnSpPr>
            <a:endCxn id="29" idx="0"/>
          </p:cNvCxnSpPr>
          <p:nvPr/>
        </p:nvCxnSpPr>
        <p:spPr>
          <a:xfrm rot="5400000">
            <a:off x="3408361" y="3039514"/>
            <a:ext cx="570624" cy="211193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7" name=""/>
          <p:cNvCxnSpPr>
            <a:endCxn id="28" idx="0"/>
          </p:cNvCxnSpPr>
          <p:nvPr/>
        </p:nvCxnSpPr>
        <p:spPr>
          <a:xfrm>
            <a:off x="3775621" y="2858484"/>
            <a:ext cx="701783" cy="558691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8" name=""/>
          <p:cNvCxnSpPr>
            <a:endCxn id="30" idx="0"/>
          </p:cNvCxnSpPr>
          <p:nvPr/>
        </p:nvCxnSpPr>
        <p:spPr>
          <a:xfrm>
            <a:off x="3785692" y="2857609"/>
            <a:ext cx="1129206" cy="559566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9" name=""/>
          <p:cNvCxnSpPr/>
          <p:nvPr/>
        </p:nvCxnSpPr>
        <p:spPr>
          <a:xfrm rot="16200000" flipH="1">
            <a:off x="4097829" y="3054350"/>
            <a:ext cx="542597" cy="22859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0" name=""/>
          <p:cNvCxnSpPr/>
          <p:nvPr/>
        </p:nvCxnSpPr>
        <p:spPr>
          <a:xfrm>
            <a:off x="4253952" y="2896475"/>
            <a:ext cx="658428" cy="53252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1" name=""/>
          <p:cNvCxnSpPr>
            <a:endCxn id="29" idx="0"/>
          </p:cNvCxnSpPr>
          <p:nvPr/>
        </p:nvCxnSpPr>
        <p:spPr>
          <a:xfrm rot="10800000" flipV="1">
            <a:off x="3588076" y="2884651"/>
            <a:ext cx="664999" cy="545772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3" name=""/>
          <p:cNvCxnSpPr/>
          <p:nvPr/>
        </p:nvCxnSpPr>
        <p:spPr>
          <a:xfrm rot="16200000" flipH="1">
            <a:off x="4526454" y="3035300"/>
            <a:ext cx="542597" cy="22859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4" name=""/>
          <p:cNvCxnSpPr>
            <a:endCxn id="29" idx="0"/>
          </p:cNvCxnSpPr>
          <p:nvPr/>
        </p:nvCxnSpPr>
        <p:spPr>
          <a:xfrm rot="10800000" flipV="1">
            <a:off x="3588076" y="2877423"/>
            <a:ext cx="1094500" cy="55300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6" name=""/>
          <p:cNvCxnSpPr>
            <a:endCxn id="28" idx="0"/>
          </p:cNvCxnSpPr>
          <p:nvPr/>
        </p:nvCxnSpPr>
        <p:spPr>
          <a:xfrm rot="5400000">
            <a:off x="4297416" y="3044715"/>
            <a:ext cx="552450" cy="19247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7" name=""/>
          <p:cNvCxnSpPr>
            <a:endCxn id="29" idx="0"/>
          </p:cNvCxnSpPr>
          <p:nvPr/>
        </p:nvCxnSpPr>
        <p:spPr>
          <a:xfrm rot="10800000" flipV="1">
            <a:off x="3588076" y="2878302"/>
            <a:ext cx="1562101" cy="552121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9" name=""/>
          <p:cNvCxnSpPr>
            <a:endCxn id="28" idx="0"/>
          </p:cNvCxnSpPr>
          <p:nvPr/>
        </p:nvCxnSpPr>
        <p:spPr>
          <a:xfrm rot="10800000" flipV="1">
            <a:off x="4477405" y="2865602"/>
            <a:ext cx="671020" cy="551573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0" name=""/>
          <p:cNvCxnSpPr>
            <a:endCxn id="30" idx="0"/>
          </p:cNvCxnSpPr>
          <p:nvPr/>
        </p:nvCxnSpPr>
        <p:spPr>
          <a:xfrm rot="5400000">
            <a:off x="4749526" y="3030099"/>
            <a:ext cx="552449" cy="221703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51" name=""/>
          <p:cNvSpPr txBox="1"/>
          <p:nvPr/>
        </p:nvSpPr>
        <p:spPr>
          <a:xfrm>
            <a:off x="703309" y="2852838"/>
            <a:ext cx="2023247" cy="576162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Neuron Pruning 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 Linear Layer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/>
          <p:nvPr/>
        </p:nvSpPr>
        <p:spPr>
          <a:xfrm>
            <a:off x="7104117" y="4935154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9" name=""/>
          <p:cNvSpPr/>
          <p:nvPr/>
        </p:nvSpPr>
        <p:spPr>
          <a:xfrm>
            <a:off x="7220278" y="4934278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"/>
          <p:cNvSpPr/>
          <p:nvPr/>
        </p:nvSpPr>
        <p:spPr>
          <a:xfrm>
            <a:off x="7307865" y="4934826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1" name=""/>
          <p:cNvSpPr/>
          <p:nvPr/>
        </p:nvSpPr>
        <p:spPr>
          <a:xfrm>
            <a:off x="7104117" y="5039929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2" name=""/>
          <p:cNvSpPr/>
          <p:nvPr/>
        </p:nvSpPr>
        <p:spPr>
          <a:xfrm>
            <a:off x="7220278" y="5039053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"/>
          <p:cNvSpPr/>
          <p:nvPr/>
        </p:nvSpPr>
        <p:spPr>
          <a:xfrm>
            <a:off x="7307865" y="5039601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" name=""/>
          <p:cNvSpPr/>
          <p:nvPr/>
        </p:nvSpPr>
        <p:spPr>
          <a:xfrm>
            <a:off x="7104117" y="5135179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5" name=""/>
          <p:cNvSpPr/>
          <p:nvPr/>
        </p:nvSpPr>
        <p:spPr>
          <a:xfrm>
            <a:off x="7220278" y="5134303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6" name=""/>
          <p:cNvSpPr/>
          <p:nvPr/>
        </p:nvSpPr>
        <p:spPr>
          <a:xfrm>
            <a:off x="7307865" y="5134851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7" name=""/>
          <p:cNvSpPr/>
          <p:nvPr/>
        </p:nvSpPr>
        <p:spPr>
          <a:xfrm>
            <a:off x="7580367" y="4935154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8" name=""/>
          <p:cNvSpPr/>
          <p:nvPr/>
        </p:nvSpPr>
        <p:spPr>
          <a:xfrm>
            <a:off x="7687003" y="4934278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"/>
          <p:cNvSpPr/>
          <p:nvPr/>
        </p:nvSpPr>
        <p:spPr>
          <a:xfrm>
            <a:off x="7774591" y="4934826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0" name=""/>
          <p:cNvSpPr/>
          <p:nvPr/>
        </p:nvSpPr>
        <p:spPr>
          <a:xfrm>
            <a:off x="7580367" y="5039929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1" name=""/>
          <p:cNvSpPr/>
          <p:nvPr/>
        </p:nvSpPr>
        <p:spPr>
          <a:xfrm>
            <a:off x="7687003" y="5039053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" name=""/>
          <p:cNvSpPr/>
          <p:nvPr/>
        </p:nvSpPr>
        <p:spPr>
          <a:xfrm>
            <a:off x="7774591" y="5039601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" name=""/>
          <p:cNvSpPr/>
          <p:nvPr/>
        </p:nvSpPr>
        <p:spPr>
          <a:xfrm>
            <a:off x="7580367" y="5135179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" name=""/>
          <p:cNvSpPr/>
          <p:nvPr/>
        </p:nvSpPr>
        <p:spPr>
          <a:xfrm>
            <a:off x="7687003" y="5134303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"/>
          <p:cNvSpPr/>
          <p:nvPr/>
        </p:nvSpPr>
        <p:spPr>
          <a:xfrm>
            <a:off x="7774591" y="5134851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2" name=""/>
          <p:cNvSpPr/>
          <p:nvPr/>
        </p:nvSpPr>
        <p:spPr>
          <a:xfrm>
            <a:off x="8075667" y="4944679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3" name=""/>
          <p:cNvSpPr/>
          <p:nvPr/>
        </p:nvSpPr>
        <p:spPr>
          <a:xfrm>
            <a:off x="8191828" y="4943803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4" name=""/>
          <p:cNvSpPr/>
          <p:nvPr/>
        </p:nvSpPr>
        <p:spPr>
          <a:xfrm>
            <a:off x="8279415" y="4944351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5" name=""/>
          <p:cNvSpPr/>
          <p:nvPr/>
        </p:nvSpPr>
        <p:spPr>
          <a:xfrm>
            <a:off x="8075667" y="5049454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6" name=""/>
          <p:cNvSpPr/>
          <p:nvPr/>
        </p:nvSpPr>
        <p:spPr>
          <a:xfrm>
            <a:off x="8191828" y="5048578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7" name=""/>
          <p:cNvSpPr/>
          <p:nvPr/>
        </p:nvSpPr>
        <p:spPr>
          <a:xfrm>
            <a:off x="8279415" y="5049126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8" name=""/>
          <p:cNvSpPr/>
          <p:nvPr/>
        </p:nvSpPr>
        <p:spPr>
          <a:xfrm>
            <a:off x="8075667" y="5144704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9" name=""/>
          <p:cNvSpPr/>
          <p:nvPr/>
        </p:nvSpPr>
        <p:spPr>
          <a:xfrm>
            <a:off x="8191828" y="5143828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0" name=""/>
          <p:cNvSpPr/>
          <p:nvPr/>
        </p:nvSpPr>
        <p:spPr>
          <a:xfrm>
            <a:off x="8279415" y="5144376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0" name=""/>
          <p:cNvSpPr/>
          <p:nvPr/>
        </p:nvSpPr>
        <p:spPr>
          <a:xfrm>
            <a:off x="7104118" y="5344729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1" name=""/>
          <p:cNvSpPr/>
          <p:nvPr/>
        </p:nvSpPr>
        <p:spPr>
          <a:xfrm>
            <a:off x="7220279" y="5343853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2" name=""/>
          <p:cNvSpPr/>
          <p:nvPr/>
        </p:nvSpPr>
        <p:spPr>
          <a:xfrm>
            <a:off x="7307866" y="5344401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3" name=""/>
          <p:cNvSpPr/>
          <p:nvPr/>
        </p:nvSpPr>
        <p:spPr>
          <a:xfrm>
            <a:off x="7104118" y="5449504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4" name=""/>
          <p:cNvSpPr/>
          <p:nvPr/>
        </p:nvSpPr>
        <p:spPr>
          <a:xfrm>
            <a:off x="7220279" y="5448628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5" name=""/>
          <p:cNvSpPr/>
          <p:nvPr/>
        </p:nvSpPr>
        <p:spPr>
          <a:xfrm>
            <a:off x="7307866" y="5449176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6" name=""/>
          <p:cNvSpPr/>
          <p:nvPr/>
        </p:nvSpPr>
        <p:spPr>
          <a:xfrm>
            <a:off x="7104118" y="5544754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7" name=""/>
          <p:cNvSpPr/>
          <p:nvPr/>
        </p:nvSpPr>
        <p:spPr>
          <a:xfrm>
            <a:off x="7220279" y="5543878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8" name=""/>
          <p:cNvSpPr/>
          <p:nvPr/>
        </p:nvSpPr>
        <p:spPr>
          <a:xfrm>
            <a:off x="7307866" y="5544426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9" name=""/>
          <p:cNvSpPr/>
          <p:nvPr/>
        </p:nvSpPr>
        <p:spPr>
          <a:xfrm>
            <a:off x="7580368" y="5344729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0" name=""/>
          <p:cNvSpPr/>
          <p:nvPr/>
        </p:nvSpPr>
        <p:spPr>
          <a:xfrm>
            <a:off x="7687004" y="5343853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1" name=""/>
          <p:cNvSpPr/>
          <p:nvPr/>
        </p:nvSpPr>
        <p:spPr>
          <a:xfrm>
            <a:off x="7774591" y="5344401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2" name=""/>
          <p:cNvSpPr/>
          <p:nvPr/>
        </p:nvSpPr>
        <p:spPr>
          <a:xfrm>
            <a:off x="7580368" y="5449504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3" name=""/>
          <p:cNvSpPr/>
          <p:nvPr/>
        </p:nvSpPr>
        <p:spPr>
          <a:xfrm>
            <a:off x="7687004" y="5448628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" name=""/>
          <p:cNvSpPr/>
          <p:nvPr/>
        </p:nvSpPr>
        <p:spPr>
          <a:xfrm>
            <a:off x="7774591" y="5449176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5" name=""/>
          <p:cNvSpPr/>
          <p:nvPr/>
        </p:nvSpPr>
        <p:spPr>
          <a:xfrm>
            <a:off x="7580368" y="5544754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6" name=""/>
          <p:cNvSpPr/>
          <p:nvPr/>
        </p:nvSpPr>
        <p:spPr>
          <a:xfrm>
            <a:off x="7687004" y="5543878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7" name=""/>
          <p:cNvSpPr/>
          <p:nvPr/>
        </p:nvSpPr>
        <p:spPr>
          <a:xfrm>
            <a:off x="7774591" y="5544426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8" name=""/>
          <p:cNvSpPr/>
          <p:nvPr/>
        </p:nvSpPr>
        <p:spPr>
          <a:xfrm>
            <a:off x="7104118" y="5735254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9" name=""/>
          <p:cNvSpPr/>
          <p:nvPr/>
        </p:nvSpPr>
        <p:spPr>
          <a:xfrm>
            <a:off x="7220279" y="5734378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0" name=""/>
          <p:cNvSpPr/>
          <p:nvPr/>
        </p:nvSpPr>
        <p:spPr>
          <a:xfrm>
            <a:off x="7307866" y="5734926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1" name=""/>
          <p:cNvSpPr/>
          <p:nvPr/>
        </p:nvSpPr>
        <p:spPr>
          <a:xfrm>
            <a:off x="7104118" y="5840029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2" name=""/>
          <p:cNvSpPr/>
          <p:nvPr/>
        </p:nvSpPr>
        <p:spPr>
          <a:xfrm>
            <a:off x="7220279" y="5839153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3" name=""/>
          <p:cNvSpPr/>
          <p:nvPr/>
        </p:nvSpPr>
        <p:spPr>
          <a:xfrm>
            <a:off x="7307866" y="5839701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4" name=""/>
          <p:cNvSpPr/>
          <p:nvPr/>
        </p:nvSpPr>
        <p:spPr>
          <a:xfrm>
            <a:off x="7104118" y="5935279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5" name=""/>
          <p:cNvSpPr/>
          <p:nvPr/>
        </p:nvSpPr>
        <p:spPr>
          <a:xfrm>
            <a:off x="7220279" y="5934403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6" name=""/>
          <p:cNvSpPr/>
          <p:nvPr/>
        </p:nvSpPr>
        <p:spPr>
          <a:xfrm>
            <a:off x="7307866" y="5934951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7" name=""/>
          <p:cNvSpPr/>
          <p:nvPr/>
        </p:nvSpPr>
        <p:spPr>
          <a:xfrm>
            <a:off x="7580368" y="5735254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8" name=""/>
          <p:cNvSpPr/>
          <p:nvPr/>
        </p:nvSpPr>
        <p:spPr>
          <a:xfrm>
            <a:off x="7687004" y="5734378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9" name=""/>
          <p:cNvSpPr/>
          <p:nvPr/>
        </p:nvSpPr>
        <p:spPr>
          <a:xfrm>
            <a:off x="7774591" y="5734926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0" name=""/>
          <p:cNvSpPr/>
          <p:nvPr/>
        </p:nvSpPr>
        <p:spPr>
          <a:xfrm>
            <a:off x="7580368" y="5840029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1" name=""/>
          <p:cNvSpPr/>
          <p:nvPr/>
        </p:nvSpPr>
        <p:spPr>
          <a:xfrm>
            <a:off x="7687004" y="5839153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2" name=""/>
          <p:cNvSpPr/>
          <p:nvPr/>
        </p:nvSpPr>
        <p:spPr>
          <a:xfrm>
            <a:off x="7774591" y="5839701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3" name=""/>
          <p:cNvSpPr/>
          <p:nvPr/>
        </p:nvSpPr>
        <p:spPr>
          <a:xfrm>
            <a:off x="7580368" y="5935279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4" name=""/>
          <p:cNvSpPr/>
          <p:nvPr/>
        </p:nvSpPr>
        <p:spPr>
          <a:xfrm>
            <a:off x="7687004" y="5934403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5" name=""/>
          <p:cNvSpPr/>
          <p:nvPr/>
        </p:nvSpPr>
        <p:spPr>
          <a:xfrm>
            <a:off x="7774591" y="5934951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6" name=""/>
          <p:cNvSpPr/>
          <p:nvPr/>
        </p:nvSpPr>
        <p:spPr>
          <a:xfrm>
            <a:off x="8075668" y="5354254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7" name=""/>
          <p:cNvSpPr/>
          <p:nvPr/>
        </p:nvSpPr>
        <p:spPr>
          <a:xfrm>
            <a:off x="8191829" y="5353378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8" name=""/>
          <p:cNvSpPr/>
          <p:nvPr/>
        </p:nvSpPr>
        <p:spPr>
          <a:xfrm>
            <a:off x="8279416" y="5353926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9" name=""/>
          <p:cNvSpPr/>
          <p:nvPr/>
        </p:nvSpPr>
        <p:spPr>
          <a:xfrm>
            <a:off x="8075668" y="5459029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0" name=""/>
          <p:cNvSpPr/>
          <p:nvPr/>
        </p:nvSpPr>
        <p:spPr>
          <a:xfrm>
            <a:off x="8191829" y="5458153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1" name=""/>
          <p:cNvSpPr/>
          <p:nvPr/>
        </p:nvSpPr>
        <p:spPr>
          <a:xfrm>
            <a:off x="8279416" y="5458701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2" name=""/>
          <p:cNvSpPr/>
          <p:nvPr/>
        </p:nvSpPr>
        <p:spPr>
          <a:xfrm>
            <a:off x="8075668" y="5554279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3" name=""/>
          <p:cNvSpPr/>
          <p:nvPr/>
        </p:nvSpPr>
        <p:spPr>
          <a:xfrm>
            <a:off x="8191829" y="5553403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4" name=""/>
          <p:cNvSpPr/>
          <p:nvPr/>
        </p:nvSpPr>
        <p:spPr>
          <a:xfrm>
            <a:off x="8279416" y="5553951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5" name=""/>
          <p:cNvSpPr/>
          <p:nvPr/>
        </p:nvSpPr>
        <p:spPr>
          <a:xfrm>
            <a:off x="8075668" y="5744779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6" name=""/>
          <p:cNvSpPr/>
          <p:nvPr/>
        </p:nvSpPr>
        <p:spPr>
          <a:xfrm>
            <a:off x="8191829" y="5743903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7" name=""/>
          <p:cNvSpPr/>
          <p:nvPr/>
        </p:nvSpPr>
        <p:spPr>
          <a:xfrm>
            <a:off x="8279416" y="5744451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8" name=""/>
          <p:cNvSpPr/>
          <p:nvPr/>
        </p:nvSpPr>
        <p:spPr>
          <a:xfrm>
            <a:off x="8075668" y="5849554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9" name=""/>
          <p:cNvSpPr/>
          <p:nvPr/>
        </p:nvSpPr>
        <p:spPr>
          <a:xfrm>
            <a:off x="8191829" y="5848678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0" name=""/>
          <p:cNvSpPr/>
          <p:nvPr/>
        </p:nvSpPr>
        <p:spPr>
          <a:xfrm>
            <a:off x="8279416" y="5849226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1" name=""/>
          <p:cNvSpPr/>
          <p:nvPr/>
        </p:nvSpPr>
        <p:spPr>
          <a:xfrm>
            <a:off x="8075668" y="5944804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2" name=""/>
          <p:cNvSpPr/>
          <p:nvPr/>
        </p:nvSpPr>
        <p:spPr>
          <a:xfrm>
            <a:off x="8191829" y="5943928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3" name=""/>
          <p:cNvSpPr/>
          <p:nvPr/>
        </p:nvSpPr>
        <p:spPr>
          <a:xfrm>
            <a:off x="8279416" y="5944476"/>
            <a:ext cx="109482" cy="98534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4" name=""/>
          <p:cNvSpPr/>
          <p:nvPr/>
        </p:nvSpPr>
        <p:spPr>
          <a:xfrm>
            <a:off x="7113643" y="6154354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5" name=""/>
          <p:cNvSpPr/>
          <p:nvPr/>
        </p:nvSpPr>
        <p:spPr>
          <a:xfrm>
            <a:off x="7229804" y="6153478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6" name=""/>
          <p:cNvSpPr/>
          <p:nvPr/>
        </p:nvSpPr>
        <p:spPr>
          <a:xfrm>
            <a:off x="7317391" y="6154026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7" name=""/>
          <p:cNvSpPr/>
          <p:nvPr/>
        </p:nvSpPr>
        <p:spPr>
          <a:xfrm>
            <a:off x="7113643" y="6259129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8" name=""/>
          <p:cNvSpPr/>
          <p:nvPr/>
        </p:nvSpPr>
        <p:spPr>
          <a:xfrm>
            <a:off x="7229804" y="6258253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9" name=""/>
          <p:cNvSpPr/>
          <p:nvPr/>
        </p:nvSpPr>
        <p:spPr>
          <a:xfrm>
            <a:off x="7317391" y="6258801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0" name=""/>
          <p:cNvSpPr/>
          <p:nvPr/>
        </p:nvSpPr>
        <p:spPr>
          <a:xfrm>
            <a:off x="7113643" y="6354379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1" name=""/>
          <p:cNvSpPr/>
          <p:nvPr/>
        </p:nvSpPr>
        <p:spPr>
          <a:xfrm>
            <a:off x="7229804" y="6353503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2" name=""/>
          <p:cNvSpPr/>
          <p:nvPr/>
        </p:nvSpPr>
        <p:spPr>
          <a:xfrm>
            <a:off x="7317391" y="6354051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3" name=""/>
          <p:cNvSpPr/>
          <p:nvPr/>
        </p:nvSpPr>
        <p:spPr>
          <a:xfrm>
            <a:off x="7589893" y="6154354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4" name=""/>
          <p:cNvSpPr/>
          <p:nvPr/>
        </p:nvSpPr>
        <p:spPr>
          <a:xfrm>
            <a:off x="7696529" y="6153478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5" name=""/>
          <p:cNvSpPr/>
          <p:nvPr/>
        </p:nvSpPr>
        <p:spPr>
          <a:xfrm>
            <a:off x="7784116" y="6154026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6" name=""/>
          <p:cNvSpPr/>
          <p:nvPr/>
        </p:nvSpPr>
        <p:spPr>
          <a:xfrm>
            <a:off x="7589893" y="6259129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7" name=""/>
          <p:cNvSpPr/>
          <p:nvPr/>
        </p:nvSpPr>
        <p:spPr>
          <a:xfrm>
            <a:off x="7696529" y="6258253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8" name=""/>
          <p:cNvSpPr/>
          <p:nvPr/>
        </p:nvSpPr>
        <p:spPr>
          <a:xfrm>
            <a:off x="7784116" y="6258801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9" name=""/>
          <p:cNvSpPr/>
          <p:nvPr/>
        </p:nvSpPr>
        <p:spPr>
          <a:xfrm>
            <a:off x="7589893" y="6354379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0" name=""/>
          <p:cNvSpPr/>
          <p:nvPr/>
        </p:nvSpPr>
        <p:spPr>
          <a:xfrm>
            <a:off x="7696529" y="6353503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1" name=""/>
          <p:cNvSpPr/>
          <p:nvPr/>
        </p:nvSpPr>
        <p:spPr>
          <a:xfrm>
            <a:off x="7784116" y="6354051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2" name=""/>
          <p:cNvSpPr/>
          <p:nvPr/>
        </p:nvSpPr>
        <p:spPr>
          <a:xfrm>
            <a:off x="8085193" y="6163879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3" name=""/>
          <p:cNvSpPr/>
          <p:nvPr/>
        </p:nvSpPr>
        <p:spPr>
          <a:xfrm>
            <a:off x="8201354" y="6163003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4" name=""/>
          <p:cNvSpPr/>
          <p:nvPr/>
        </p:nvSpPr>
        <p:spPr>
          <a:xfrm>
            <a:off x="8288941" y="6163551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5" name=""/>
          <p:cNvSpPr/>
          <p:nvPr/>
        </p:nvSpPr>
        <p:spPr>
          <a:xfrm>
            <a:off x="8085193" y="6268654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6" name=""/>
          <p:cNvSpPr/>
          <p:nvPr/>
        </p:nvSpPr>
        <p:spPr>
          <a:xfrm>
            <a:off x="8201354" y="6267778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7" name=""/>
          <p:cNvSpPr/>
          <p:nvPr/>
        </p:nvSpPr>
        <p:spPr>
          <a:xfrm>
            <a:off x="8288941" y="6268326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8" name=""/>
          <p:cNvSpPr/>
          <p:nvPr/>
        </p:nvSpPr>
        <p:spPr>
          <a:xfrm>
            <a:off x="8085193" y="6363904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9" name=""/>
          <p:cNvSpPr/>
          <p:nvPr/>
        </p:nvSpPr>
        <p:spPr>
          <a:xfrm>
            <a:off x="8201354" y="6363028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0" name=""/>
          <p:cNvSpPr/>
          <p:nvPr/>
        </p:nvSpPr>
        <p:spPr>
          <a:xfrm>
            <a:off x="8288941" y="6363576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8" name=""/>
          <p:cNvSpPr/>
          <p:nvPr/>
        </p:nvSpPr>
        <p:spPr>
          <a:xfrm>
            <a:off x="7104118" y="4039804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9" name=""/>
          <p:cNvSpPr/>
          <p:nvPr/>
        </p:nvSpPr>
        <p:spPr>
          <a:xfrm>
            <a:off x="7220279" y="4038928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0" name=""/>
          <p:cNvSpPr/>
          <p:nvPr/>
        </p:nvSpPr>
        <p:spPr>
          <a:xfrm>
            <a:off x="7307866" y="4039476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1" name=""/>
          <p:cNvSpPr/>
          <p:nvPr/>
        </p:nvSpPr>
        <p:spPr>
          <a:xfrm>
            <a:off x="7104118" y="4144579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2" name=""/>
          <p:cNvSpPr/>
          <p:nvPr/>
        </p:nvSpPr>
        <p:spPr>
          <a:xfrm>
            <a:off x="7220279" y="4143703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3" name=""/>
          <p:cNvSpPr/>
          <p:nvPr/>
        </p:nvSpPr>
        <p:spPr>
          <a:xfrm>
            <a:off x="7307866" y="4144251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4" name=""/>
          <p:cNvSpPr/>
          <p:nvPr/>
        </p:nvSpPr>
        <p:spPr>
          <a:xfrm>
            <a:off x="7104118" y="4239829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5" name=""/>
          <p:cNvSpPr/>
          <p:nvPr/>
        </p:nvSpPr>
        <p:spPr>
          <a:xfrm>
            <a:off x="7220279" y="4238953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6" name=""/>
          <p:cNvSpPr/>
          <p:nvPr/>
        </p:nvSpPr>
        <p:spPr>
          <a:xfrm>
            <a:off x="7307866" y="4239501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7" name=""/>
          <p:cNvSpPr/>
          <p:nvPr/>
        </p:nvSpPr>
        <p:spPr>
          <a:xfrm>
            <a:off x="7580368" y="4039804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8" name=""/>
          <p:cNvSpPr/>
          <p:nvPr/>
        </p:nvSpPr>
        <p:spPr>
          <a:xfrm>
            <a:off x="7687004" y="4038928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9" name=""/>
          <p:cNvSpPr/>
          <p:nvPr/>
        </p:nvSpPr>
        <p:spPr>
          <a:xfrm>
            <a:off x="7774591" y="4039476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0" name=""/>
          <p:cNvSpPr/>
          <p:nvPr/>
        </p:nvSpPr>
        <p:spPr>
          <a:xfrm>
            <a:off x="7580368" y="4144579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1" name=""/>
          <p:cNvSpPr/>
          <p:nvPr/>
        </p:nvSpPr>
        <p:spPr>
          <a:xfrm>
            <a:off x="7687004" y="4143703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2" name=""/>
          <p:cNvSpPr/>
          <p:nvPr/>
        </p:nvSpPr>
        <p:spPr>
          <a:xfrm>
            <a:off x="7774591" y="4144251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3" name=""/>
          <p:cNvSpPr/>
          <p:nvPr/>
        </p:nvSpPr>
        <p:spPr>
          <a:xfrm>
            <a:off x="7580368" y="4239829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4" name=""/>
          <p:cNvSpPr/>
          <p:nvPr/>
        </p:nvSpPr>
        <p:spPr>
          <a:xfrm>
            <a:off x="7687004" y="4238953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5" name=""/>
          <p:cNvSpPr/>
          <p:nvPr/>
        </p:nvSpPr>
        <p:spPr>
          <a:xfrm>
            <a:off x="7774591" y="4239501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6" name=""/>
          <p:cNvSpPr/>
          <p:nvPr/>
        </p:nvSpPr>
        <p:spPr>
          <a:xfrm>
            <a:off x="8075668" y="4049329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7" name=""/>
          <p:cNvSpPr/>
          <p:nvPr/>
        </p:nvSpPr>
        <p:spPr>
          <a:xfrm>
            <a:off x="8191829" y="4048453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8" name=""/>
          <p:cNvSpPr/>
          <p:nvPr/>
        </p:nvSpPr>
        <p:spPr>
          <a:xfrm>
            <a:off x="8279416" y="4049001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9" name=""/>
          <p:cNvSpPr/>
          <p:nvPr/>
        </p:nvSpPr>
        <p:spPr>
          <a:xfrm>
            <a:off x="8075668" y="4154104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0" name=""/>
          <p:cNvSpPr/>
          <p:nvPr/>
        </p:nvSpPr>
        <p:spPr>
          <a:xfrm>
            <a:off x="8191829" y="4153228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1" name=""/>
          <p:cNvSpPr/>
          <p:nvPr/>
        </p:nvSpPr>
        <p:spPr>
          <a:xfrm>
            <a:off x="8279416" y="4153776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2" name=""/>
          <p:cNvSpPr/>
          <p:nvPr/>
        </p:nvSpPr>
        <p:spPr>
          <a:xfrm>
            <a:off x="8075668" y="4249354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3" name=""/>
          <p:cNvSpPr/>
          <p:nvPr/>
        </p:nvSpPr>
        <p:spPr>
          <a:xfrm>
            <a:off x="8191829" y="4248478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4" name=""/>
          <p:cNvSpPr/>
          <p:nvPr/>
        </p:nvSpPr>
        <p:spPr>
          <a:xfrm>
            <a:off x="8279416" y="4249026"/>
            <a:ext cx="109482" cy="9853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5" name=""/>
          <p:cNvSpPr/>
          <p:nvPr/>
        </p:nvSpPr>
        <p:spPr>
          <a:xfrm>
            <a:off x="7113643" y="4458904"/>
            <a:ext cx="109482" cy="98534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6" name=""/>
          <p:cNvSpPr/>
          <p:nvPr/>
        </p:nvSpPr>
        <p:spPr>
          <a:xfrm>
            <a:off x="7229804" y="4458028"/>
            <a:ext cx="109482" cy="98534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7" name=""/>
          <p:cNvSpPr/>
          <p:nvPr/>
        </p:nvSpPr>
        <p:spPr>
          <a:xfrm>
            <a:off x="7317391" y="4458576"/>
            <a:ext cx="109482" cy="98534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8" name=""/>
          <p:cNvSpPr/>
          <p:nvPr/>
        </p:nvSpPr>
        <p:spPr>
          <a:xfrm>
            <a:off x="7113643" y="4563679"/>
            <a:ext cx="109482" cy="98534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9" name=""/>
          <p:cNvSpPr/>
          <p:nvPr/>
        </p:nvSpPr>
        <p:spPr>
          <a:xfrm>
            <a:off x="7229804" y="4562803"/>
            <a:ext cx="109482" cy="98534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0" name=""/>
          <p:cNvSpPr/>
          <p:nvPr/>
        </p:nvSpPr>
        <p:spPr>
          <a:xfrm>
            <a:off x="7317391" y="4563351"/>
            <a:ext cx="109482" cy="98534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1" name=""/>
          <p:cNvSpPr/>
          <p:nvPr/>
        </p:nvSpPr>
        <p:spPr>
          <a:xfrm>
            <a:off x="7113643" y="4658929"/>
            <a:ext cx="109482" cy="98534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2" name=""/>
          <p:cNvSpPr/>
          <p:nvPr/>
        </p:nvSpPr>
        <p:spPr>
          <a:xfrm>
            <a:off x="7229804" y="4658053"/>
            <a:ext cx="109482" cy="98534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3" name=""/>
          <p:cNvSpPr/>
          <p:nvPr/>
        </p:nvSpPr>
        <p:spPr>
          <a:xfrm>
            <a:off x="7317391" y="4658601"/>
            <a:ext cx="109482" cy="98534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4" name=""/>
          <p:cNvSpPr/>
          <p:nvPr/>
        </p:nvSpPr>
        <p:spPr>
          <a:xfrm>
            <a:off x="7589893" y="4458904"/>
            <a:ext cx="109482" cy="98534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5" name=""/>
          <p:cNvSpPr/>
          <p:nvPr/>
        </p:nvSpPr>
        <p:spPr>
          <a:xfrm>
            <a:off x="7696529" y="4458028"/>
            <a:ext cx="109482" cy="98534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6" name=""/>
          <p:cNvSpPr/>
          <p:nvPr/>
        </p:nvSpPr>
        <p:spPr>
          <a:xfrm>
            <a:off x="7784116" y="4458576"/>
            <a:ext cx="109482" cy="98534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7" name=""/>
          <p:cNvSpPr/>
          <p:nvPr/>
        </p:nvSpPr>
        <p:spPr>
          <a:xfrm>
            <a:off x="7589893" y="4563679"/>
            <a:ext cx="109482" cy="98534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8" name=""/>
          <p:cNvSpPr/>
          <p:nvPr/>
        </p:nvSpPr>
        <p:spPr>
          <a:xfrm>
            <a:off x="7696529" y="4562803"/>
            <a:ext cx="109482" cy="98534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9" name=""/>
          <p:cNvSpPr/>
          <p:nvPr/>
        </p:nvSpPr>
        <p:spPr>
          <a:xfrm>
            <a:off x="7784116" y="4563351"/>
            <a:ext cx="109482" cy="98534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0" name=""/>
          <p:cNvSpPr/>
          <p:nvPr/>
        </p:nvSpPr>
        <p:spPr>
          <a:xfrm>
            <a:off x="7589893" y="4658929"/>
            <a:ext cx="109482" cy="98534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1" name=""/>
          <p:cNvSpPr/>
          <p:nvPr/>
        </p:nvSpPr>
        <p:spPr>
          <a:xfrm>
            <a:off x="7696529" y="4658053"/>
            <a:ext cx="109482" cy="98534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2" name=""/>
          <p:cNvSpPr/>
          <p:nvPr/>
        </p:nvSpPr>
        <p:spPr>
          <a:xfrm>
            <a:off x="7784116" y="4658601"/>
            <a:ext cx="109482" cy="98534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3" name=""/>
          <p:cNvSpPr/>
          <p:nvPr/>
        </p:nvSpPr>
        <p:spPr>
          <a:xfrm>
            <a:off x="8085193" y="4468429"/>
            <a:ext cx="109482" cy="98534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4" name=""/>
          <p:cNvSpPr/>
          <p:nvPr/>
        </p:nvSpPr>
        <p:spPr>
          <a:xfrm>
            <a:off x="8201354" y="4467553"/>
            <a:ext cx="109482" cy="98534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5" name=""/>
          <p:cNvSpPr/>
          <p:nvPr/>
        </p:nvSpPr>
        <p:spPr>
          <a:xfrm>
            <a:off x="8288941" y="4468101"/>
            <a:ext cx="109482" cy="98534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6" name=""/>
          <p:cNvSpPr/>
          <p:nvPr/>
        </p:nvSpPr>
        <p:spPr>
          <a:xfrm>
            <a:off x="8085193" y="4573204"/>
            <a:ext cx="109482" cy="98534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7" name=""/>
          <p:cNvSpPr/>
          <p:nvPr/>
        </p:nvSpPr>
        <p:spPr>
          <a:xfrm>
            <a:off x="8201354" y="4572328"/>
            <a:ext cx="109482" cy="98534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8" name=""/>
          <p:cNvSpPr/>
          <p:nvPr/>
        </p:nvSpPr>
        <p:spPr>
          <a:xfrm>
            <a:off x="8288941" y="4572876"/>
            <a:ext cx="109482" cy="98534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9" name=""/>
          <p:cNvSpPr/>
          <p:nvPr/>
        </p:nvSpPr>
        <p:spPr>
          <a:xfrm>
            <a:off x="8085193" y="4668454"/>
            <a:ext cx="109482" cy="98534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0" name=""/>
          <p:cNvSpPr/>
          <p:nvPr/>
        </p:nvSpPr>
        <p:spPr>
          <a:xfrm>
            <a:off x="8201354" y="4667578"/>
            <a:ext cx="109482" cy="98534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1" name=""/>
          <p:cNvSpPr/>
          <p:nvPr/>
        </p:nvSpPr>
        <p:spPr>
          <a:xfrm>
            <a:off x="8288941" y="4668126"/>
            <a:ext cx="109482" cy="98534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2" name=""/>
          <p:cNvSpPr/>
          <p:nvPr/>
        </p:nvSpPr>
        <p:spPr>
          <a:xfrm>
            <a:off x="7181522" y="2781410"/>
            <a:ext cx="229913" cy="21896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3" name=""/>
          <p:cNvSpPr/>
          <p:nvPr/>
        </p:nvSpPr>
        <p:spPr>
          <a:xfrm>
            <a:off x="7411983" y="2780534"/>
            <a:ext cx="229913" cy="21896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4" name=""/>
          <p:cNvSpPr/>
          <p:nvPr/>
        </p:nvSpPr>
        <p:spPr>
          <a:xfrm>
            <a:off x="7642444" y="2781082"/>
            <a:ext cx="229913" cy="21896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5" name=""/>
          <p:cNvSpPr/>
          <p:nvPr/>
        </p:nvSpPr>
        <p:spPr>
          <a:xfrm>
            <a:off x="7181522" y="2990960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6" name=""/>
          <p:cNvSpPr/>
          <p:nvPr/>
        </p:nvSpPr>
        <p:spPr>
          <a:xfrm>
            <a:off x="7411983" y="2990084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7" name=""/>
          <p:cNvSpPr/>
          <p:nvPr/>
        </p:nvSpPr>
        <p:spPr>
          <a:xfrm>
            <a:off x="7642444" y="2990632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8" name=""/>
          <p:cNvSpPr/>
          <p:nvPr/>
        </p:nvSpPr>
        <p:spPr>
          <a:xfrm>
            <a:off x="7181522" y="3210035"/>
            <a:ext cx="229913" cy="21896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9" name=""/>
          <p:cNvSpPr/>
          <p:nvPr/>
        </p:nvSpPr>
        <p:spPr>
          <a:xfrm>
            <a:off x="7411983" y="3209159"/>
            <a:ext cx="229913" cy="21896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0" name=""/>
          <p:cNvSpPr/>
          <p:nvPr/>
        </p:nvSpPr>
        <p:spPr>
          <a:xfrm>
            <a:off x="7642444" y="3209707"/>
            <a:ext cx="229913" cy="21896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1" name=""/>
          <p:cNvSpPr/>
          <p:nvPr/>
        </p:nvSpPr>
        <p:spPr>
          <a:xfrm>
            <a:off x="7886373" y="2781410"/>
            <a:ext cx="229913" cy="21896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2" name=""/>
          <p:cNvSpPr/>
          <p:nvPr/>
        </p:nvSpPr>
        <p:spPr>
          <a:xfrm>
            <a:off x="8116834" y="2780534"/>
            <a:ext cx="229913" cy="21896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3" name=""/>
          <p:cNvSpPr/>
          <p:nvPr/>
        </p:nvSpPr>
        <p:spPr>
          <a:xfrm>
            <a:off x="7886373" y="2990960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4" name=""/>
          <p:cNvSpPr/>
          <p:nvPr/>
        </p:nvSpPr>
        <p:spPr>
          <a:xfrm>
            <a:off x="8116834" y="2990084"/>
            <a:ext cx="229913" cy="218965"/>
          </a:xfrm>
          <a:prstGeom prst="rect">
            <a:avLst/>
          </a:prstGeom>
          <a:solidFill>
            <a:schemeClr val="lt1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5" name=""/>
          <p:cNvSpPr/>
          <p:nvPr/>
        </p:nvSpPr>
        <p:spPr>
          <a:xfrm>
            <a:off x="7886373" y="3210035"/>
            <a:ext cx="229913" cy="21896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6" name=""/>
          <p:cNvSpPr/>
          <p:nvPr/>
        </p:nvSpPr>
        <p:spPr>
          <a:xfrm>
            <a:off x="8116834" y="3209159"/>
            <a:ext cx="229913" cy="21896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7" name=""/>
          <p:cNvSpPr/>
          <p:nvPr/>
        </p:nvSpPr>
        <p:spPr>
          <a:xfrm>
            <a:off x="7186285" y="3439401"/>
            <a:ext cx="229913" cy="218965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8" name=""/>
          <p:cNvSpPr/>
          <p:nvPr/>
        </p:nvSpPr>
        <p:spPr>
          <a:xfrm>
            <a:off x="7416746" y="3438525"/>
            <a:ext cx="229913" cy="218965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9" name=""/>
          <p:cNvSpPr/>
          <p:nvPr/>
        </p:nvSpPr>
        <p:spPr>
          <a:xfrm>
            <a:off x="7647207" y="3439073"/>
            <a:ext cx="229913" cy="218965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0" name=""/>
          <p:cNvSpPr/>
          <p:nvPr/>
        </p:nvSpPr>
        <p:spPr>
          <a:xfrm>
            <a:off x="7891136" y="3439401"/>
            <a:ext cx="229913" cy="218965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1" name=""/>
          <p:cNvSpPr/>
          <p:nvPr/>
        </p:nvSpPr>
        <p:spPr>
          <a:xfrm>
            <a:off x="8121597" y="3438525"/>
            <a:ext cx="229913" cy="218965"/>
          </a:xfrm>
          <a:prstGeom prst="rect">
            <a:avLst/>
          </a:prstGeom>
          <a:solidFill>
            <a:srgbClr val="ed7d31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677115" y="4648300"/>
            <a:ext cx="2392340" cy="56949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Channel Pruning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in Convolutional Layer</a:t>
            </a:r>
            <a:endParaRPr xmlns:mc="http://schemas.openxmlformats.org/markup-compatibility/2006" xmlns:hp="http://schemas.haansoft.com/office/presentation/8.0" kumimoji="0" lang="en-US" altLang="ko-KR" sz="16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3" name=""/>
          <p:cNvSpPr/>
          <p:nvPr/>
        </p:nvSpPr>
        <p:spPr>
          <a:xfrm>
            <a:off x="3107531" y="4191001"/>
            <a:ext cx="547687" cy="2059780"/>
          </a:xfrm>
          <a:prstGeom prst="cube">
            <a:avLst>
              <a:gd name="adj" fmla="val 54296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4" name=""/>
          <p:cNvSpPr/>
          <p:nvPr/>
        </p:nvSpPr>
        <p:spPr>
          <a:xfrm>
            <a:off x="4914900" y="4140995"/>
            <a:ext cx="547687" cy="2059780"/>
          </a:xfrm>
          <a:prstGeom prst="cube">
            <a:avLst>
              <a:gd name="adj" fmla="val 54296"/>
            </a:avLst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5" name=""/>
          <p:cNvSpPr/>
          <p:nvPr/>
        </p:nvSpPr>
        <p:spPr>
          <a:xfrm>
            <a:off x="5364955" y="4214814"/>
            <a:ext cx="321469" cy="1988342"/>
          </a:xfrm>
          <a:prstGeom prst="cube">
            <a:avLst>
              <a:gd name="adj" fmla="val 54296"/>
            </a:avLst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6" name=""/>
          <p:cNvSpPr/>
          <p:nvPr/>
        </p:nvSpPr>
        <p:spPr>
          <a:xfrm>
            <a:off x="5774531" y="4186239"/>
            <a:ext cx="321469" cy="1988342"/>
          </a:xfrm>
          <a:prstGeom prst="cube">
            <a:avLst>
              <a:gd name="adj" fmla="val 54296"/>
            </a:avLst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7" name=""/>
          <p:cNvSpPr/>
          <p:nvPr/>
        </p:nvSpPr>
        <p:spPr>
          <a:xfrm>
            <a:off x="3952875" y="4202906"/>
            <a:ext cx="690562" cy="309562"/>
          </a:xfrm>
          <a:prstGeom prst="cube">
            <a:avLst>
              <a:gd name="adj" fmla="val 25000"/>
            </a:avLst>
          </a:prstGeom>
          <a:solidFill>
            <a:srgbClr val="9be5c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348" name=""/>
          <p:cNvSpPr/>
          <p:nvPr/>
        </p:nvSpPr>
        <p:spPr>
          <a:xfrm>
            <a:off x="5355430" y="4224339"/>
            <a:ext cx="321469" cy="1988342"/>
          </a:xfrm>
          <a:prstGeom prst="cube">
            <a:avLst>
              <a:gd name="adj" fmla="val 54296"/>
            </a:avLst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9" name=""/>
          <p:cNvSpPr/>
          <p:nvPr/>
        </p:nvSpPr>
        <p:spPr>
          <a:xfrm>
            <a:off x="3938587" y="4629150"/>
            <a:ext cx="690562" cy="309562"/>
          </a:xfrm>
          <a:prstGeom prst="cube">
            <a:avLst>
              <a:gd name="adj" fmla="val 25000"/>
            </a:avLst>
          </a:prstGeom>
          <a:solidFill>
            <a:srgbClr val="9be5c8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0" name=""/>
          <p:cNvSpPr/>
          <p:nvPr/>
        </p:nvSpPr>
        <p:spPr>
          <a:xfrm>
            <a:off x="3950494" y="5057775"/>
            <a:ext cx="690562" cy="309562"/>
          </a:xfrm>
          <a:prstGeom prst="cube">
            <a:avLst>
              <a:gd name="adj" fmla="val 25000"/>
            </a:avLst>
          </a:prstGeom>
          <a:noFill/>
          <a:ln w="12700" cap="flat" cmpd="sng" algn="ctr">
            <a:solidFill>
              <a:srgbClr val="9be5c8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1" name=""/>
          <p:cNvSpPr/>
          <p:nvPr/>
        </p:nvSpPr>
        <p:spPr>
          <a:xfrm>
            <a:off x="3936206" y="5484019"/>
            <a:ext cx="690562" cy="309562"/>
          </a:xfrm>
          <a:prstGeom prst="cube">
            <a:avLst>
              <a:gd name="adj" fmla="val 25000"/>
            </a:avLst>
          </a:prstGeom>
          <a:solidFill>
            <a:srgbClr val="9be5c8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2" name=""/>
          <p:cNvSpPr/>
          <p:nvPr/>
        </p:nvSpPr>
        <p:spPr>
          <a:xfrm>
            <a:off x="3962400" y="5879306"/>
            <a:ext cx="690562" cy="309562"/>
          </a:xfrm>
          <a:prstGeom prst="cube">
            <a:avLst>
              <a:gd name="adj" fmla="val 25000"/>
            </a:avLst>
          </a:prstGeom>
          <a:noFill/>
          <a:ln w="12700" cap="flat" cmpd="sng" algn="ctr">
            <a:solidFill>
              <a:srgbClr val="9be5c8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3" name=""/>
          <p:cNvSpPr/>
          <p:nvPr/>
        </p:nvSpPr>
        <p:spPr>
          <a:xfrm>
            <a:off x="3948112" y="6305550"/>
            <a:ext cx="690562" cy="309562"/>
          </a:xfrm>
          <a:prstGeom prst="cube">
            <a:avLst>
              <a:gd name="adj" fmla="val 25000"/>
            </a:avLst>
          </a:prstGeom>
          <a:solidFill>
            <a:srgbClr val="9be5c8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7101481" y="2314464"/>
            <a:ext cx="1841780" cy="33872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Weight Matrix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319451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/>
        </p:nvSpPr>
        <p:spPr>
          <a:xfrm>
            <a:off x="0" y="0"/>
            <a:ext cx="12192000" cy="72584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b="1"/>
              <a:t>Neural Network Pruning - Criteria</a:t>
            </a:r>
            <a:endParaRPr lang="en-US" altLang="ko-KR" sz="2200" b="1"/>
          </a:p>
        </p:txBody>
      </p:sp>
      <p:sp>
        <p:nvSpPr>
          <p:cNvPr id="20" name=""/>
          <p:cNvSpPr txBox="1"/>
          <p:nvPr/>
        </p:nvSpPr>
        <p:spPr>
          <a:xfrm>
            <a:off x="928193" y="778902"/>
            <a:ext cx="7488623" cy="10003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Percentage-of-Zero-Based Pruning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APoZ(Average Percentage of Zero activations)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"/>
          <p:cNvSpPr/>
          <p:nvPr/>
        </p:nvSpPr>
        <p:spPr>
          <a:xfrm>
            <a:off x="968840" y="2605086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"/>
          <p:cNvSpPr/>
          <p:nvPr/>
        </p:nvSpPr>
        <p:spPr>
          <a:xfrm>
            <a:off x="1246926" y="2604210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0.1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"/>
          <p:cNvSpPr/>
          <p:nvPr/>
        </p:nvSpPr>
        <p:spPr>
          <a:xfrm>
            <a:off x="1534538" y="2604758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0.5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"/>
          <p:cNvSpPr/>
          <p:nvPr/>
        </p:nvSpPr>
        <p:spPr>
          <a:xfrm>
            <a:off x="968840" y="2862261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1.2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"/>
          <p:cNvSpPr/>
          <p:nvPr/>
        </p:nvSpPr>
        <p:spPr>
          <a:xfrm>
            <a:off x="1246926" y="2861385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0.6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"/>
          <p:cNvSpPr/>
          <p:nvPr/>
        </p:nvSpPr>
        <p:spPr>
          <a:xfrm>
            <a:off x="1534538" y="2861933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0.3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"/>
          <p:cNvSpPr/>
          <p:nvPr/>
        </p:nvSpPr>
        <p:spPr>
          <a:xfrm>
            <a:off x="968840" y="3128961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"/>
          <p:cNvSpPr/>
          <p:nvPr/>
        </p:nvSpPr>
        <p:spPr>
          <a:xfrm>
            <a:off x="1246926" y="3128085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0.5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"/>
          <p:cNvSpPr/>
          <p:nvPr/>
        </p:nvSpPr>
        <p:spPr>
          <a:xfrm>
            <a:off x="1534538" y="3128633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"/>
          <p:cNvSpPr/>
          <p:nvPr/>
        </p:nvSpPr>
        <p:spPr>
          <a:xfrm>
            <a:off x="1816565" y="2605086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" name=""/>
          <p:cNvSpPr/>
          <p:nvPr/>
        </p:nvSpPr>
        <p:spPr>
          <a:xfrm>
            <a:off x="1816565" y="2862261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0.2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" name=""/>
          <p:cNvSpPr/>
          <p:nvPr/>
        </p:nvSpPr>
        <p:spPr>
          <a:xfrm>
            <a:off x="1816565" y="3128961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0.3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3" name=""/>
          <p:cNvSpPr/>
          <p:nvPr/>
        </p:nvSpPr>
        <p:spPr>
          <a:xfrm>
            <a:off x="968840" y="3395661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0.2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4" name=""/>
          <p:cNvSpPr/>
          <p:nvPr/>
        </p:nvSpPr>
        <p:spPr>
          <a:xfrm>
            <a:off x="1246926" y="3394785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5" name=""/>
          <p:cNvSpPr/>
          <p:nvPr/>
        </p:nvSpPr>
        <p:spPr>
          <a:xfrm>
            <a:off x="1534538" y="3395333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6" name=""/>
          <p:cNvSpPr/>
          <p:nvPr/>
        </p:nvSpPr>
        <p:spPr>
          <a:xfrm>
            <a:off x="1816565" y="3395661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0.8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7" name=""/>
          <p:cNvSpPr/>
          <p:nvPr/>
        </p:nvSpPr>
        <p:spPr>
          <a:xfrm>
            <a:off x="2561896" y="2620879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0.1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8" name=""/>
          <p:cNvSpPr/>
          <p:nvPr/>
        </p:nvSpPr>
        <p:spPr>
          <a:xfrm>
            <a:off x="2839982" y="2620003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0.5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9" name=""/>
          <p:cNvSpPr/>
          <p:nvPr/>
        </p:nvSpPr>
        <p:spPr>
          <a:xfrm>
            <a:off x="3127594" y="2620551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0" name=""/>
          <p:cNvSpPr/>
          <p:nvPr/>
        </p:nvSpPr>
        <p:spPr>
          <a:xfrm>
            <a:off x="2561896" y="2878054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0.2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1" name=""/>
          <p:cNvSpPr/>
          <p:nvPr/>
        </p:nvSpPr>
        <p:spPr>
          <a:xfrm>
            <a:off x="2839982" y="2877178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0.3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2" name=""/>
          <p:cNvSpPr/>
          <p:nvPr/>
        </p:nvSpPr>
        <p:spPr>
          <a:xfrm>
            <a:off x="3127594" y="2877726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3" name=""/>
          <p:cNvSpPr/>
          <p:nvPr/>
        </p:nvSpPr>
        <p:spPr>
          <a:xfrm>
            <a:off x="2561896" y="3144754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0.1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4" name=""/>
          <p:cNvSpPr/>
          <p:nvPr/>
        </p:nvSpPr>
        <p:spPr>
          <a:xfrm>
            <a:off x="2839982" y="3143878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5" name=""/>
          <p:cNvSpPr/>
          <p:nvPr/>
        </p:nvSpPr>
        <p:spPr>
          <a:xfrm>
            <a:off x="3127594" y="3144426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6" name=""/>
          <p:cNvSpPr/>
          <p:nvPr/>
        </p:nvSpPr>
        <p:spPr>
          <a:xfrm>
            <a:off x="3409621" y="2620879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7" name=""/>
          <p:cNvSpPr/>
          <p:nvPr/>
        </p:nvSpPr>
        <p:spPr>
          <a:xfrm>
            <a:off x="3409621" y="2878054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8" name=""/>
          <p:cNvSpPr/>
          <p:nvPr/>
        </p:nvSpPr>
        <p:spPr>
          <a:xfrm>
            <a:off x="3409621" y="3144754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0.5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49" name=""/>
          <p:cNvSpPr/>
          <p:nvPr/>
        </p:nvSpPr>
        <p:spPr>
          <a:xfrm>
            <a:off x="2561896" y="3411454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0.1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0" name=""/>
          <p:cNvSpPr/>
          <p:nvPr/>
        </p:nvSpPr>
        <p:spPr>
          <a:xfrm>
            <a:off x="2839982" y="3410578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0.6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1" name=""/>
          <p:cNvSpPr/>
          <p:nvPr/>
        </p:nvSpPr>
        <p:spPr>
          <a:xfrm>
            <a:off x="3127594" y="3411126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0.7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2" name=""/>
          <p:cNvSpPr/>
          <p:nvPr/>
        </p:nvSpPr>
        <p:spPr>
          <a:xfrm>
            <a:off x="3409621" y="3411454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0.1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3" name=""/>
          <p:cNvSpPr/>
          <p:nvPr/>
        </p:nvSpPr>
        <p:spPr>
          <a:xfrm>
            <a:off x="4062083" y="2621755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4" name=""/>
          <p:cNvSpPr/>
          <p:nvPr/>
        </p:nvSpPr>
        <p:spPr>
          <a:xfrm>
            <a:off x="4340169" y="2620879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5" name=""/>
          <p:cNvSpPr/>
          <p:nvPr/>
        </p:nvSpPr>
        <p:spPr>
          <a:xfrm>
            <a:off x="4627781" y="2621427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0.8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6" name=""/>
          <p:cNvSpPr/>
          <p:nvPr/>
        </p:nvSpPr>
        <p:spPr>
          <a:xfrm>
            <a:off x="4062083" y="2878930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0.7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7" name=""/>
          <p:cNvSpPr/>
          <p:nvPr/>
        </p:nvSpPr>
        <p:spPr>
          <a:xfrm>
            <a:off x="4340169" y="2878054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8" name=""/>
          <p:cNvSpPr/>
          <p:nvPr/>
        </p:nvSpPr>
        <p:spPr>
          <a:xfrm>
            <a:off x="4627781" y="2878602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0.6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59" name=""/>
          <p:cNvSpPr/>
          <p:nvPr/>
        </p:nvSpPr>
        <p:spPr>
          <a:xfrm>
            <a:off x="4062083" y="3145630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1.2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0" name=""/>
          <p:cNvSpPr/>
          <p:nvPr/>
        </p:nvSpPr>
        <p:spPr>
          <a:xfrm>
            <a:off x="4340169" y="3144754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1" name=""/>
          <p:cNvSpPr/>
          <p:nvPr/>
        </p:nvSpPr>
        <p:spPr>
          <a:xfrm>
            <a:off x="4627781" y="3145302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"/>
          <p:cNvSpPr/>
          <p:nvPr/>
        </p:nvSpPr>
        <p:spPr>
          <a:xfrm>
            <a:off x="4909808" y="2621755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3" name=""/>
          <p:cNvSpPr/>
          <p:nvPr/>
        </p:nvSpPr>
        <p:spPr>
          <a:xfrm>
            <a:off x="4909808" y="2878930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0.1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4" name=""/>
          <p:cNvSpPr/>
          <p:nvPr/>
        </p:nvSpPr>
        <p:spPr>
          <a:xfrm>
            <a:off x="4909808" y="3145630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0.2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"/>
          <p:cNvSpPr/>
          <p:nvPr/>
        </p:nvSpPr>
        <p:spPr>
          <a:xfrm>
            <a:off x="4062083" y="3412330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0.5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6" name=""/>
          <p:cNvSpPr/>
          <p:nvPr/>
        </p:nvSpPr>
        <p:spPr>
          <a:xfrm>
            <a:off x="4340169" y="3411454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7" name=""/>
          <p:cNvSpPr/>
          <p:nvPr/>
        </p:nvSpPr>
        <p:spPr>
          <a:xfrm>
            <a:off x="4627781" y="3412002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0.3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"/>
          <p:cNvSpPr/>
          <p:nvPr/>
        </p:nvSpPr>
        <p:spPr>
          <a:xfrm>
            <a:off x="4909808" y="3412330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0.5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9" name=""/>
          <p:cNvSpPr/>
          <p:nvPr/>
        </p:nvSpPr>
        <p:spPr>
          <a:xfrm>
            <a:off x="6991021" y="2621755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0.5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0" name=""/>
          <p:cNvSpPr/>
          <p:nvPr/>
        </p:nvSpPr>
        <p:spPr>
          <a:xfrm>
            <a:off x="7269108" y="2620879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1" name=""/>
          <p:cNvSpPr/>
          <p:nvPr/>
        </p:nvSpPr>
        <p:spPr>
          <a:xfrm>
            <a:off x="7556720" y="2621427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0.2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"/>
          <p:cNvSpPr/>
          <p:nvPr/>
        </p:nvSpPr>
        <p:spPr>
          <a:xfrm>
            <a:off x="6991021" y="2878930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" name=""/>
          <p:cNvSpPr/>
          <p:nvPr/>
        </p:nvSpPr>
        <p:spPr>
          <a:xfrm>
            <a:off x="7269108" y="2878054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0.2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"/>
          <p:cNvSpPr/>
          <p:nvPr/>
        </p:nvSpPr>
        <p:spPr>
          <a:xfrm>
            <a:off x="7556720" y="2878602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1.2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"/>
          <p:cNvSpPr/>
          <p:nvPr/>
        </p:nvSpPr>
        <p:spPr>
          <a:xfrm>
            <a:off x="6991021" y="3145630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1.2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"/>
          <p:cNvSpPr/>
          <p:nvPr/>
        </p:nvSpPr>
        <p:spPr>
          <a:xfrm>
            <a:off x="7269108" y="3144754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7" name=""/>
          <p:cNvSpPr/>
          <p:nvPr/>
        </p:nvSpPr>
        <p:spPr>
          <a:xfrm>
            <a:off x="7556720" y="3145302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0.2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8" name=""/>
          <p:cNvSpPr/>
          <p:nvPr/>
        </p:nvSpPr>
        <p:spPr>
          <a:xfrm>
            <a:off x="7838747" y="2621755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0.1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9" name=""/>
          <p:cNvSpPr/>
          <p:nvPr/>
        </p:nvSpPr>
        <p:spPr>
          <a:xfrm>
            <a:off x="7838747" y="2878930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0" name=""/>
          <p:cNvSpPr/>
          <p:nvPr/>
        </p:nvSpPr>
        <p:spPr>
          <a:xfrm>
            <a:off x="7838747" y="3145630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0.3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1" name=""/>
          <p:cNvSpPr/>
          <p:nvPr/>
        </p:nvSpPr>
        <p:spPr>
          <a:xfrm>
            <a:off x="6991021" y="3412330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0.2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2" name=""/>
          <p:cNvSpPr/>
          <p:nvPr/>
        </p:nvSpPr>
        <p:spPr>
          <a:xfrm>
            <a:off x="7269108" y="3411454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0.4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3" name=""/>
          <p:cNvSpPr/>
          <p:nvPr/>
        </p:nvSpPr>
        <p:spPr>
          <a:xfrm>
            <a:off x="7556720" y="3412002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4" name=""/>
          <p:cNvSpPr/>
          <p:nvPr/>
        </p:nvSpPr>
        <p:spPr>
          <a:xfrm>
            <a:off x="7838747" y="3412330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5" name=""/>
          <p:cNvSpPr/>
          <p:nvPr/>
        </p:nvSpPr>
        <p:spPr>
          <a:xfrm>
            <a:off x="8584078" y="2637549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0.1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"/>
          <p:cNvSpPr/>
          <p:nvPr/>
        </p:nvSpPr>
        <p:spPr>
          <a:xfrm>
            <a:off x="8862164" y="2636673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0.5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7" name=""/>
          <p:cNvSpPr/>
          <p:nvPr/>
        </p:nvSpPr>
        <p:spPr>
          <a:xfrm>
            <a:off x="9149776" y="2637221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"/>
          <p:cNvSpPr/>
          <p:nvPr/>
        </p:nvSpPr>
        <p:spPr>
          <a:xfrm>
            <a:off x="8584078" y="2894724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9" name=""/>
          <p:cNvSpPr/>
          <p:nvPr/>
        </p:nvSpPr>
        <p:spPr>
          <a:xfrm>
            <a:off x="8862164" y="2893848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0.8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"/>
          <p:cNvSpPr/>
          <p:nvPr/>
        </p:nvSpPr>
        <p:spPr>
          <a:xfrm>
            <a:off x="9149776" y="2894396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1" name=""/>
          <p:cNvSpPr/>
          <p:nvPr/>
        </p:nvSpPr>
        <p:spPr>
          <a:xfrm>
            <a:off x="8584078" y="3161424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0.1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2" name=""/>
          <p:cNvSpPr/>
          <p:nvPr/>
        </p:nvSpPr>
        <p:spPr>
          <a:xfrm>
            <a:off x="8862164" y="3160548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3" name=""/>
          <p:cNvSpPr/>
          <p:nvPr/>
        </p:nvSpPr>
        <p:spPr>
          <a:xfrm>
            <a:off x="9149776" y="3161096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0.1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4" name=""/>
          <p:cNvSpPr/>
          <p:nvPr/>
        </p:nvSpPr>
        <p:spPr>
          <a:xfrm>
            <a:off x="9431803" y="2637549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5" name=""/>
          <p:cNvSpPr/>
          <p:nvPr/>
        </p:nvSpPr>
        <p:spPr>
          <a:xfrm>
            <a:off x="9431803" y="2894724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6" name=""/>
          <p:cNvSpPr/>
          <p:nvPr/>
        </p:nvSpPr>
        <p:spPr>
          <a:xfrm>
            <a:off x="9431803" y="3161424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7" name=""/>
          <p:cNvSpPr/>
          <p:nvPr/>
        </p:nvSpPr>
        <p:spPr>
          <a:xfrm>
            <a:off x="8584078" y="3428124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0.2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8" name=""/>
          <p:cNvSpPr/>
          <p:nvPr/>
        </p:nvSpPr>
        <p:spPr>
          <a:xfrm>
            <a:off x="8862164" y="3427248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9" name=""/>
          <p:cNvSpPr/>
          <p:nvPr/>
        </p:nvSpPr>
        <p:spPr>
          <a:xfrm>
            <a:off x="9149776" y="3427796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0" name=""/>
          <p:cNvSpPr/>
          <p:nvPr/>
        </p:nvSpPr>
        <p:spPr>
          <a:xfrm>
            <a:off x="9431803" y="3428124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1" name=""/>
          <p:cNvSpPr/>
          <p:nvPr/>
        </p:nvSpPr>
        <p:spPr>
          <a:xfrm>
            <a:off x="10084265" y="2638425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2" name=""/>
          <p:cNvSpPr/>
          <p:nvPr/>
        </p:nvSpPr>
        <p:spPr>
          <a:xfrm>
            <a:off x="10362351" y="2637549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0.8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3" name=""/>
          <p:cNvSpPr/>
          <p:nvPr/>
        </p:nvSpPr>
        <p:spPr>
          <a:xfrm>
            <a:off x="10649963" y="2638097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0.1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4" name=""/>
          <p:cNvSpPr/>
          <p:nvPr/>
        </p:nvSpPr>
        <p:spPr>
          <a:xfrm>
            <a:off x="10084265" y="2895600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0.2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5" name=""/>
          <p:cNvSpPr/>
          <p:nvPr/>
        </p:nvSpPr>
        <p:spPr>
          <a:xfrm>
            <a:off x="10362351" y="2894724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6" name=""/>
          <p:cNvSpPr/>
          <p:nvPr/>
        </p:nvSpPr>
        <p:spPr>
          <a:xfrm>
            <a:off x="10649963" y="2895272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7" name=""/>
          <p:cNvSpPr/>
          <p:nvPr/>
        </p:nvSpPr>
        <p:spPr>
          <a:xfrm>
            <a:off x="10084265" y="3162300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8" name=""/>
          <p:cNvSpPr/>
          <p:nvPr/>
        </p:nvSpPr>
        <p:spPr>
          <a:xfrm>
            <a:off x="10362351" y="3161424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0.4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09" name=""/>
          <p:cNvSpPr/>
          <p:nvPr/>
        </p:nvSpPr>
        <p:spPr>
          <a:xfrm>
            <a:off x="10649963" y="3161972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0" name=""/>
          <p:cNvSpPr/>
          <p:nvPr/>
        </p:nvSpPr>
        <p:spPr>
          <a:xfrm>
            <a:off x="10931990" y="2638425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1" name=""/>
          <p:cNvSpPr/>
          <p:nvPr/>
        </p:nvSpPr>
        <p:spPr>
          <a:xfrm>
            <a:off x="10931990" y="2895600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0.3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2" name=""/>
          <p:cNvSpPr/>
          <p:nvPr/>
        </p:nvSpPr>
        <p:spPr>
          <a:xfrm>
            <a:off x="10931990" y="3162300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0.5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3" name=""/>
          <p:cNvSpPr/>
          <p:nvPr/>
        </p:nvSpPr>
        <p:spPr>
          <a:xfrm>
            <a:off x="10084265" y="3429000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0.2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4" name=""/>
          <p:cNvSpPr/>
          <p:nvPr/>
        </p:nvSpPr>
        <p:spPr>
          <a:xfrm>
            <a:off x="10362351" y="3428124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5" name=""/>
          <p:cNvSpPr/>
          <p:nvPr/>
        </p:nvSpPr>
        <p:spPr>
          <a:xfrm>
            <a:off x="10649963" y="3428672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0.3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6" name=""/>
          <p:cNvSpPr/>
          <p:nvPr/>
        </p:nvSpPr>
        <p:spPr>
          <a:xfrm>
            <a:off x="10931990" y="3429000"/>
            <a:ext cx="289444" cy="26659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0</a:t>
            </a: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17" name=""/>
          <p:cNvCxnSpPr/>
          <p:nvPr/>
        </p:nvCxnSpPr>
        <p:spPr>
          <a:xfrm flipV="1">
            <a:off x="988219" y="3905250"/>
            <a:ext cx="4226718" cy="11906"/>
          </a:xfrm>
          <a:prstGeom prst="line">
            <a:avLst/>
          </a:prstGeom>
          <a:ln w="127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"/>
          <p:cNvCxnSpPr/>
          <p:nvPr/>
        </p:nvCxnSpPr>
        <p:spPr>
          <a:xfrm flipV="1">
            <a:off x="6974682" y="3926682"/>
            <a:ext cx="4226718" cy="11906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19" name=""/>
          <p:cNvSpPr txBox="1"/>
          <p:nvPr/>
        </p:nvSpPr>
        <p:spPr>
          <a:xfrm>
            <a:off x="2329459" y="3962292"/>
            <a:ext cx="1294092" cy="2910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Channel = 3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8518328" y="4019444"/>
            <a:ext cx="1294092" cy="29109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Channel = 3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21" name=""/>
          <p:cNvCxnSpPr/>
          <p:nvPr/>
        </p:nvCxnSpPr>
        <p:spPr>
          <a:xfrm flipV="1">
            <a:off x="950121" y="4393406"/>
            <a:ext cx="10253660" cy="33337"/>
          </a:xfrm>
          <a:prstGeom prst="line">
            <a:avLst/>
          </a:prstGeom>
          <a:noFill/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sp>
        <p:nvSpPr>
          <p:cNvPr id="122" name=""/>
          <p:cNvSpPr txBox="1"/>
          <p:nvPr/>
        </p:nvSpPr>
        <p:spPr>
          <a:xfrm>
            <a:off x="5448954" y="4102787"/>
            <a:ext cx="1294092" cy="2910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Batch = 2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1041260" y="2266842"/>
            <a:ext cx="1294092" cy="2910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Width = 4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93535" y="2942641"/>
            <a:ext cx="1294092" cy="4863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Height 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= 4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7074695" y="2266842"/>
            <a:ext cx="1294092" cy="2910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Width = 4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6226969" y="2942641"/>
            <a:ext cx="1294092" cy="48635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Height 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= 4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7" name=""/>
          <p:cNvSpPr/>
          <p:nvPr/>
        </p:nvSpPr>
        <p:spPr>
          <a:xfrm>
            <a:off x="3478677" y="4781549"/>
            <a:ext cx="1908693" cy="151674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"/>
              <p:cNvSpPr/>
              <p:nvPr/>
            </p:nvSpPr>
            <p:spPr>
              <a:xfrm>
                <a:off x="3409950" y="5248274"/>
                <a:ext cx="1990725" cy="6953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5+6</m:t>
                          </m:r>
                        </m:num>
                        <m:den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2*4*4</m:t>
                          </m:r>
                        </m:den>
                      </m:f>
                      <m:r>
                        <a:rPr sz="1800">
                          <a:latin typeface="Cambria Math"/>
                          <a:sym typeface="Cambria Math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11</m:t>
                          </m:r>
                        </m:num>
                        <m:den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  <mc:Fallback>
          <p:sp>
            <p:nvSpPr>
              <p:cNvPr id="129" name=""/>
              <p:cNvSpPr txBox="1"/>
              <p:nvPr/>
            </p:nvSpPr>
            <p:spPr>
              <a:xfrm>
                <a:off x="3409950" y="5248274"/>
                <a:ext cx="1990725" cy="69532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p:sp>
        <p:nvSpPr>
          <p:cNvPr id="130" name=""/>
          <p:cNvSpPr txBox="1"/>
          <p:nvPr/>
        </p:nvSpPr>
        <p:spPr>
          <a:xfrm>
            <a:off x="3767734" y="6376880"/>
            <a:ext cx="1294092" cy="2910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Channel 0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1" name=""/>
          <p:cNvSpPr/>
          <p:nvPr/>
        </p:nvSpPr>
        <p:spPr>
          <a:xfrm>
            <a:off x="5806943" y="4791074"/>
            <a:ext cx="1908693" cy="151674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"/>
              <p:cNvSpPr/>
              <p:nvPr/>
            </p:nvSpPr>
            <p:spPr>
              <a:xfrm>
                <a:off x="5738216" y="5257799"/>
                <a:ext cx="1990725" cy="6953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5+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7</m:t>
                          </m:r>
                        </m:num>
                        <m:den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2*4*4</m:t>
                          </m:r>
                        </m:den>
                      </m:f>
                      <m:r>
                        <a:rPr sz="1800">
                          <a:latin typeface="Cambria Math"/>
                          <a:sym typeface="Cambria Math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num>
                        <m:den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  <mc:Fallback>
          <p:sp>
            <p:nvSpPr>
              <p:cNvPr id="132" name=""/>
              <p:cNvSpPr txBox="1"/>
              <p:nvPr/>
            </p:nvSpPr>
            <p:spPr>
              <a:xfrm>
                <a:off x="5738216" y="5257799"/>
                <a:ext cx="1990725" cy="69532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133" name=""/>
          <p:cNvSpPr txBox="1"/>
          <p:nvPr/>
        </p:nvSpPr>
        <p:spPr>
          <a:xfrm>
            <a:off x="6096000" y="6386405"/>
            <a:ext cx="1294092" cy="2910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Channel 1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4" name=""/>
          <p:cNvSpPr/>
          <p:nvPr/>
        </p:nvSpPr>
        <p:spPr>
          <a:xfrm>
            <a:off x="7988764" y="4791073"/>
            <a:ext cx="1908693" cy="1516746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5" name=""/>
              <p:cNvSpPr/>
              <p:nvPr/>
            </p:nvSpPr>
            <p:spPr>
              <a:xfrm>
                <a:off x="7920037" y="5257799"/>
                <a:ext cx="1990725" cy="69532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6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+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8</m:t>
                          </m:r>
                        </m:num>
                        <m:den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2*4*4</m:t>
                          </m:r>
                        </m:den>
                      </m:f>
                      <m:r>
                        <a:rPr sz="1800">
                          <a:latin typeface="Cambria Math"/>
                          <a:sym typeface="Cambria Math"/>
                        </a:rPr>
                        <m:t>=</m:t>
                      </m:r>
                      <m:f>
                        <m:f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fPr>
                        <m:num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14</m:t>
                          </m:r>
                        </m:num>
                        <m:den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32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  <mc:Fallback>
          <p:sp>
            <p:nvSpPr>
              <p:cNvPr id="135" name=""/>
              <p:cNvSpPr txBox="1"/>
              <p:nvPr/>
            </p:nvSpPr>
            <p:spPr>
              <a:xfrm>
                <a:off x="7920037" y="5257799"/>
                <a:ext cx="1990725" cy="69532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p:sp>
        <p:nvSpPr>
          <p:cNvPr id="136" name=""/>
          <p:cNvSpPr txBox="1"/>
          <p:nvPr/>
        </p:nvSpPr>
        <p:spPr>
          <a:xfrm>
            <a:off x="8277821" y="6386404"/>
            <a:ext cx="1294092" cy="291096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Channel 2</a:t>
            </a:r>
            <a:endParaRPr xmlns:mc="http://schemas.openxmlformats.org/markup-compatibility/2006" xmlns:hp="http://schemas.haansoft.com/office/presentation/8.0" kumimoji="0" lang="en-US" altLang="ko-KR" sz="13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648929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021697"/>
            <a:ext cx="10515600" cy="3345921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altLang="ko-KR" sz="2800"/>
              <a:t>Neural Network Pruning</a:t>
            </a:r>
            <a:endParaRPr lang="en-US" altLang="ko-KR" sz="2800"/>
          </a:p>
          <a:p>
            <a:pPr lvl="0">
              <a:defRPr/>
            </a:pPr>
            <a:endParaRPr lang="en-US" altLang="ko-KR" sz="2800"/>
          </a:p>
          <a:p>
            <a:pPr lvl="0">
              <a:defRPr/>
            </a:pPr>
            <a:r>
              <a:rPr lang="en-US" altLang="ko-KR" sz="2800"/>
              <a:t>Neural Network Pruning - Granualrities</a:t>
            </a:r>
            <a:endParaRPr lang="en-US" altLang="ko-KR" sz="2800"/>
          </a:p>
          <a:p>
            <a:pPr lvl="0">
              <a:defRPr/>
            </a:pPr>
            <a:endParaRPr lang="en-US" altLang="ko-KR" sz="2800"/>
          </a:p>
          <a:p>
            <a:pPr lvl="0">
              <a:defRPr/>
            </a:pPr>
            <a:r>
              <a:rPr lang="en-US" altLang="ko-KR" sz="2800"/>
              <a:t>Neural Network Pruning - Criteria</a:t>
            </a:r>
            <a:endParaRPr lang="en-US" altLang="ko-KR" sz="2800"/>
          </a:p>
          <a:p>
            <a:pPr lvl="0">
              <a:defRPr/>
            </a:pPr>
            <a:endParaRPr lang="en-US" altLang="ko-KR" sz="2800"/>
          </a:p>
          <a:p>
            <a:pPr lvl="0">
              <a:defRPr/>
            </a:pPr>
            <a:r>
              <a:rPr lang="en-US" altLang="ko-KR" sz="2800"/>
              <a:t>Pruning Ratio</a:t>
            </a:r>
            <a:endParaRPr lang="en-US" altLang="ko-KR" sz="2800"/>
          </a:p>
        </p:txBody>
      </p:sp>
    </p:spTree>
    <p:extLst>
      <p:ext uri="{BB962C8B-B14F-4D97-AF65-F5344CB8AC3E}">
        <p14:creationId xmlns:p14="http://schemas.microsoft.com/office/powerpoint/2010/main" val="1408414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xmlns:mc="http://schemas.openxmlformats.org/markup-compatibility/2006" xmlns:a14="http://schemas.microsoft.com/office/drawing/2010/main" mc:Ignorable="a14 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/>
        </p:nvSpPr>
        <p:spPr>
          <a:xfrm>
            <a:off x="0" y="0"/>
            <a:ext cx="12192000" cy="72584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b="1"/>
              <a:t>Neural Network Pruning - Criteria</a:t>
            </a:r>
            <a:endParaRPr lang="en-US" altLang="ko-KR" sz="2200" b="1"/>
          </a:p>
        </p:txBody>
      </p:sp>
      <p:sp>
        <p:nvSpPr>
          <p:cNvPr id="20" name=""/>
          <p:cNvSpPr txBox="1"/>
          <p:nvPr/>
        </p:nvSpPr>
        <p:spPr>
          <a:xfrm>
            <a:off x="928193" y="778902"/>
            <a:ext cx="7488623" cy="390768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Regression-based Pruning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7" name=""/>
          <p:cNvSpPr/>
          <p:nvPr/>
        </p:nvSpPr>
        <p:spPr>
          <a:xfrm>
            <a:off x="5385579" y="1628773"/>
            <a:ext cx="206100" cy="218965"/>
          </a:xfrm>
          <a:prstGeom prst="rect">
            <a:avLst/>
          </a:prstGeom>
          <a:solidFill>
            <a:srgbClr val="fff7cc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8" name=""/>
          <p:cNvSpPr/>
          <p:nvPr/>
        </p:nvSpPr>
        <p:spPr>
          <a:xfrm>
            <a:off x="5587466" y="1627897"/>
            <a:ext cx="206100" cy="218965"/>
          </a:xfrm>
          <a:prstGeom prst="rect">
            <a:avLst/>
          </a:prstGeom>
          <a:solidFill>
            <a:srgbClr val="d1d1d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9" name=""/>
          <p:cNvSpPr/>
          <p:nvPr/>
        </p:nvSpPr>
        <p:spPr>
          <a:xfrm>
            <a:off x="5789353" y="1628445"/>
            <a:ext cx="206100" cy="218965"/>
          </a:xfrm>
          <a:prstGeom prst="rect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0" name=""/>
          <p:cNvSpPr/>
          <p:nvPr/>
        </p:nvSpPr>
        <p:spPr>
          <a:xfrm>
            <a:off x="5385579" y="1847848"/>
            <a:ext cx="206100" cy="218965"/>
          </a:xfrm>
          <a:prstGeom prst="rect">
            <a:avLst/>
          </a:prstGeom>
          <a:solidFill>
            <a:srgbClr val="fff7cc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1" name=""/>
          <p:cNvSpPr/>
          <p:nvPr/>
        </p:nvSpPr>
        <p:spPr>
          <a:xfrm>
            <a:off x="5587466" y="1846972"/>
            <a:ext cx="206100" cy="218965"/>
          </a:xfrm>
          <a:prstGeom prst="rect">
            <a:avLst/>
          </a:prstGeom>
          <a:solidFill>
            <a:srgbClr val="d1d1d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2" name=""/>
          <p:cNvSpPr/>
          <p:nvPr/>
        </p:nvSpPr>
        <p:spPr>
          <a:xfrm>
            <a:off x="5789353" y="1847520"/>
            <a:ext cx="206100" cy="218965"/>
          </a:xfrm>
          <a:prstGeom prst="rect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3" name=""/>
          <p:cNvSpPr/>
          <p:nvPr/>
        </p:nvSpPr>
        <p:spPr>
          <a:xfrm>
            <a:off x="5985655" y="1628773"/>
            <a:ext cx="206100" cy="218965"/>
          </a:xfrm>
          <a:prstGeom prst="rect">
            <a:avLst/>
          </a:prstGeom>
          <a:solidFill>
            <a:srgbClr val="d8bee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4" name=""/>
          <p:cNvSpPr/>
          <p:nvPr/>
        </p:nvSpPr>
        <p:spPr>
          <a:xfrm>
            <a:off x="5985655" y="1847848"/>
            <a:ext cx="206100" cy="218965"/>
          </a:xfrm>
          <a:prstGeom prst="rect">
            <a:avLst/>
          </a:prstGeom>
          <a:solidFill>
            <a:srgbClr val="d8bee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3" name=""/>
          <p:cNvSpPr/>
          <p:nvPr/>
        </p:nvSpPr>
        <p:spPr>
          <a:xfrm>
            <a:off x="6859573" y="1614485"/>
            <a:ext cx="206100" cy="218965"/>
          </a:xfrm>
          <a:prstGeom prst="rect">
            <a:avLst/>
          </a:prstGeom>
          <a:solidFill>
            <a:srgbClr val="fff7cc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4" name=""/>
          <p:cNvSpPr/>
          <p:nvPr/>
        </p:nvSpPr>
        <p:spPr>
          <a:xfrm>
            <a:off x="7061460" y="1613609"/>
            <a:ext cx="206100" cy="218965"/>
          </a:xfrm>
          <a:prstGeom prst="rect">
            <a:avLst/>
          </a:prstGeom>
          <a:solidFill>
            <a:srgbClr val="fff7cc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5" name=""/>
          <p:cNvSpPr/>
          <p:nvPr/>
        </p:nvSpPr>
        <p:spPr>
          <a:xfrm>
            <a:off x="7263347" y="1614157"/>
            <a:ext cx="206100" cy="218965"/>
          </a:xfrm>
          <a:prstGeom prst="rect">
            <a:avLst/>
          </a:prstGeom>
          <a:solidFill>
            <a:srgbClr val="fff7cc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6" name=""/>
          <p:cNvSpPr/>
          <p:nvPr/>
        </p:nvSpPr>
        <p:spPr>
          <a:xfrm>
            <a:off x="6859573" y="1833560"/>
            <a:ext cx="206100" cy="218965"/>
          </a:xfrm>
          <a:prstGeom prst="rect">
            <a:avLst/>
          </a:prstGeom>
          <a:solidFill>
            <a:srgbClr val="d1d1d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7" name=""/>
          <p:cNvSpPr/>
          <p:nvPr/>
        </p:nvSpPr>
        <p:spPr>
          <a:xfrm>
            <a:off x="7061460" y="1832684"/>
            <a:ext cx="206100" cy="218965"/>
          </a:xfrm>
          <a:prstGeom prst="rect">
            <a:avLst/>
          </a:prstGeom>
          <a:solidFill>
            <a:srgbClr val="d1d1d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8" name=""/>
          <p:cNvSpPr/>
          <p:nvPr/>
        </p:nvSpPr>
        <p:spPr>
          <a:xfrm>
            <a:off x="7263347" y="1833232"/>
            <a:ext cx="206100" cy="218965"/>
          </a:xfrm>
          <a:prstGeom prst="rect">
            <a:avLst/>
          </a:prstGeom>
          <a:solidFill>
            <a:srgbClr val="d1d1d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9" name=""/>
          <p:cNvSpPr/>
          <p:nvPr/>
        </p:nvSpPr>
        <p:spPr>
          <a:xfrm>
            <a:off x="7459649" y="1614485"/>
            <a:ext cx="206100" cy="218965"/>
          </a:xfrm>
          <a:prstGeom prst="rect">
            <a:avLst/>
          </a:prstGeom>
          <a:solidFill>
            <a:srgbClr val="fff7cc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0" name=""/>
          <p:cNvSpPr/>
          <p:nvPr/>
        </p:nvSpPr>
        <p:spPr>
          <a:xfrm>
            <a:off x="7459649" y="1833560"/>
            <a:ext cx="206100" cy="218965"/>
          </a:xfrm>
          <a:prstGeom prst="rect">
            <a:avLst/>
          </a:prstGeom>
          <a:solidFill>
            <a:srgbClr val="d1d1d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1" name=""/>
          <p:cNvSpPr/>
          <p:nvPr/>
        </p:nvSpPr>
        <p:spPr>
          <a:xfrm>
            <a:off x="7669197" y="1614486"/>
            <a:ext cx="206100" cy="218965"/>
          </a:xfrm>
          <a:prstGeom prst="rect">
            <a:avLst/>
          </a:prstGeom>
          <a:solidFill>
            <a:srgbClr val="fff7cc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2" name=""/>
          <p:cNvSpPr/>
          <p:nvPr/>
        </p:nvSpPr>
        <p:spPr>
          <a:xfrm>
            <a:off x="7871084" y="1613610"/>
            <a:ext cx="206100" cy="218965"/>
          </a:xfrm>
          <a:prstGeom prst="rect">
            <a:avLst/>
          </a:prstGeom>
          <a:solidFill>
            <a:srgbClr val="fff7cc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3" name=""/>
          <p:cNvSpPr/>
          <p:nvPr/>
        </p:nvSpPr>
        <p:spPr>
          <a:xfrm>
            <a:off x="8072971" y="1614158"/>
            <a:ext cx="206100" cy="218965"/>
          </a:xfrm>
          <a:prstGeom prst="rect">
            <a:avLst/>
          </a:prstGeom>
          <a:solidFill>
            <a:srgbClr val="fff7cc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4" name=""/>
          <p:cNvSpPr/>
          <p:nvPr/>
        </p:nvSpPr>
        <p:spPr>
          <a:xfrm>
            <a:off x="7669197" y="1833561"/>
            <a:ext cx="206100" cy="218965"/>
          </a:xfrm>
          <a:prstGeom prst="rect">
            <a:avLst/>
          </a:prstGeom>
          <a:solidFill>
            <a:srgbClr val="d1d1d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5" name=""/>
          <p:cNvSpPr/>
          <p:nvPr/>
        </p:nvSpPr>
        <p:spPr>
          <a:xfrm>
            <a:off x="7871084" y="1832685"/>
            <a:ext cx="206100" cy="218965"/>
          </a:xfrm>
          <a:prstGeom prst="rect">
            <a:avLst/>
          </a:prstGeom>
          <a:solidFill>
            <a:srgbClr val="d1d1d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6" name=""/>
          <p:cNvSpPr/>
          <p:nvPr/>
        </p:nvSpPr>
        <p:spPr>
          <a:xfrm>
            <a:off x="8072971" y="1833233"/>
            <a:ext cx="206100" cy="218965"/>
          </a:xfrm>
          <a:prstGeom prst="rect">
            <a:avLst/>
          </a:prstGeom>
          <a:solidFill>
            <a:srgbClr val="d1d1d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7" name=""/>
          <p:cNvSpPr/>
          <p:nvPr/>
        </p:nvSpPr>
        <p:spPr>
          <a:xfrm>
            <a:off x="8269273" y="1614486"/>
            <a:ext cx="206100" cy="218965"/>
          </a:xfrm>
          <a:prstGeom prst="rect">
            <a:avLst/>
          </a:prstGeom>
          <a:solidFill>
            <a:srgbClr val="fff7cc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8" name=""/>
          <p:cNvSpPr/>
          <p:nvPr/>
        </p:nvSpPr>
        <p:spPr>
          <a:xfrm>
            <a:off x="8269273" y="1833561"/>
            <a:ext cx="206100" cy="218965"/>
          </a:xfrm>
          <a:prstGeom prst="rect">
            <a:avLst/>
          </a:prstGeom>
          <a:solidFill>
            <a:srgbClr val="d1d1d1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9" name=""/>
          <p:cNvSpPr/>
          <p:nvPr/>
        </p:nvSpPr>
        <p:spPr>
          <a:xfrm>
            <a:off x="6866717" y="2064541"/>
            <a:ext cx="206100" cy="218965"/>
          </a:xfrm>
          <a:prstGeom prst="rect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0" name=""/>
          <p:cNvSpPr/>
          <p:nvPr/>
        </p:nvSpPr>
        <p:spPr>
          <a:xfrm>
            <a:off x="7068604" y="2063665"/>
            <a:ext cx="206100" cy="218965"/>
          </a:xfrm>
          <a:prstGeom prst="rect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1" name=""/>
          <p:cNvSpPr/>
          <p:nvPr/>
        </p:nvSpPr>
        <p:spPr>
          <a:xfrm>
            <a:off x="7270491" y="2064213"/>
            <a:ext cx="206100" cy="218965"/>
          </a:xfrm>
          <a:prstGeom prst="rect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2" name=""/>
          <p:cNvSpPr/>
          <p:nvPr/>
        </p:nvSpPr>
        <p:spPr>
          <a:xfrm>
            <a:off x="6866717" y="2283616"/>
            <a:ext cx="206100" cy="218965"/>
          </a:xfrm>
          <a:prstGeom prst="rect">
            <a:avLst/>
          </a:prstGeom>
          <a:solidFill>
            <a:srgbClr val="d8bee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3" name=""/>
          <p:cNvSpPr/>
          <p:nvPr/>
        </p:nvSpPr>
        <p:spPr>
          <a:xfrm>
            <a:off x="7068604" y="2282740"/>
            <a:ext cx="206100" cy="218965"/>
          </a:xfrm>
          <a:prstGeom prst="rect">
            <a:avLst/>
          </a:prstGeom>
          <a:solidFill>
            <a:srgbClr val="d8bee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4" name=""/>
          <p:cNvSpPr/>
          <p:nvPr/>
        </p:nvSpPr>
        <p:spPr>
          <a:xfrm>
            <a:off x="7270491" y="2283288"/>
            <a:ext cx="206100" cy="218965"/>
          </a:xfrm>
          <a:prstGeom prst="rect">
            <a:avLst/>
          </a:prstGeom>
          <a:solidFill>
            <a:srgbClr val="d8bee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5" name=""/>
          <p:cNvSpPr/>
          <p:nvPr/>
        </p:nvSpPr>
        <p:spPr>
          <a:xfrm>
            <a:off x="7466793" y="2064541"/>
            <a:ext cx="206100" cy="218965"/>
          </a:xfrm>
          <a:prstGeom prst="rect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6" name=""/>
          <p:cNvSpPr/>
          <p:nvPr/>
        </p:nvSpPr>
        <p:spPr>
          <a:xfrm>
            <a:off x="7466793" y="2283616"/>
            <a:ext cx="206100" cy="218965"/>
          </a:xfrm>
          <a:prstGeom prst="rect">
            <a:avLst/>
          </a:prstGeom>
          <a:solidFill>
            <a:srgbClr val="d8bee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7" name=""/>
          <p:cNvSpPr/>
          <p:nvPr/>
        </p:nvSpPr>
        <p:spPr>
          <a:xfrm>
            <a:off x="7676341" y="2064542"/>
            <a:ext cx="206100" cy="218965"/>
          </a:xfrm>
          <a:prstGeom prst="rect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8" name=""/>
          <p:cNvSpPr/>
          <p:nvPr/>
        </p:nvSpPr>
        <p:spPr>
          <a:xfrm>
            <a:off x="7878228" y="2063666"/>
            <a:ext cx="206100" cy="218965"/>
          </a:xfrm>
          <a:prstGeom prst="rect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9" name=""/>
          <p:cNvSpPr/>
          <p:nvPr/>
        </p:nvSpPr>
        <p:spPr>
          <a:xfrm>
            <a:off x="8080115" y="2064214"/>
            <a:ext cx="206100" cy="218965"/>
          </a:xfrm>
          <a:prstGeom prst="rect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0" name=""/>
          <p:cNvSpPr/>
          <p:nvPr/>
        </p:nvSpPr>
        <p:spPr>
          <a:xfrm>
            <a:off x="7676341" y="2283617"/>
            <a:ext cx="206100" cy="218965"/>
          </a:xfrm>
          <a:prstGeom prst="rect">
            <a:avLst/>
          </a:prstGeom>
          <a:solidFill>
            <a:srgbClr val="d8bee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1" name=""/>
          <p:cNvSpPr/>
          <p:nvPr/>
        </p:nvSpPr>
        <p:spPr>
          <a:xfrm>
            <a:off x="7878228" y="2282741"/>
            <a:ext cx="206100" cy="218965"/>
          </a:xfrm>
          <a:prstGeom prst="rect">
            <a:avLst/>
          </a:prstGeom>
          <a:solidFill>
            <a:srgbClr val="d8bee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2" name=""/>
          <p:cNvSpPr/>
          <p:nvPr/>
        </p:nvSpPr>
        <p:spPr>
          <a:xfrm>
            <a:off x="8080115" y="2283289"/>
            <a:ext cx="206100" cy="218965"/>
          </a:xfrm>
          <a:prstGeom prst="rect">
            <a:avLst/>
          </a:prstGeom>
          <a:solidFill>
            <a:srgbClr val="d8bee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3" name=""/>
          <p:cNvSpPr/>
          <p:nvPr/>
        </p:nvSpPr>
        <p:spPr>
          <a:xfrm>
            <a:off x="8276417" y="2064542"/>
            <a:ext cx="206100" cy="218965"/>
          </a:xfrm>
          <a:prstGeom prst="rect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4" name=""/>
          <p:cNvSpPr/>
          <p:nvPr/>
        </p:nvSpPr>
        <p:spPr>
          <a:xfrm>
            <a:off x="8276417" y="2283617"/>
            <a:ext cx="206100" cy="218965"/>
          </a:xfrm>
          <a:prstGeom prst="rect">
            <a:avLst/>
          </a:prstGeom>
          <a:solidFill>
            <a:srgbClr val="d8bee4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5" name=""/>
          <p:cNvSpPr/>
          <p:nvPr/>
        </p:nvSpPr>
        <p:spPr>
          <a:xfrm>
            <a:off x="9833755" y="1600198"/>
            <a:ext cx="206100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6" name=""/>
          <p:cNvSpPr/>
          <p:nvPr/>
        </p:nvSpPr>
        <p:spPr>
          <a:xfrm>
            <a:off x="10035642" y="1599322"/>
            <a:ext cx="206100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7" name=""/>
          <p:cNvSpPr/>
          <p:nvPr/>
        </p:nvSpPr>
        <p:spPr>
          <a:xfrm>
            <a:off x="10237529" y="1599870"/>
            <a:ext cx="206100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8" name=""/>
          <p:cNvSpPr/>
          <p:nvPr/>
        </p:nvSpPr>
        <p:spPr>
          <a:xfrm>
            <a:off x="9833755" y="1819273"/>
            <a:ext cx="206100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9" name=""/>
          <p:cNvSpPr/>
          <p:nvPr/>
        </p:nvSpPr>
        <p:spPr>
          <a:xfrm>
            <a:off x="10035642" y="1818397"/>
            <a:ext cx="206100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0" name=""/>
          <p:cNvSpPr/>
          <p:nvPr/>
        </p:nvSpPr>
        <p:spPr>
          <a:xfrm>
            <a:off x="10237529" y="1818945"/>
            <a:ext cx="206100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1" name=""/>
          <p:cNvSpPr/>
          <p:nvPr/>
        </p:nvSpPr>
        <p:spPr>
          <a:xfrm>
            <a:off x="10433831" y="1600198"/>
            <a:ext cx="206100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2" name=""/>
          <p:cNvSpPr/>
          <p:nvPr/>
        </p:nvSpPr>
        <p:spPr>
          <a:xfrm>
            <a:off x="10433831" y="1819273"/>
            <a:ext cx="206100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3" name=""/>
          <p:cNvSpPr/>
          <p:nvPr/>
        </p:nvSpPr>
        <p:spPr>
          <a:xfrm>
            <a:off x="10643380" y="1600198"/>
            <a:ext cx="206100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4" name=""/>
          <p:cNvSpPr/>
          <p:nvPr/>
        </p:nvSpPr>
        <p:spPr>
          <a:xfrm>
            <a:off x="10845266" y="1599322"/>
            <a:ext cx="206100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5" name=""/>
          <p:cNvSpPr/>
          <p:nvPr/>
        </p:nvSpPr>
        <p:spPr>
          <a:xfrm>
            <a:off x="11047154" y="1599870"/>
            <a:ext cx="206100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6" name=""/>
          <p:cNvSpPr/>
          <p:nvPr/>
        </p:nvSpPr>
        <p:spPr>
          <a:xfrm>
            <a:off x="10643380" y="1819273"/>
            <a:ext cx="206100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7" name=""/>
          <p:cNvSpPr/>
          <p:nvPr/>
        </p:nvSpPr>
        <p:spPr>
          <a:xfrm>
            <a:off x="10845266" y="1818397"/>
            <a:ext cx="206100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8" name=""/>
          <p:cNvSpPr/>
          <p:nvPr/>
        </p:nvSpPr>
        <p:spPr>
          <a:xfrm>
            <a:off x="11047154" y="1818945"/>
            <a:ext cx="206100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9" name=""/>
          <p:cNvSpPr/>
          <p:nvPr/>
        </p:nvSpPr>
        <p:spPr>
          <a:xfrm>
            <a:off x="11243456" y="1600198"/>
            <a:ext cx="206100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0" name=""/>
          <p:cNvSpPr/>
          <p:nvPr/>
        </p:nvSpPr>
        <p:spPr>
          <a:xfrm>
            <a:off x="11243456" y="1819273"/>
            <a:ext cx="206100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1" name=""/>
              <p:cNvSpPr/>
              <p:nvPr/>
            </p:nvSpPr>
            <p:spPr>
              <a:xfrm>
                <a:off x="4879181" y="1664493"/>
                <a:ext cx="409575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81" name=""/>
              <p:cNvSpPr txBox="1"/>
              <p:nvPr/>
            </p:nvSpPr>
            <p:spPr>
              <a:xfrm>
                <a:off x="4879181" y="1664493"/>
                <a:ext cx="409575" cy="3619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"/>
              <p:cNvSpPr/>
              <p:nvPr/>
            </p:nvSpPr>
            <p:spPr>
              <a:xfrm>
                <a:off x="9424988" y="1650206"/>
                <a:ext cx="409575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82" name=""/>
              <p:cNvSpPr txBox="1"/>
              <p:nvPr/>
            </p:nvSpPr>
            <p:spPr>
              <a:xfrm>
                <a:off x="9424988" y="1650206"/>
                <a:ext cx="409575" cy="3619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184" name=""/>
          <p:cNvSpPr/>
          <p:nvPr/>
        </p:nvSpPr>
        <p:spPr>
          <a:xfrm>
            <a:off x="6298406" y="1631156"/>
            <a:ext cx="476250" cy="523874"/>
          </a:xfrm>
          <a:prstGeom prst="mathMultiply">
            <a:avLst>
              <a:gd name="adj1" fmla="val 2352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"/>
              <p:cNvSpPr/>
              <p:nvPr/>
            </p:nvSpPr>
            <p:spPr>
              <a:xfrm>
                <a:off x="5686425" y="1197768"/>
                <a:ext cx="447675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185" name=""/>
              <p:cNvSpPr txBox="1"/>
              <p:nvPr/>
            </p:nvSpPr>
            <p:spPr>
              <a:xfrm>
                <a:off x="5686425" y="1197768"/>
                <a:ext cx="447675" cy="4000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"/>
              <p:cNvSpPr/>
              <p:nvPr/>
            </p:nvSpPr>
            <p:spPr>
              <a:xfrm>
                <a:off x="6505575" y="2064543"/>
                <a:ext cx="447675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186" name=""/>
              <p:cNvSpPr txBox="1"/>
              <p:nvPr/>
            </p:nvSpPr>
            <p:spPr>
              <a:xfrm>
                <a:off x="6505575" y="2064543"/>
                <a:ext cx="447675" cy="4000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"/>
              <p:cNvSpPr/>
              <p:nvPr/>
            </p:nvSpPr>
            <p:spPr>
              <a:xfrm>
                <a:off x="7553325" y="1207293"/>
                <a:ext cx="476250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187" name=""/>
              <p:cNvSpPr txBox="1"/>
              <p:nvPr/>
            </p:nvSpPr>
            <p:spPr>
              <a:xfrm>
                <a:off x="7553325" y="1207293"/>
                <a:ext cx="476250" cy="4000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"/>
              <p:cNvSpPr/>
              <p:nvPr/>
            </p:nvSpPr>
            <p:spPr>
              <a:xfrm>
                <a:off x="10384631" y="1145381"/>
                <a:ext cx="476250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188" name=""/>
              <p:cNvSpPr txBox="1"/>
              <p:nvPr/>
            </p:nvSpPr>
            <p:spPr>
              <a:xfrm>
                <a:off x="10384631" y="1145381"/>
                <a:ext cx="476250" cy="4000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"/>
              <p:cNvSpPr/>
              <p:nvPr/>
            </p:nvSpPr>
            <p:spPr>
              <a:xfrm>
                <a:off x="5529262" y="2552700"/>
                <a:ext cx="438150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𝑋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89" name=""/>
              <p:cNvSpPr txBox="1"/>
              <p:nvPr/>
            </p:nvSpPr>
            <p:spPr>
              <a:xfrm>
                <a:off x="5529262" y="2552700"/>
                <a:ext cx="438150" cy="3619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"/>
              <p:cNvSpPr/>
              <p:nvPr/>
            </p:nvSpPr>
            <p:spPr>
              <a:xfrm>
                <a:off x="7419974" y="2586037"/>
                <a:ext cx="609600" cy="3810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</a:p>
            </p:txBody>
          </p:sp>
        </mc:Choice>
        <mc:Fallback>
          <p:sp>
            <p:nvSpPr>
              <p:cNvPr id="190" name=""/>
              <p:cNvSpPr txBox="1"/>
              <p:nvPr/>
            </p:nvSpPr>
            <p:spPr>
              <a:xfrm>
                <a:off x="7419974" y="2586037"/>
                <a:ext cx="609600" cy="38100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"/>
              <p:cNvSpPr/>
              <p:nvPr/>
            </p:nvSpPr>
            <p:spPr>
              <a:xfrm>
                <a:off x="10360818" y="2538411"/>
                <a:ext cx="419100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𝑍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91" name=""/>
              <p:cNvSpPr txBox="1"/>
              <p:nvPr/>
            </p:nvSpPr>
            <p:spPr>
              <a:xfrm>
                <a:off x="10360818" y="2538411"/>
                <a:ext cx="419100" cy="36195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</p:sp>
        </mc:Fallback>
      </mc:AlternateContent>
      <p:sp>
        <p:nvSpPr>
          <p:cNvPr id="192" name=""/>
          <p:cNvSpPr/>
          <p:nvPr/>
        </p:nvSpPr>
        <p:spPr>
          <a:xfrm>
            <a:off x="8727282" y="1595437"/>
            <a:ext cx="631031" cy="428625"/>
          </a:xfrm>
          <a:prstGeom prst="mathEqual">
            <a:avLst>
              <a:gd name="adj1" fmla="val 23520"/>
              <a:gd name="adj2" fmla="val 11760"/>
            </a:avLst>
          </a:prstGeom>
          <a:solidFill>
            <a:schemeClr val="dk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3" name=""/>
          <p:cNvSpPr/>
          <p:nvPr/>
        </p:nvSpPr>
        <p:spPr>
          <a:xfrm>
            <a:off x="4738687" y="1119187"/>
            <a:ext cx="7143749" cy="1988343"/>
          </a:xfrm>
          <a:prstGeom prst="roundRect">
            <a:avLst>
              <a:gd name="adj" fmla="val 16667"/>
            </a:avLst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en-US" altLang="ko-KR"/>
          </a:p>
        </p:txBody>
      </p:sp>
      <p:sp>
        <p:nvSpPr>
          <p:cNvPr id="262" name=""/>
          <p:cNvSpPr/>
          <p:nvPr/>
        </p:nvSpPr>
        <p:spPr>
          <a:xfrm>
            <a:off x="5392873" y="4412454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3" name=""/>
          <p:cNvSpPr/>
          <p:nvPr/>
        </p:nvSpPr>
        <p:spPr>
          <a:xfrm>
            <a:off x="5594760" y="4411578"/>
            <a:ext cx="206100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4" name=""/>
          <p:cNvSpPr/>
          <p:nvPr/>
        </p:nvSpPr>
        <p:spPr>
          <a:xfrm>
            <a:off x="5796647" y="4412126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5" name=""/>
          <p:cNvSpPr/>
          <p:nvPr/>
        </p:nvSpPr>
        <p:spPr>
          <a:xfrm>
            <a:off x="5392873" y="4631529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6" name=""/>
          <p:cNvSpPr/>
          <p:nvPr/>
        </p:nvSpPr>
        <p:spPr>
          <a:xfrm>
            <a:off x="5594760" y="4630653"/>
            <a:ext cx="206100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7" name=""/>
          <p:cNvSpPr/>
          <p:nvPr/>
        </p:nvSpPr>
        <p:spPr>
          <a:xfrm>
            <a:off x="5796647" y="4631201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8" name=""/>
          <p:cNvSpPr/>
          <p:nvPr/>
        </p:nvSpPr>
        <p:spPr>
          <a:xfrm>
            <a:off x="5992949" y="4412454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9" name=""/>
          <p:cNvSpPr/>
          <p:nvPr/>
        </p:nvSpPr>
        <p:spPr>
          <a:xfrm>
            <a:off x="5992949" y="4631529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0" name=""/>
          <p:cNvSpPr/>
          <p:nvPr/>
        </p:nvSpPr>
        <p:spPr>
          <a:xfrm>
            <a:off x="6866867" y="4398167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1" name=""/>
          <p:cNvSpPr/>
          <p:nvPr/>
        </p:nvSpPr>
        <p:spPr>
          <a:xfrm>
            <a:off x="7068754" y="4397291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2" name=""/>
          <p:cNvSpPr/>
          <p:nvPr/>
        </p:nvSpPr>
        <p:spPr>
          <a:xfrm>
            <a:off x="7270641" y="4397839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3" name=""/>
          <p:cNvSpPr/>
          <p:nvPr/>
        </p:nvSpPr>
        <p:spPr>
          <a:xfrm>
            <a:off x="6866867" y="4617242"/>
            <a:ext cx="206100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4" name=""/>
          <p:cNvSpPr/>
          <p:nvPr/>
        </p:nvSpPr>
        <p:spPr>
          <a:xfrm>
            <a:off x="7068754" y="4616366"/>
            <a:ext cx="206100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5" name=""/>
          <p:cNvSpPr/>
          <p:nvPr/>
        </p:nvSpPr>
        <p:spPr>
          <a:xfrm>
            <a:off x="7270641" y="4616914"/>
            <a:ext cx="206100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6" name=""/>
          <p:cNvSpPr/>
          <p:nvPr/>
        </p:nvSpPr>
        <p:spPr>
          <a:xfrm>
            <a:off x="7466943" y="4398167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7" name=""/>
          <p:cNvSpPr/>
          <p:nvPr/>
        </p:nvSpPr>
        <p:spPr>
          <a:xfrm>
            <a:off x="7466943" y="4617242"/>
            <a:ext cx="206100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8" name=""/>
          <p:cNvSpPr/>
          <p:nvPr/>
        </p:nvSpPr>
        <p:spPr>
          <a:xfrm>
            <a:off x="7676492" y="4398167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9" name=""/>
          <p:cNvSpPr/>
          <p:nvPr/>
        </p:nvSpPr>
        <p:spPr>
          <a:xfrm>
            <a:off x="7878379" y="4397291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0" name=""/>
          <p:cNvSpPr/>
          <p:nvPr/>
        </p:nvSpPr>
        <p:spPr>
          <a:xfrm>
            <a:off x="8080266" y="4397839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1" name=""/>
          <p:cNvSpPr/>
          <p:nvPr/>
        </p:nvSpPr>
        <p:spPr>
          <a:xfrm>
            <a:off x="7676492" y="4617242"/>
            <a:ext cx="206100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2" name=""/>
          <p:cNvSpPr/>
          <p:nvPr/>
        </p:nvSpPr>
        <p:spPr>
          <a:xfrm>
            <a:off x="7878379" y="4616366"/>
            <a:ext cx="206100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3" name=""/>
          <p:cNvSpPr/>
          <p:nvPr/>
        </p:nvSpPr>
        <p:spPr>
          <a:xfrm>
            <a:off x="8080266" y="4616914"/>
            <a:ext cx="206100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4" name=""/>
          <p:cNvSpPr/>
          <p:nvPr/>
        </p:nvSpPr>
        <p:spPr>
          <a:xfrm>
            <a:off x="8276568" y="4398167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5" name=""/>
          <p:cNvSpPr/>
          <p:nvPr/>
        </p:nvSpPr>
        <p:spPr>
          <a:xfrm>
            <a:off x="8276568" y="4617242"/>
            <a:ext cx="206100" cy="218965"/>
          </a:xfrm>
          <a:prstGeom prst="rect">
            <a:avLst/>
          </a:prstGeom>
          <a:solidFill>
            <a:srgbClr val="ffffff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6" name=""/>
          <p:cNvSpPr/>
          <p:nvPr/>
        </p:nvSpPr>
        <p:spPr>
          <a:xfrm>
            <a:off x="6874011" y="4848223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7" name=""/>
          <p:cNvSpPr/>
          <p:nvPr/>
        </p:nvSpPr>
        <p:spPr>
          <a:xfrm>
            <a:off x="7075898" y="4847347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8" name=""/>
          <p:cNvSpPr/>
          <p:nvPr/>
        </p:nvSpPr>
        <p:spPr>
          <a:xfrm>
            <a:off x="7277785" y="4847895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9" name=""/>
          <p:cNvSpPr/>
          <p:nvPr/>
        </p:nvSpPr>
        <p:spPr>
          <a:xfrm>
            <a:off x="6874011" y="5067298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0" name=""/>
          <p:cNvSpPr/>
          <p:nvPr/>
        </p:nvSpPr>
        <p:spPr>
          <a:xfrm>
            <a:off x="7075898" y="5066422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1" name=""/>
          <p:cNvSpPr/>
          <p:nvPr/>
        </p:nvSpPr>
        <p:spPr>
          <a:xfrm>
            <a:off x="7277785" y="5066970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2" name=""/>
          <p:cNvSpPr/>
          <p:nvPr/>
        </p:nvSpPr>
        <p:spPr>
          <a:xfrm>
            <a:off x="7474087" y="4848223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3" name=""/>
          <p:cNvSpPr/>
          <p:nvPr/>
        </p:nvSpPr>
        <p:spPr>
          <a:xfrm>
            <a:off x="7474087" y="5067298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4" name=""/>
          <p:cNvSpPr/>
          <p:nvPr/>
        </p:nvSpPr>
        <p:spPr>
          <a:xfrm>
            <a:off x="7683636" y="4848223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5" name=""/>
          <p:cNvSpPr/>
          <p:nvPr/>
        </p:nvSpPr>
        <p:spPr>
          <a:xfrm>
            <a:off x="7885523" y="4847347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6" name=""/>
          <p:cNvSpPr/>
          <p:nvPr/>
        </p:nvSpPr>
        <p:spPr>
          <a:xfrm>
            <a:off x="8087410" y="4847895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7" name=""/>
          <p:cNvSpPr/>
          <p:nvPr/>
        </p:nvSpPr>
        <p:spPr>
          <a:xfrm>
            <a:off x="7683636" y="5067298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8" name=""/>
          <p:cNvSpPr/>
          <p:nvPr/>
        </p:nvSpPr>
        <p:spPr>
          <a:xfrm>
            <a:off x="7885523" y="5066422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9" name=""/>
          <p:cNvSpPr/>
          <p:nvPr/>
        </p:nvSpPr>
        <p:spPr>
          <a:xfrm>
            <a:off x="8087410" y="5066970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0" name=""/>
          <p:cNvSpPr/>
          <p:nvPr/>
        </p:nvSpPr>
        <p:spPr>
          <a:xfrm>
            <a:off x="8283712" y="4848223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1" name=""/>
          <p:cNvSpPr/>
          <p:nvPr/>
        </p:nvSpPr>
        <p:spPr>
          <a:xfrm>
            <a:off x="8283712" y="5067298"/>
            <a:ext cx="206100" cy="218965"/>
          </a:xfrm>
          <a:prstGeom prst="rect">
            <a:avLst/>
          </a:prstGeom>
          <a:solidFill>
            <a:srgbClr val="eb58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2" name=""/>
          <p:cNvSpPr/>
          <p:nvPr/>
        </p:nvSpPr>
        <p:spPr>
          <a:xfrm>
            <a:off x="9841049" y="4383879"/>
            <a:ext cx="206100" cy="218965"/>
          </a:xfrm>
          <a:prstGeom prst="rect">
            <a:avLst/>
          </a:prstGeom>
          <a:solidFill>
            <a:srgbClr val="ffceb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3" name=""/>
          <p:cNvSpPr/>
          <p:nvPr/>
        </p:nvSpPr>
        <p:spPr>
          <a:xfrm>
            <a:off x="10042936" y="4383003"/>
            <a:ext cx="206100" cy="218965"/>
          </a:xfrm>
          <a:prstGeom prst="rect">
            <a:avLst/>
          </a:prstGeom>
          <a:solidFill>
            <a:srgbClr val="ffceb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4" name=""/>
          <p:cNvSpPr/>
          <p:nvPr/>
        </p:nvSpPr>
        <p:spPr>
          <a:xfrm>
            <a:off x="10244823" y="4383551"/>
            <a:ext cx="206100" cy="218965"/>
          </a:xfrm>
          <a:prstGeom prst="rect">
            <a:avLst/>
          </a:prstGeom>
          <a:solidFill>
            <a:srgbClr val="ffceb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5" name=""/>
          <p:cNvSpPr/>
          <p:nvPr/>
        </p:nvSpPr>
        <p:spPr>
          <a:xfrm>
            <a:off x="9841049" y="4602954"/>
            <a:ext cx="206100" cy="218965"/>
          </a:xfrm>
          <a:prstGeom prst="rect">
            <a:avLst/>
          </a:prstGeom>
          <a:solidFill>
            <a:srgbClr val="ffceb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6" name=""/>
          <p:cNvSpPr/>
          <p:nvPr/>
        </p:nvSpPr>
        <p:spPr>
          <a:xfrm>
            <a:off x="10042936" y="4602078"/>
            <a:ext cx="206100" cy="218965"/>
          </a:xfrm>
          <a:prstGeom prst="rect">
            <a:avLst/>
          </a:prstGeom>
          <a:solidFill>
            <a:srgbClr val="ffceb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7" name=""/>
          <p:cNvSpPr/>
          <p:nvPr/>
        </p:nvSpPr>
        <p:spPr>
          <a:xfrm>
            <a:off x="10244823" y="4602626"/>
            <a:ext cx="206100" cy="218965"/>
          </a:xfrm>
          <a:prstGeom prst="rect">
            <a:avLst/>
          </a:prstGeom>
          <a:solidFill>
            <a:srgbClr val="ffceb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8" name=""/>
          <p:cNvSpPr/>
          <p:nvPr/>
        </p:nvSpPr>
        <p:spPr>
          <a:xfrm>
            <a:off x="10441125" y="4383879"/>
            <a:ext cx="206100" cy="218965"/>
          </a:xfrm>
          <a:prstGeom prst="rect">
            <a:avLst/>
          </a:prstGeom>
          <a:solidFill>
            <a:srgbClr val="ffceb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9" name=""/>
          <p:cNvSpPr/>
          <p:nvPr/>
        </p:nvSpPr>
        <p:spPr>
          <a:xfrm>
            <a:off x="10441125" y="4602954"/>
            <a:ext cx="206100" cy="218965"/>
          </a:xfrm>
          <a:prstGeom prst="rect">
            <a:avLst/>
          </a:prstGeom>
          <a:solidFill>
            <a:srgbClr val="ffceb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0" name=""/>
          <p:cNvSpPr/>
          <p:nvPr/>
        </p:nvSpPr>
        <p:spPr>
          <a:xfrm>
            <a:off x="10650674" y="4383880"/>
            <a:ext cx="206100" cy="218965"/>
          </a:xfrm>
          <a:prstGeom prst="rect">
            <a:avLst/>
          </a:prstGeom>
          <a:solidFill>
            <a:srgbClr val="ffceb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1" name=""/>
          <p:cNvSpPr/>
          <p:nvPr/>
        </p:nvSpPr>
        <p:spPr>
          <a:xfrm>
            <a:off x="10852560" y="4383004"/>
            <a:ext cx="206100" cy="218965"/>
          </a:xfrm>
          <a:prstGeom prst="rect">
            <a:avLst/>
          </a:prstGeom>
          <a:solidFill>
            <a:srgbClr val="ffceb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2" name=""/>
          <p:cNvSpPr/>
          <p:nvPr/>
        </p:nvSpPr>
        <p:spPr>
          <a:xfrm>
            <a:off x="11054448" y="4383552"/>
            <a:ext cx="206100" cy="218965"/>
          </a:xfrm>
          <a:prstGeom prst="rect">
            <a:avLst/>
          </a:prstGeom>
          <a:solidFill>
            <a:srgbClr val="ffceb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3" name=""/>
          <p:cNvSpPr/>
          <p:nvPr/>
        </p:nvSpPr>
        <p:spPr>
          <a:xfrm>
            <a:off x="10650674" y="4602955"/>
            <a:ext cx="206100" cy="218965"/>
          </a:xfrm>
          <a:prstGeom prst="rect">
            <a:avLst/>
          </a:prstGeom>
          <a:solidFill>
            <a:srgbClr val="ffceb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4" name=""/>
          <p:cNvSpPr/>
          <p:nvPr/>
        </p:nvSpPr>
        <p:spPr>
          <a:xfrm>
            <a:off x="10852560" y="4602079"/>
            <a:ext cx="206100" cy="218965"/>
          </a:xfrm>
          <a:prstGeom prst="rect">
            <a:avLst/>
          </a:prstGeom>
          <a:solidFill>
            <a:srgbClr val="ffceb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5" name=""/>
          <p:cNvSpPr/>
          <p:nvPr/>
        </p:nvSpPr>
        <p:spPr>
          <a:xfrm>
            <a:off x="11054448" y="4602627"/>
            <a:ext cx="206100" cy="218965"/>
          </a:xfrm>
          <a:prstGeom prst="rect">
            <a:avLst/>
          </a:prstGeom>
          <a:solidFill>
            <a:srgbClr val="ffceb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6" name=""/>
          <p:cNvSpPr/>
          <p:nvPr/>
        </p:nvSpPr>
        <p:spPr>
          <a:xfrm>
            <a:off x="11250750" y="4383880"/>
            <a:ext cx="206100" cy="218965"/>
          </a:xfrm>
          <a:prstGeom prst="rect">
            <a:avLst/>
          </a:prstGeom>
          <a:solidFill>
            <a:srgbClr val="ffceb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17" name=""/>
          <p:cNvSpPr/>
          <p:nvPr/>
        </p:nvSpPr>
        <p:spPr>
          <a:xfrm>
            <a:off x="11250750" y="4602955"/>
            <a:ext cx="206100" cy="218965"/>
          </a:xfrm>
          <a:prstGeom prst="rect">
            <a:avLst/>
          </a:prstGeom>
          <a:solidFill>
            <a:srgbClr val="ffceb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9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8" name=""/>
              <p:cNvSpPr/>
              <p:nvPr/>
            </p:nvSpPr>
            <p:spPr>
              <a:xfrm>
                <a:off x="4886476" y="4448175"/>
                <a:ext cx="409575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18" name=""/>
              <p:cNvSpPr txBox="1"/>
              <p:nvPr/>
            </p:nvSpPr>
            <p:spPr>
              <a:xfrm>
                <a:off x="4886476" y="4448175"/>
                <a:ext cx="409575" cy="36195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"/>
              <p:cNvSpPr/>
              <p:nvPr/>
            </p:nvSpPr>
            <p:spPr>
              <a:xfrm>
                <a:off x="9432282" y="4433887"/>
                <a:ext cx="409575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b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19" name=""/>
              <p:cNvSpPr txBox="1"/>
              <p:nvPr/>
            </p:nvSpPr>
            <p:spPr>
              <a:xfrm>
                <a:off x="9432282" y="4433887"/>
                <a:ext cx="409575" cy="36195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</p:sp>
        </mc:Fallback>
      </mc:AlternateContent>
      <p:sp>
        <p:nvSpPr>
          <p:cNvPr id="320" name=""/>
          <p:cNvSpPr/>
          <p:nvPr/>
        </p:nvSpPr>
        <p:spPr>
          <a:xfrm>
            <a:off x="6305700" y="4414838"/>
            <a:ext cx="476250" cy="523874"/>
          </a:xfrm>
          <a:prstGeom prst="mathMultiply">
            <a:avLst>
              <a:gd name="adj1" fmla="val 23520"/>
            </a:avLst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"/>
              <p:cNvSpPr/>
              <p:nvPr/>
            </p:nvSpPr>
            <p:spPr>
              <a:xfrm>
                <a:off x="5693719" y="3981449"/>
                <a:ext cx="447675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321" name=""/>
              <p:cNvSpPr txBox="1"/>
              <p:nvPr/>
            </p:nvSpPr>
            <p:spPr>
              <a:xfrm>
                <a:off x="5693719" y="3981449"/>
                <a:ext cx="447675" cy="40005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"/>
              <p:cNvSpPr/>
              <p:nvPr/>
            </p:nvSpPr>
            <p:spPr>
              <a:xfrm>
                <a:off x="6512869" y="4848224"/>
                <a:ext cx="447675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322" name=""/>
              <p:cNvSpPr txBox="1"/>
              <p:nvPr/>
            </p:nvSpPr>
            <p:spPr>
              <a:xfrm>
                <a:off x="6512869" y="4848224"/>
                <a:ext cx="447675" cy="400050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3" name=""/>
              <p:cNvSpPr/>
              <p:nvPr/>
            </p:nvSpPr>
            <p:spPr>
              <a:xfrm>
                <a:off x="7560619" y="3990975"/>
                <a:ext cx="476250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323" name=""/>
              <p:cNvSpPr txBox="1"/>
              <p:nvPr/>
            </p:nvSpPr>
            <p:spPr>
              <a:xfrm>
                <a:off x="7560619" y="3990975"/>
                <a:ext cx="476250" cy="400050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4" name=""/>
              <p:cNvSpPr/>
              <p:nvPr/>
            </p:nvSpPr>
            <p:spPr>
              <a:xfrm>
                <a:off x="10391925" y="3929062"/>
                <a:ext cx="476250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324" name=""/>
              <p:cNvSpPr txBox="1"/>
              <p:nvPr/>
            </p:nvSpPr>
            <p:spPr>
              <a:xfrm>
                <a:off x="10391925" y="3929062"/>
                <a:ext cx="476250" cy="400050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5" name=""/>
              <p:cNvSpPr/>
              <p:nvPr/>
            </p:nvSpPr>
            <p:spPr>
              <a:xfrm>
                <a:off x="5536557" y="5336381"/>
                <a:ext cx="523875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𝑋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325" name=""/>
              <p:cNvSpPr txBox="1"/>
              <p:nvPr/>
            </p:nvSpPr>
            <p:spPr>
              <a:xfrm>
                <a:off x="5536557" y="5336381"/>
                <a:ext cx="523875" cy="400050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6" name=""/>
              <p:cNvSpPr/>
              <p:nvPr/>
            </p:nvSpPr>
            <p:spPr>
              <a:xfrm>
                <a:off x="7427269" y="5369718"/>
                <a:ext cx="619125" cy="41910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𝑃</m:t>
                          </m:r>
                        </m:sub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</a:p>
            </p:txBody>
          </p:sp>
        </mc:Choice>
        <mc:Fallback>
          <p:sp>
            <p:nvSpPr>
              <p:cNvPr id="326" name=""/>
              <p:cNvSpPr txBox="1"/>
              <p:nvPr/>
            </p:nvSpPr>
            <p:spPr>
              <a:xfrm>
                <a:off x="7427269" y="5369718"/>
                <a:ext cx="619125" cy="419100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7" name=""/>
              <p:cNvSpPr/>
              <p:nvPr/>
            </p:nvSpPr>
            <p:spPr>
              <a:xfrm>
                <a:off x="10415737" y="5072061"/>
                <a:ext cx="523875" cy="6381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^</m:t>
                      </m:r>
                    </m:oMath>
                  </m:oMathPara>
                </a14:m>
              </a:p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𝑍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327" name=""/>
              <p:cNvSpPr txBox="1"/>
              <p:nvPr/>
            </p:nvSpPr>
            <p:spPr>
              <a:xfrm>
                <a:off x="10415737" y="5072061"/>
                <a:ext cx="523875" cy="638175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</p:sp>
        </mc:Fallback>
      </mc:AlternateContent>
      <p:sp>
        <p:nvSpPr>
          <p:cNvPr id="328" name=""/>
          <p:cNvSpPr/>
          <p:nvPr/>
        </p:nvSpPr>
        <p:spPr>
          <a:xfrm>
            <a:off x="8734576" y="4379119"/>
            <a:ext cx="631031" cy="428625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0000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29" name=""/>
          <p:cNvSpPr/>
          <p:nvPr/>
        </p:nvSpPr>
        <p:spPr>
          <a:xfrm>
            <a:off x="4745982" y="3902869"/>
            <a:ext cx="7143749" cy="1916906"/>
          </a:xfrm>
          <a:prstGeom prst="roundRect">
            <a:avLst>
              <a:gd name="adj" fmla="val 16667"/>
            </a:avLst>
          </a:prstGeom>
          <a:noFill/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8" name=""/>
              <p:cNvSpPr/>
              <p:nvPr/>
            </p:nvSpPr>
            <p:spPr>
              <a:xfrm>
                <a:off x="1188244" y="1459706"/>
                <a:ext cx="2362200" cy="10572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Z=X</m:t>
                      </m:r>
                      <m:sSup>
                        <m:s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𝑇</m:t>
                          </m:r>
                        </m:sup>
                      </m:sSup>
                      <m:r>
                        <a:rPr sz="1800">
                          <a:latin typeface="Cambria Math"/>
                          <a:sym typeface="Cambria Math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𝑐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-1</m:t>
                          </m:r>
                        </m:sup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𝑐</m:t>
                              </m:r>
                            </m:sub>
                          </m:sSub>
                          <m:sSubSup>
                            <m:sSub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𝑐</m:t>
                              </m:r>
                            </m:sub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</a:p>
            </p:txBody>
          </p:sp>
        </mc:Choice>
        <mc:Fallback>
          <p:sp>
            <p:nvSpPr>
              <p:cNvPr id="398" name=""/>
              <p:cNvSpPr txBox="1"/>
              <p:nvPr/>
            </p:nvSpPr>
            <p:spPr>
              <a:xfrm>
                <a:off x="1188244" y="1459706"/>
                <a:ext cx="2362200" cy="1057275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9" name=""/>
              <p:cNvSpPr/>
              <p:nvPr/>
            </p:nvSpPr>
            <p:spPr>
              <a:xfrm>
                <a:off x="423862" y="2900362"/>
                <a:ext cx="4219575" cy="1057275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𝑎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𝑟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𝑔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𝑚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𝑖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𝑛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||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Z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-</m:t>
                      </m:r>
                      <m:acc>
                        <m:acc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acc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𝑍</m:t>
                          </m:r>
                        </m:e>
                      </m:acc>
                      <m:r>
                        <a:rPr sz="1800">
                          <a:latin typeface="Cambria Math"/>
                          <a:sym typeface="Cambria Math"/>
                        </a:rPr>
                        <m:t>|</m:t>
                      </m:r>
                      <m:sSubSup>
                        <m:sSubSup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Sup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|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𝐹</m:t>
                          </m:r>
                        </m:sub>
                        <m: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2</m:t>
                          </m:r>
                        </m:sup>
                      </m:sSubSup>
                      <m:r>
                        <a:rPr sz="1800">
                          <a:latin typeface="Cambria Math"/>
                          <a:sym typeface="Cambria Math"/>
                        </a:rPr>
                        <m:t>=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||Z-</m:t>
                      </m:r>
                      <m:nary>
                        <m:naryPr>
                          <m:chr m:val="∑"/>
                          <m:limLoc m:val="undOvr"/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naryPr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𝑐</m:t>
                          </m:r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𝑐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-1</m:t>
                          </m:r>
                        </m:sup>
                        <m:e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𝛽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𝑐</m:t>
                              </m:r>
                            </m:sub>
                          </m:sSub>
                          <m:sSub>
                            <m:sSub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𝑋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𝑐</m:t>
                              </m:r>
                            </m:sub>
                          </m:sSub>
                          <m:sSubSup>
                            <m:sSub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𝑊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𝑐</m:t>
                              </m:r>
                            </m:sub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𝑇</m:t>
                              </m:r>
                            </m:sup>
                          </m:sSubSup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|</m:t>
                          </m:r>
                          <m:sSubSup>
                            <m:sSubSupPr>
                              <m:ctrlPr>
                                <a:rPr sz="1800" i="1">
                                  <a:latin typeface="Cambria Math"/>
                                  <a:sym typeface="Cambria Math"/>
                                </a:rPr>
                              </m:ctrlPr>
                            </m:sSubSupPr>
                            <m:e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|</m:t>
                              </m:r>
                            </m:e>
                            <m:sub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𝐹</m:t>
                              </m:r>
                            </m:sub>
                            <m:sup>
                              <m:r>
                                <a:rPr sz="1800" i="1">
                                  <a:latin typeface="Cambria Math"/>
                                  <a:sym typeface="Cambria Math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</a:p>
            </p:txBody>
          </p:sp>
        </mc:Choice>
        <mc:Fallback>
          <p:sp>
            <p:nvSpPr>
              <p:cNvPr id="399" name=""/>
              <p:cNvSpPr txBox="1"/>
              <p:nvPr/>
            </p:nvSpPr>
            <p:spPr>
              <a:xfrm>
                <a:off x="423862" y="2900362"/>
                <a:ext cx="4219575" cy="1057275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1" name=""/>
              <p:cNvSpPr/>
              <p:nvPr/>
            </p:nvSpPr>
            <p:spPr>
              <a:xfrm>
                <a:off x="1528818" y="4531822"/>
                <a:ext cx="1295400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||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β</m:t>
                      </m:r>
                      <m:r>
                        <a:rPr sz="1800">
                          <a:latin typeface="Cambria Math"/>
                          <a:sym typeface="Cambria Math"/>
                        </a:rPr>
                        <m:t>|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|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0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≤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𝑁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401" name=""/>
              <p:cNvSpPr txBox="1"/>
              <p:nvPr/>
            </p:nvSpPr>
            <p:spPr>
              <a:xfrm>
                <a:off x="1528818" y="4531822"/>
                <a:ext cx="1295400" cy="400050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</p:sp>
        </mc:Fallback>
      </mc:AlternateContent>
    </p:spTree>
    <p:extLst>
      <p:ext uri="{BB962C8B-B14F-4D97-AF65-F5344CB8AC3E}">
        <p14:creationId xmlns:p14="http://schemas.microsoft.com/office/powerpoint/2010/main" val="1960658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72584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/>
              <a:t>0.</a:t>
            </a:r>
            <a:r>
              <a:rPr lang="ko-KR" altLang="en-US" sz="2200" b="1"/>
              <a:t> 배경</a:t>
            </a:r>
            <a:endParaRPr lang="ko-KR" altLang="en-US" sz="2200" b="1"/>
          </a:p>
        </p:txBody>
      </p:sp>
      <p:pic>
        <p:nvPicPr>
          <p:cNvPr id="17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8791" y="1151752"/>
            <a:ext cx="9087956" cy="487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902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0" y="0"/>
            <a:ext cx="12192000" cy="725840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200" b="1"/>
              <a:t>0.</a:t>
            </a:r>
            <a:r>
              <a:rPr lang="ko-KR" altLang="en-US" sz="2200" b="1"/>
              <a:t> 배경</a:t>
            </a:r>
            <a:endParaRPr lang="ko-KR" altLang="en-US" sz="2200" b="1"/>
          </a:p>
        </p:txBody>
      </p:sp>
      <p:pic>
        <p:nvPicPr>
          <p:cNvPr id="18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49568" y="1727239"/>
            <a:ext cx="10189042" cy="439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6962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1.</a:t>
            </a:r>
            <a:r>
              <a:rPr lang="ko-KR" altLang="en-US" sz="2800"/>
              <a:t> </a:t>
            </a:r>
            <a:r>
              <a:rPr lang="en-US" altLang="ko-KR" sz="2800"/>
              <a:t>Neural Network Pruning</a:t>
            </a:r>
            <a:endParaRPr lang="en-US" altLang="ko-KR" sz="2800"/>
          </a:p>
        </p:txBody>
      </p:sp>
      <p:sp>
        <p:nvSpPr>
          <p:cNvPr id="10" name=""/>
          <p:cNvSpPr/>
          <p:nvPr/>
        </p:nvSpPr>
        <p:spPr>
          <a:xfrm>
            <a:off x="2287970" y="2432050"/>
            <a:ext cx="284655" cy="295603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2748345" y="2429751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"/>
          <p:cNvSpPr/>
          <p:nvPr/>
        </p:nvSpPr>
        <p:spPr>
          <a:xfrm>
            <a:off x="1859016" y="2442998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3185838" y="2429751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"/>
          <p:cNvSpPr/>
          <p:nvPr/>
        </p:nvSpPr>
        <p:spPr>
          <a:xfrm>
            <a:off x="3649059" y="2436977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"/>
          <p:cNvSpPr/>
          <p:nvPr/>
        </p:nvSpPr>
        <p:spPr>
          <a:xfrm>
            <a:off x="2516570" y="3270250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"/>
          <p:cNvSpPr/>
          <p:nvPr/>
        </p:nvSpPr>
        <p:spPr>
          <a:xfrm>
            <a:off x="2976945" y="3267950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"/>
          <p:cNvSpPr/>
          <p:nvPr/>
        </p:nvSpPr>
        <p:spPr>
          <a:xfrm>
            <a:off x="2087616" y="3281198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"/>
          <p:cNvSpPr/>
          <p:nvPr/>
        </p:nvSpPr>
        <p:spPr>
          <a:xfrm>
            <a:off x="3414438" y="3267950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2735645" y="4060825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"/>
          <p:cNvSpPr/>
          <p:nvPr/>
        </p:nvSpPr>
        <p:spPr>
          <a:xfrm>
            <a:off x="3196020" y="4058525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"/>
          <p:cNvSpPr/>
          <p:nvPr/>
        </p:nvSpPr>
        <p:spPr>
          <a:xfrm>
            <a:off x="2306691" y="4071773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"/>
          <p:cNvSpPr/>
          <p:nvPr/>
        </p:nvSpPr>
        <p:spPr>
          <a:xfrm>
            <a:off x="2973770" y="4841875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"/>
          <p:cNvSpPr/>
          <p:nvPr/>
        </p:nvSpPr>
        <p:spPr>
          <a:xfrm>
            <a:off x="2544816" y="4852823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5" name=""/>
          <p:cNvCxnSpPr>
            <a:stCxn id="13" idx="4"/>
            <a:endCxn id="18" idx="0"/>
          </p:cNvCxnSpPr>
          <p:nvPr/>
        </p:nvCxnSpPr>
        <p:spPr>
          <a:xfrm rot="16200000" flipH="1">
            <a:off x="1844346" y="2895600"/>
            <a:ext cx="542597" cy="228599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endCxn id="16" idx="0"/>
          </p:cNvCxnSpPr>
          <p:nvPr/>
        </p:nvCxnSpPr>
        <p:spPr>
          <a:xfrm>
            <a:off x="2000469" y="2737725"/>
            <a:ext cx="658428" cy="53252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27" name=""/>
          <p:cNvCxnSpPr>
            <a:endCxn id="17" idx="0"/>
          </p:cNvCxnSpPr>
          <p:nvPr/>
        </p:nvCxnSpPr>
        <p:spPr>
          <a:xfrm>
            <a:off x="1999592" y="2725901"/>
            <a:ext cx="1119680" cy="54204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28" name=""/>
          <p:cNvCxnSpPr>
            <a:endCxn id="19" idx="0"/>
          </p:cNvCxnSpPr>
          <p:nvPr/>
        </p:nvCxnSpPr>
        <p:spPr>
          <a:xfrm>
            <a:off x="1987768" y="2725025"/>
            <a:ext cx="1568997" cy="54292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3" name=""/>
          <p:cNvCxnSpPr>
            <a:endCxn id="18" idx="0"/>
          </p:cNvCxnSpPr>
          <p:nvPr/>
        </p:nvCxnSpPr>
        <p:spPr>
          <a:xfrm rot="5400000">
            <a:off x="2050229" y="2890289"/>
            <a:ext cx="570624" cy="211193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4" name=""/>
          <p:cNvCxnSpPr>
            <a:endCxn id="16" idx="0"/>
          </p:cNvCxnSpPr>
          <p:nvPr/>
        </p:nvCxnSpPr>
        <p:spPr>
          <a:xfrm rot="16200000" flipH="1">
            <a:off x="2264048" y="2875400"/>
            <a:ext cx="560115" cy="229584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5" name=""/>
          <p:cNvCxnSpPr>
            <a:endCxn id="17" idx="0"/>
          </p:cNvCxnSpPr>
          <p:nvPr/>
        </p:nvCxnSpPr>
        <p:spPr>
          <a:xfrm>
            <a:off x="2417489" y="2709259"/>
            <a:ext cx="701783" cy="558691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6" name=""/>
          <p:cNvCxnSpPr>
            <a:endCxn id="19" idx="0"/>
          </p:cNvCxnSpPr>
          <p:nvPr/>
        </p:nvCxnSpPr>
        <p:spPr>
          <a:xfrm>
            <a:off x="2427560" y="2708384"/>
            <a:ext cx="1129206" cy="559566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7" name=""/>
          <p:cNvCxnSpPr/>
          <p:nvPr/>
        </p:nvCxnSpPr>
        <p:spPr>
          <a:xfrm rot="16200000" flipH="1">
            <a:off x="2739696" y="2905125"/>
            <a:ext cx="542597" cy="22859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8" name=""/>
          <p:cNvCxnSpPr/>
          <p:nvPr/>
        </p:nvCxnSpPr>
        <p:spPr>
          <a:xfrm>
            <a:off x="2895819" y="2747250"/>
            <a:ext cx="658428" cy="53252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9" name=""/>
          <p:cNvCxnSpPr>
            <a:endCxn id="18" idx="0"/>
          </p:cNvCxnSpPr>
          <p:nvPr/>
        </p:nvCxnSpPr>
        <p:spPr>
          <a:xfrm rot="10800000" flipV="1">
            <a:off x="2229944" y="2735426"/>
            <a:ext cx="664999" cy="545772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0" name=""/>
          <p:cNvCxnSpPr>
            <a:endCxn id="16" idx="0"/>
          </p:cNvCxnSpPr>
          <p:nvPr/>
        </p:nvCxnSpPr>
        <p:spPr>
          <a:xfrm rot="5400000">
            <a:off x="2503160" y="2890289"/>
            <a:ext cx="535699" cy="224223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1" name=""/>
          <p:cNvCxnSpPr/>
          <p:nvPr/>
        </p:nvCxnSpPr>
        <p:spPr>
          <a:xfrm rot="16200000" flipH="1">
            <a:off x="3168321" y="2886075"/>
            <a:ext cx="542597" cy="22859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2" name=""/>
          <p:cNvCxnSpPr>
            <a:endCxn id="18" idx="0"/>
          </p:cNvCxnSpPr>
          <p:nvPr/>
        </p:nvCxnSpPr>
        <p:spPr>
          <a:xfrm rot="10800000" flipV="1">
            <a:off x="2229944" y="2728198"/>
            <a:ext cx="1094500" cy="55300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3" name=""/>
          <p:cNvCxnSpPr>
            <a:endCxn id="16" idx="0"/>
          </p:cNvCxnSpPr>
          <p:nvPr/>
        </p:nvCxnSpPr>
        <p:spPr>
          <a:xfrm rot="10800000" flipV="1">
            <a:off x="2658897" y="2716376"/>
            <a:ext cx="664670" cy="553873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4" name=""/>
          <p:cNvCxnSpPr>
            <a:endCxn id="17" idx="0"/>
          </p:cNvCxnSpPr>
          <p:nvPr/>
        </p:nvCxnSpPr>
        <p:spPr>
          <a:xfrm rot="5400000">
            <a:off x="2939283" y="2895490"/>
            <a:ext cx="552450" cy="19247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5" name=""/>
          <p:cNvCxnSpPr>
            <a:endCxn id="18" idx="0"/>
          </p:cNvCxnSpPr>
          <p:nvPr/>
        </p:nvCxnSpPr>
        <p:spPr>
          <a:xfrm rot="10800000" flipV="1">
            <a:off x="2229944" y="2729077"/>
            <a:ext cx="1562101" cy="552121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6" name=""/>
          <p:cNvCxnSpPr>
            <a:endCxn id="16" idx="0"/>
          </p:cNvCxnSpPr>
          <p:nvPr/>
        </p:nvCxnSpPr>
        <p:spPr>
          <a:xfrm rot="10800000" flipV="1">
            <a:off x="2658897" y="2728200"/>
            <a:ext cx="1132271" cy="54205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7" name=""/>
          <p:cNvCxnSpPr>
            <a:endCxn id="17" idx="0"/>
          </p:cNvCxnSpPr>
          <p:nvPr/>
        </p:nvCxnSpPr>
        <p:spPr>
          <a:xfrm rot="10800000" flipV="1">
            <a:off x="3119272" y="2716377"/>
            <a:ext cx="671020" cy="551573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8" name=""/>
          <p:cNvCxnSpPr>
            <a:endCxn id="19" idx="0"/>
          </p:cNvCxnSpPr>
          <p:nvPr/>
        </p:nvCxnSpPr>
        <p:spPr>
          <a:xfrm rot="5400000">
            <a:off x="3391393" y="2880874"/>
            <a:ext cx="552449" cy="221703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9" name=""/>
          <p:cNvCxnSpPr>
            <a:endCxn id="22" idx="0"/>
          </p:cNvCxnSpPr>
          <p:nvPr/>
        </p:nvCxnSpPr>
        <p:spPr>
          <a:xfrm rot="16200000" flipH="1">
            <a:off x="2101521" y="3724275"/>
            <a:ext cx="485447" cy="20954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0" name=""/>
          <p:cNvCxnSpPr>
            <a:endCxn id="20" idx="0"/>
          </p:cNvCxnSpPr>
          <p:nvPr/>
        </p:nvCxnSpPr>
        <p:spPr>
          <a:xfrm>
            <a:off x="2238594" y="3585450"/>
            <a:ext cx="639378" cy="47537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1" name=""/>
          <p:cNvCxnSpPr>
            <a:endCxn id="21" idx="0"/>
          </p:cNvCxnSpPr>
          <p:nvPr/>
        </p:nvCxnSpPr>
        <p:spPr>
          <a:xfrm>
            <a:off x="2237717" y="3573626"/>
            <a:ext cx="1100630" cy="48489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3" name=""/>
          <p:cNvCxnSpPr/>
          <p:nvPr/>
        </p:nvCxnSpPr>
        <p:spPr>
          <a:xfrm rot="16200000" flipH="1">
            <a:off x="2520621" y="3714750"/>
            <a:ext cx="485447" cy="20954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4" name=""/>
          <p:cNvCxnSpPr/>
          <p:nvPr/>
        </p:nvCxnSpPr>
        <p:spPr>
          <a:xfrm>
            <a:off x="2657694" y="3575925"/>
            <a:ext cx="639378" cy="47537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5" name=""/>
          <p:cNvCxnSpPr>
            <a:endCxn id="22" idx="0"/>
          </p:cNvCxnSpPr>
          <p:nvPr/>
        </p:nvCxnSpPr>
        <p:spPr>
          <a:xfrm rot="5400000">
            <a:off x="2299082" y="3714038"/>
            <a:ext cx="507672" cy="207798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6" name=""/>
          <p:cNvCxnSpPr/>
          <p:nvPr/>
        </p:nvCxnSpPr>
        <p:spPr>
          <a:xfrm rot="16200000" flipH="1">
            <a:off x="2958771" y="3705225"/>
            <a:ext cx="485447" cy="20954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7" name=""/>
          <p:cNvCxnSpPr>
            <a:endCxn id="22" idx="0"/>
          </p:cNvCxnSpPr>
          <p:nvPr/>
        </p:nvCxnSpPr>
        <p:spPr>
          <a:xfrm rot="10800000" flipV="1">
            <a:off x="2449019" y="3566401"/>
            <a:ext cx="646824" cy="505372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8" name=""/>
          <p:cNvCxnSpPr>
            <a:endCxn id="20" idx="0"/>
          </p:cNvCxnSpPr>
          <p:nvPr/>
        </p:nvCxnSpPr>
        <p:spPr>
          <a:xfrm rot="5400000">
            <a:off x="2733346" y="3699203"/>
            <a:ext cx="506248" cy="21699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9" name=""/>
          <p:cNvCxnSpPr>
            <a:endCxn id="22" idx="0"/>
          </p:cNvCxnSpPr>
          <p:nvPr/>
        </p:nvCxnSpPr>
        <p:spPr>
          <a:xfrm rot="10800000" flipV="1">
            <a:off x="2449019" y="3586326"/>
            <a:ext cx="1085851" cy="485447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60" name=""/>
          <p:cNvCxnSpPr>
            <a:endCxn id="20" idx="0"/>
          </p:cNvCxnSpPr>
          <p:nvPr/>
        </p:nvCxnSpPr>
        <p:spPr>
          <a:xfrm rot="10800000" flipV="1">
            <a:off x="2877972" y="3585450"/>
            <a:ext cx="656021" cy="47537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61" name=""/>
          <p:cNvCxnSpPr>
            <a:endCxn id="21" idx="0"/>
          </p:cNvCxnSpPr>
          <p:nvPr/>
        </p:nvCxnSpPr>
        <p:spPr>
          <a:xfrm rot="5400000">
            <a:off x="3193283" y="3718690"/>
            <a:ext cx="484899" cy="19477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62" name=""/>
          <p:cNvCxnSpPr/>
          <p:nvPr/>
        </p:nvCxnSpPr>
        <p:spPr>
          <a:xfrm rot="16200000" flipH="1">
            <a:off x="2330121" y="4524375"/>
            <a:ext cx="485447" cy="20954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63" name=""/>
          <p:cNvCxnSpPr/>
          <p:nvPr/>
        </p:nvCxnSpPr>
        <p:spPr>
          <a:xfrm>
            <a:off x="2467194" y="4385550"/>
            <a:ext cx="639378" cy="47537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65" name=""/>
          <p:cNvCxnSpPr/>
          <p:nvPr/>
        </p:nvCxnSpPr>
        <p:spPr>
          <a:xfrm rot="16200000" flipH="1">
            <a:off x="2720646" y="4495800"/>
            <a:ext cx="485447" cy="20954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66" name=""/>
          <p:cNvCxnSpPr>
            <a:endCxn id="24" idx="0"/>
          </p:cNvCxnSpPr>
          <p:nvPr/>
        </p:nvCxnSpPr>
        <p:spPr>
          <a:xfrm rot="5400000">
            <a:off x="2529270" y="4514850"/>
            <a:ext cx="495847" cy="18010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67" name=""/>
          <p:cNvCxnSpPr>
            <a:endCxn id="24" idx="0"/>
          </p:cNvCxnSpPr>
          <p:nvPr/>
        </p:nvCxnSpPr>
        <p:spPr>
          <a:xfrm rot="10800000" flipV="1">
            <a:off x="2687144" y="4367376"/>
            <a:ext cx="657226" cy="485446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68" name=""/>
          <p:cNvCxnSpPr>
            <a:endCxn id="23" idx="0"/>
          </p:cNvCxnSpPr>
          <p:nvPr/>
        </p:nvCxnSpPr>
        <p:spPr>
          <a:xfrm rot="5400000">
            <a:off x="2992108" y="4490490"/>
            <a:ext cx="475374" cy="227396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69" name=""/>
          <p:cNvSpPr/>
          <p:nvPr/>
        </p:nvSpPr>
        <p:spPr>
          <a:xfrm>
            <a:off x="7027697" y="2432050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0" name=""/>
          <p:cNvSpPr/>
          <p:nvPr/>
        </p:nvSpPr>
        <p:spPr>
          <a:xfrm>
            <a:off x="7488072" y="2429751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1" name=""/>
          <p:cNvSpPr/>
          <p:nvPr/>
        </p:nvSpPr>
        <p:spPr>
          <a:xfrm>
            <a:off x="6598743" y="2442998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"/>
          <p:cNvSpPr/>
          <p:nvPr/>
        </p:nvSpPr>
        <p:spPr>
          <a:xfrm>
            <a:off x="7925565" y="2429751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" name=""/>
          <p:cNvSpPr/>
          <p:nvPr/>
        </p:nvSpPr>
        <p:spPr>
          <a:xfrm>
            <a:off x="8388786" y="2436977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"/>
          <p:cNvSpPr/>
          <p:nvPr/>
        </p:nvSpPr>
        <p:spPr>
          <a:xfrm>
            <a:off x="7716672" y="3267950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"/>
          <p:cNvSpPr/>
          <p:nvPr/>
        </p:nvSpPr>
        <p:spPr>
          <a:xfrm>
            <a:off x="6827343" y="3281198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7" name=""/>
          <p:cNvSpPr/>
          <p:nvPr/>
        </p:nvSpPr>
        <p:spPr>
          <a:xfrm>
            <a:off x="8154165" y="3267950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9" name=""/>
          <p:cNvSpPr/>
          <p:nvPr/>
        </p:nvSpPr>
        <p:spPr>
          <a:xfrm>
            <a:off x="7935747" y="4058526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0" name=""/>
          <p:cNvSpPr/>
          <p:nvPr/>
        </p:nvSpPr>
        <p:spPr>
          <a:xfrm>
            <a:off x="7046418" y="4071773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1" name=""/>
          <p:cNvSpPr/>
          <p:nvPr/>
        </p:nvSpPr>
        <p:spPr>
          <a:xfrm>
            <a:off x="7713497" y="4841875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2" name=""/>
          <p:cNvSpPr/>
          <p:nvPr/>
        </p:nvSpPr>
        <p:spPr>
          <a:xfrm>
            <a:off x="7284543" y="4852823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>
            <a:endCxn id="76" idx="0"/>
          </p:cNvCxnSpPr>
          <p:nvPr/>
        </p:nvCxnSpPr>
        <p:spPr>
          <a:xfrm rot="5400000">
            <a:off x="6789956" y="2890289"/>
            <a:ext cx="570624" cy="211193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89" name=""/>
          <p:cNvCxnSpPr>
            <a:endCxn id="75" idx="1"/>
          </p:cNvCxnSpPr>
          <p:nvPr/>
        </p:nvCxnSpPr>
        <p:spPr>
          <a:xfrm>
            <a:off x="6752129" y="2742104"/>
            <a:ext cx="1006230" cy="569136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92" name=""/>
          <p:cNvCxnSpPr/>
          <p:nvPr/>
        </p:nvCxnSpPr>
        <p:spPr>
          <a:xfrm>
            <a:off x="7635546" y="2747250"/>
            <a:ext cx="658428" cy="53252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93" name=""/>
          <p:cNvCxnSpPr>
            <a:endCxn id="76" idx="0"/>
          </p:cNvCxnSpPr>
          <p:nvPr/>
        </p:nvCxnSpPr>
        <p:spPr>
          <a:xfrm rot="10800000" flipV="1">
            <a:off x="6969671" y="2735426"/>
            <a:ext cx="664999" cy="545772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95" name=""/>
          <p:cNvCxnSpPr/>
          <p:nvPr/>
        </p:nvCxnSpPr>
        <p:spPr>
          <a:xfrm rot="16200000" flipH="1">
            <a:off x="7908048" y="2886075"/>
            <a:ext cx="542597" cy="22859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01" name=""/>
          <p:cNvCxnSpPr>
            <a:endCxn id="75" idx="0"/>
          </p:cNvCxnSpPr>
          <p:nvPr/>
        </p:nvCxnSpPr>
        <p:spPr>
          <a:xfrm rot="10800000" flipV="1">
            <a:off x="7858999" y="2716377"/>
            <a:ext cx="671020" cy="551573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03" name=""/>
          <p:cNvCxnSpPr>
            <a:endCxn id="80" idx="0"/>
          </p:cNvCxnSpPr>
          <p:nvPr/>
        </p:nvCxnSpPr>
        <p:spPr>
          <a:xfrm rot="16200000" flipH="1">
            <a:off x="6841248" y="3724275"/>
            <a:ext cx="485447" cy="20954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09" name=""/>
          <p:cNvCxnSpPr/>
          <p:nvPr/>
        </p:nvCxnSpPr>
        <p:spPr>
          <a:xfrm rot="16200000" flipH="1">
            <a:off x="7698498" y="3705225"/>
            <a:ext cx="485447" cy="20954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10" name=""/>
          <p:cNvCxnSpPr>
            <a:endCxn id="80" idx="0"/>
          </p:cNvCxnSpPr>
          <p:nvPr/>
        </p:nvCxnSpPr>
        <p:spPr>
          <a:xfrm rot="10800000" flipV="1">
            <a:off x="7188746" y="3566401"/>
            <a:ext cx="646824" cy="505372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14" name=""/>
          <p:cNvCxnSpPr>
            <a:endCxn id="79" idx="0"/>
          </p:cNvCxnSpPr>
          <p:nvPr/>
        </p:nvCxnSpPr>
        <p:spPr>
          <a:xfrm rot="5400000">
            <a:off x="7933010" y="3718690"/>
            <a:ext cx="484899" cy="19477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16" name=""/>
          <p:cNvCxnSpPr/>
          <p:nvPr/>
        </p:nvCxnSpPr>
        <p:spPr>
          <a:xfrm>
            <a:off x="7206921" y="4385550"/>
            <a:ext cx="639378" cy="47537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19" name=""/>
          <p:cNvCxnSpPr>
            <a:endCxn id="82" idx="0"/>
          </p:cNvCxnSpPr>
          <p:nvPr/>
        </p:nvCxnSpPr>
        <p:spPr>
          <a:xfrm rot="10800000" flipV="1">
            <a:off x="7426871" y="4367376"/>
            <a:ext cx="657226" cy="485446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21" name=""/>
          <p:cNvSpPr/>
          <p:nvPr/>
        </p:nvSpPr>
        <p:spPr>
          <a:xfrm>
            <a:off x="4716518" y="3582275"/>
            <a:ext cx="1051034" cy="45982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2" name=""/>
          <p:cNvSpPr txBox="1"/>
          <p:nvPr/>
        </p:nvSpPr>
        <p:spPr>
          <a:xfrm>
            <a:off x="2143673" y="1778656"/>
            <a:ext cx="1762673" cy="5721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Before pruning</a:t>
            </a:r>
            <a:endParaRPr lang="en-US" altLang="ko-KR" sz="1600"/>
          </a:p>
          <a:p>
            <a:pPr>
              <a:defRPr/>
            </a:pPr>
            <a:r>
              <a:rPr lang="en-US" altLang="ko-KR" sz="1600"/>
              <a:t>Dense NN</a:t>
            </a:r>
            <a:endParaRPr lang="en-US" altLang="ko-KR" sz="1600"/>
          </a:p>
        </p:txBody>
      </p:sp>
      <p:sp>
        <p:nvSpPr>
          <p:cNvPr id="123" name=""/>
          <p:cNvSpPr txBox="1"/>
          <p:nvPr/>
        </p:nvSpPr>
        <p:spPr>
          <a:xfrm>
            <a:off x="6960039" y="1742090"/>
            <a:ext cx="1762673" cy="5705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After pruning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Sparse NN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4760311" y="3093479"/>
            <a:ext cx="1762673" cy="33552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pruning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4792280" y="4023207"/>
            <a:ext cx="1762673" cy="5754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synapses, neurons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감소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699300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"/>
          <p:cNvSpPr/>
          <p:nvPr/>
        </p:nvSpPr>
        <p:spPr>
          <a:xfrm>
            <a:off x="10267292" y="1721068"/>
            <a:ext cx="1653191" cy="1040086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2800"/>
              <a:t>1.</a:t>
            </a:r>
            <a:r>
              <a:rPr lang="ko-KR" altLang="en-US" sz="2800"/>
              <a:t> </a:t>
            </a:r>
            <a:r>
              <a:rPr lang="en-US" altLang="ko-KR" sz="2800"/>
              <a:t>Neural Network Pruning</a:t>
            </a:r>
            <a:endParaRPr lang="en-US" altLang="ko-KR" sz="2800"/>
          </a:p>
        </p:txBody>
      </p:sp>
      <p:sp>
        <p:nvSpPr>
          <p:cNvPr id="10" name=""/>
          <p:cNvSpPr/>
          <p:nvPr/>
        </p:nvSpPr>
        <p:spPr>
          <a:xfrm>
            <a:off x="1478345" y="2432050"/>
            <a:ext cx="284655" cy="295603"/>
          </a:xfrm>
          <a:prstGeom prst="ellipse">
            <a:avLst/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1" name=""/>
          <p:cNvSpPr/>
          <p:nvPr/>
        </p:nvSpPr>
        <p:spPr>
          <a:xfrm>
            <a:off x="1938720" y="2429751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" name=""/>
          <p:cNvSpPr/>
          <p:nvPr/>
        </p:nvSpPr>
        <p:spPr>
          <a:xfrm>
            <a:off x="1049391" y="2442998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"/>
          <p:cNvSpPr/>
          <p:nvPr/>
        </p:nvSpPr>
        <p:spPr>
          <a:xfrm>
            <a:off x="2376213" y="2429751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"/>
          <p:cNvSpPr/>
          <p:nvPr/>
        </p:nvSpPr>
        <p:spPr>
          <a:xfrm>
            <a:off x="2839434" y="2436977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"/>
          <p:cNvSpPr/>
          <p:nvPr/>
        </p:nvSpPr>
        <p:spPr>
          <a:xfrm>
            <a:off x="1706945" y="3270250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"/>
          <p:cNvSpPr/>
          <p:nvPr/>
        </p:nvSpPr>
        <p:spPr>
          <a:xfrm>
            <a:off x="2167320" y="3267950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"/>
          <p:cNvSpPr/>
          <p:nvPr/>
        </p:nvSpPr>
        <p:spPr>
          <a:xfrm>
            <a:off x="1277991" y="3281198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"/>
          <p:cNvSpPr/>
          <p:nvPr/>
        </p:nvSpPr>
        <p:spPr>
          <a:xfrm>
            <a:off x="2604813" y="3267950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1926020" y="4060825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"/>
          <p:cNvSpPr/>
          <p:nvPr/>
        </p:nvSpPr>
        <p:spPr>
          <a:xfrm>
            <a:off x="2386395" y="4058525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"/>
          <p:cNvSpPr/>
          <p:nvPr/>
        </p:nvSpPr>
        <p:spPr>
          <a:xfrm>
            <a:off x="1497066" y="4071773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"/>
          <p:cNvSpPr/>
          <p:nvPr/>
        </p:nvSpPr>
        <p:spPr>
          <a:xfrm>
            <a:off x="2164145" y="4841875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"/>
          <p:cNvSpPr/>
          <p:nvPr/>
        </p:nvSpPr>
        <p:spPr>
          <a:xfrm>
            <a:off x="1735191" y="4852823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5" name=""/>
          <p:cNvCxnSpPr>
            <a:stCxn id="13" idx="4"/>
            <a:endCxn id="18" idx="0"/>
          </p:cNvCxnSpPr>
          <p:nvPr/>
        </p:nvCxnSpPr>
        <p:spPr>
          <a:xfrm rot="16200000" flipH="1">
            <a:off x="1034721" y="2895600"/>
            <a:ext cx="542597" cy="228599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"/>
          <p:cNvCxnSpPr>
            <a:endCxn id="16" idx="0"/>
          </p:cNvCxnSpPr>
          <p:nvPr/>
        </p:nvCxnSpPr>
        <p:spPr>
          <a:xfrm>
            <a:off x="1190844" y="2737725"/>
            <a:ext cx="658428" cy="53252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27" name=""/>
          <p:cNvCxnSpPr>
            <a:endCxn id="17" idx="0"/>
          </p:cNvCxnSpPr>
          <p:nvPr/>
        </p:nvCxnSpPr>
        <p:spPr>
          <a:xfrm>
            <a:off x="1189967" y="2725901"/>
            <a:ext cx="1119680" cy="54204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28" name=""/>
          <p:cNvCxnSpPr>
            <a:endCxn id="19" idx="0"/>
          </p:cNvCxnSpPr>
          <p:nvPr/>
        </p:nvCxnSpPr>
        <p:spPr>
          <a:xfrm>
            <a:off x="1178143" y="2725025"/>
            <a:ext cx="1568997" cy="54292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3" name=""/>
          <p:cNvCxnSpPr>
            <a:endCxn id="18" idx="0"/>
          </p:cNvCxnSpPr>
          <p:nvPr/>
        </p:nvCxnSpPr>
        <p:spPr>
          <a:xfrm rot="5400000">
            <a:off x="1240604" y="2890289"/>
            <a:ext cx="570624" cy="211193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4" name=""/>
          <p:cNvCxnSpPr>
            <a:endCxn id="16" idx="0"/>
          </p:cNvCxnSpPr>
          <p:nvPr/>
        </p:nvCxnSpPr>
        <p:spPr>
          <a:xfrm rot="16200000" flipH="1">
            <a:off x="1454423" y="2875400"/>
            <a:ext cx="560115" cy="229584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5" name=""/>
          <p:cNvCxnSpPr>
            <a:endCxn id="17" idx="0"/>
          </p:cNvCxnSpPr>
          <p:nvPr/>
        </p:nvCxnSpPr>
        <p:spPr>
          <a:xfrm>
            <a:off x="1607864" y="2709259"/>
            <a:ext cx="701783" cy="558691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6" name=""/>
          <p:cNvCxnSpPr>
            <a:endCxn id="19" idx="0"/>
          </p:cNvCxnSpPr>
          <p:nvPr/>
        </p:nvCxnSpPr>
        <p:spPr>
          <a:xfrm>
            <a:off x="1617935" y="2708384"/>
            <a:ext cx="1129206" cy="559566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7" name=""/>
          <p:cNvCxnSpPr/>
          <p:nvPr/>
        </p:nvCxnSpPr>
        <p:spPr>
          <a:xfrm rot="16200000" flipH="1">
            <a:off x="1930071" y="2905125"/>
            <a:ext cx="542597" cy="22859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8" name=""/>
          <p:cNvCxnSpPr/>
          <p:nvPr/>
        </p:nvCxnSpPr>
        <p:spPr>
          <a:xfrm>
            <a:off x="2086194" y="2747250"/>
            <a:ext cx="658428" cy="53252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9" name=""/>
          <p:cNvCxnSpPr>
            <a:endCxn id="18" idx="0"/>
          </p:cNvCxnSpPr>
          <p:nvPr/>
        </p:nvCxnSpPr>
        <p:spPr>
          <a:xfrm rot="10800000" flipV="1">
            <a:off x="1420319" y="2735426"/>
            <a:ext cx="664999" cy="545772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0" name=""/>
          <p:cNvCxnSpPr>
            <a:endCxn id="16" idx="0"/>
          </p:cNvCxnSpPr>
          <p:nvPr/>
        </p:nvCxnSpPr>
        <p:spPr>
          <a:xfrm rot="5400000">
            <a:off x="1693535" y="2890289"/>
            <a:ext cx="535699" cy="224223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1" name=""/>
          <p:cNvCxnSpPr/>
          <p:nvPr/>
        </p:nvCxnSpPr>
        <p:spPr>
          <a:xfrm rot="16200000" flipH="1">
            <a:off x="2358696" y="2886075"/>
            <a:ext cx="542597" cy="22859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2" name=""/>
          <p:cNvCxnSpPr>
            <a:endCxn id="18" idx="0"/>
          </p:cNvCxnSpPr>
          <p:nvPr/>
        </p:nvCxnSpPr>
        <p:spPr>
          <a:xfrm rot="10800000" flipV="1">
            <a:off x="1420319" y="2728198"/>
            <a:ext cx="1094500" cy="55300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3" name=""/>
          <p:cNvCxnSpPr>
            <a:endCxn id="16" idx="0"/>
          </p:cNvCxnSpPr>
          <p:nvPr/>
        </p:nvCxnSpPr>
        <p:spPr>
          <a:xfrm rot="10800000" flipV="1">
            <a:off x="1849272" y="2716376"/>
            <a:ext cx="664670" cy="553873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4" name=""/>
          <p:cNvCxnSpPr>
            <a:endCxn id="17" idx="0"/>
          </p:cNvCxnSpPr>
          <p:nvPr/>
        </p:nvCxnSpPr>
        <p:spPr>
          <a:xfrm rot="5400000">
            <a:off x="2129658" y="2895490"/>
            <a:ext cx="552450" cy="19247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5" name=""/>
          <p:cNvCxnSpPr>
            <a:endCxn id="18" idx="0"/>
          </p:cNvCxnSpPr>
          <p:nvPr/>
        </p:nvCxnSpPr>
        <p:spPr>
          <a:xfrm rot="10800000" flipV="1">
            <a:off x="1420319" y="2729077"/>
            <a:ext cx="1562101" cy="552121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6" name=""/>
          <p:cNvCxnSpPr>
            <a:endCxn id="16" idx="0"/>
          </p:cNvCxnSpPr>
          <p:nvPr/>
        </p:nvCxnSpPr>
        <p:spPr>
          <a:xfrm rot="10800000" flipV="1">
            <a:off x="1849272" y="2728200"/>
            <a:ext cx="1132271" cy="54205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7" name=""/>
          <p:cNvCxnSpPr>
            <a:endCxn id="17" idx="0"/>
          </p:cNvCxnSpPr>
          <p:nvPr/>
        </p:nvCxnSpPr>
        <p:spPr>
          <a:xfrm rot="10800000" flipV="1">
            <a:off x="2309647" y="2716377"/>
            <a:ext cx="671020" cy="551573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8" name=""/>
          <p:cNvCxnSpPr>
            <a:endCxn id="19" idx="0"/>
          </p:cNvCxnSpPr>
          <p:nvPr/>
        </p:nvCxnSpPr>
        <p:spPr>
          <a:xfrm rot="5400000">
            <a:off x="2581768" y="2880874"/>
            <a:ext cx="552449" cy="221703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9" name=""/>
          <p:cNvCxnSpPr>
            <a:endCxn id="22" idx="0"/>
          </p:cNvCxnSpPr>
          <p:nvPr/>
        </p:nvCxnSpPr>
        <p:spPr>
          <a:xfrm rot="16200000" flipH="1">
            <a:off x="1291896" y="3724275"/>
            <a:ext cx="485447" cy="20954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0" name=""/>
          <p:cNvCxnSpPr>
            <a:endCxn id="20" idx="0"/>
          </p:cNvCxnSpPr>
          <p:nvPr/>
        </p:nvCxnSpPr>
        <p:spPr>
          <a:xfrm>
            <a:off x="1428969" y="3585450"/>
            <a:ext cx="639378" cy="47537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1" name=""/>
          <p:cNvCxnSpPr>
            <a:endCxn id="21" idx="0"/>
          </p:cNvCxnSpPr>
          <p:nvPr/>
        </p:nvCxnSpPr>
        <p:spPr>
          <a:xfrm>
            <a:off x="1428092" y="3573626"/>
            <a:ext cx="1100630" cy="48489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3" name=""/>
          <p:cNvCxnSpPr/>
          <p:nvPr/>
        </p:nvCxnSpPr>
        <p:spPr>
          <a:xfrm rot="16200000" flipH="1">
            <a:off x="1710996" y="3714750"/>
            <a:ext cx="485447" cy="20954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4" name=""/>
          <p:cNvCxnSpPr/>
          <p:nvPr/>
        </p:nvCxnSpPr>
        <p:spPr>
          <a:xfrm>
            <a:off x="1848069" y="3575925"/>
            <a:ext cx="639378" cy="47537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5" name=""/>
          <p:cNvCxnSpPr>
            <a:endCxn id="22" idx="0"/>
          </p:cNvCxnSpPr>
          <p:nvPr/>
        </p:nvCxnSpPr>
        <p:spPr>
          <a:xfrm rot="5400000">
            <a:off x="1489457" y="3714038"/>
            <a:ext cx="507672" cy="207798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6" name=""/>
          <p:cNvCxnSpPr/>
          <p:nvPr/>
        </p:nvCxnSpPr>
        <p:spPr>
          <a:xfrm rot="16200000" flipH="1">
            <a:off x="2149146" y="3705225"/>
            <a:ext cx="485447" cy="20954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7" name=""/>
          <p:cNvCxnSpPr>
            <a:endCxn id="22" idx="0"/>
          </p:cNvCxnSpPr>
          <p:nvPr/>
        </p:nvCxnSpPr>
        <p:spPr>
          <a:xfrm rot="10800000" flipV="1">
            <a:off x="1639394" y="3566401"/>
            <a:ext cx="646824" cy="505372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8" name=""/>
          <p:cNvCxnSpPr>
            <a:endCxn id="20" idx="0"/>
          </p:cNvCxnSpPr>
          <p:nvPr/>
        </p:nvCxnSpPr>
        <p:spPr>
          <a:xfrm rot="5400000">
            <a:off x="1923721" y="3699203"/>
            <a:ext cx="506248" cy="21699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9" name=""/>
          <p:cNvCxnSpPr>
            <a:endCxn id="22" idx="0"/>
          </p:cNvCxnSpPr>
          <p:nvPr/>
        </p:nvCxnSpPr>
        <p:spPr>
          <a:xfrm rot="10800000" flipV="1">
            <a:off x="1639394" y="3586326"/>
            <a:ext cx="1085851" cy="485447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60" name=""/>
          <p:cNvCxnSpPr>
            <a:endCxn id="20" idx="0"/>
          </p:cNvCxnSpPr>
          <p:nvPr/>
        </p:nvCxnSpPr>
        <p:spPr>
          <a:xfrm rot="10800000" flipV="1">
            <a:off x="2068347" y="3585450"/>
            <a:ext cx="656021" cy="47537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61" name=""/>
          <p:cNvCxnSpPr>
            <a:endCxn id="21" idx="0"/>
          </p:cNvCxnSpPr>
          <p:nvPr/>
        </p:nvCxnSpPr>
        <p:spPr>
          <a:xfrm rot="5400000">
            <a:off x="2383658" y="3718690"/>
            <a:ext cx="484899" cy="19477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62" name=""/>
          <p:cNvCxnSpPr/>
          <p:nvPr/>
        </p:nvCxnSpPr>
        <p:spPr>
          <a:xfrm rot="16200000" flipH="1">
            <a:off x="1520496" y="4524375"/>
            <a:ext cx="485447" cy="20954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63" name=""/>
          <p:cNvCxnSpPr/>
          <p:nvPr/>
        </p:nvCxnSpPr>
        <p:spPr>
          <a:xfrm>
            <a:off x="1657569" y="4385550"/>
            <a:ext cx="639378" cy="47537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65" name=""/>
          <p:cNvCxnSpPr/>
          <p:nvPr/>
        </p:nvCxnSpPr>
        <p:spPr>
          <a:xfrm rot="16200000" flipH="1">
            <a:off x="1911021" y="4495800"/>
            <a:ext cx="485447" cy="20954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66" name=""/>
          <p:cNvCxnSpPr>
            <a:endCxn id="24" idx="0"/>
          </p:cNvCxnSpPr>
          <p:nvPr/>
        </p:nvCxnSpPr>
        <p:spPr>
          <a:xfrm rot="5400000">
            <a:off x="1719645" y="4514850"/>
            <a:ext cx="495847" cy="18010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67" name=""/>
          <p:cNvCxnSpPr>
            <a:endCxn id="24" idx="0"/>
          </p:cNvCxnSpPr>
          <p:nvPr/>
        </p:nvCxnSpPr>
        <p:spPr>
          <a:xfrm rot="10800000" flipV="1">
            <a:off x="1877519" y="4367376"/>
            <a:ext cx="657226" cy="485446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68" name=""/>
          <p:cNvCxnSpPr>
            <a:endCxn id="23" idx="0"/>
          </p:cNvCxnSpPr>
          <p:nvPr/>
        </p:nvCxnSpPr>
        <p:spPr>
          <a:xfrm rot="5400000">
            <a:off x="2182483" y="4490490"/>
            <a:ext cx="475374" cy="227396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69" name=""/>
          <p:cNvSpPr/>
          <p:nvPr/>
        </p:nvSpPr>
        <p:spPr>
          <a:xfrm>
            <a:off x="6218072" y="2432050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0" name=""/>
          <p:cNvSpPr/>
          <p:nvPr/>
        </p:nvSpPr>
        <p:spPr>
          <a:xfrm>
            <a:off x="6678447" y="2429751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1" name=""/>
          <p:cNvSpPr/>
          <p:nvPr/>
        </p:nvSpPr>
        <p:spPr>
          <a:xfrm>
            <a:off x="5789118" y="2442998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"/>
          <p:cNvSpPr/>
          <p:nvPr/>
        </p:nvSpPr>
        <p:spPr>
          <a:xfrm>
            <a:off x="7115940" y="2429751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" name=""/>
          <p:cNvSpPr/>
          <p:nvPr/>
        </p:nvSpPr>
        <p:spPr>
          <a:xfrm>
            <a:off x="7579161" y="2436977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5" name=""/>
          <p:cNvSpPr/>
          <p:nvPr/>
        </p:nvSpPr>
        <p:spPr>
          <a:xfrm>
            <a:off x="6907047" y="3267950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"/>
          <p:cNvSpPr/>
          <p:nvPr/>
        </p:nvSpPr>
        <p:spPr>
          <a:xfrm>
            <a:off x="6017718" y="3281198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7" name=""/>
          <p:cNvSpPr/>
          <p:nvPr/>
        </p:nvSpPr>
        <p:spPr>
          <a:xfrm>
            <a:off x="7344540" y="3267950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9" name=""/>
          <p:cNvSpPr/>
          <p:nvPr/>
        </p:nvSpPr>
        <p:spPr>
          <a:xfrm>
            <a:off x="7126122" y="4058526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0" name=""/>
          <p:cNvSpPr/>
          <p:nvPr/>
        </p:nvSpPr>
        <p:spPr>
          <a:xfrm>
            <a:off x="6236793" y="4071773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1" name=""/>
          <p:cNvSpPr/>
          <p:nvPr/>
        </p:nvSpPr>
        <p:spPr>
          <a:xfrm>
            <a:off x="6903872" y="4841875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2" name=""/>
          <p:cNvSpPr/>
          <p:nvPr/>
        </p:nvSpPr>
        <p:spPr>
          <a:xfrm>
            <a:off x="6474918" y="4852823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7" name=""/>
          <p:cNvCxnSpPr>
            <a:endCxn id="76" idx="0"/>
          </p:cNvCxnSpPr>
          <p:nvPr/>
        </p:nvCxnSpPr>
        <p:spPr>
          <a:xfrm rot="5400000">
            <a:off x="5980331" y="2890289"/>
            <a:ext cx="570624" cy="211193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89" name=""/>
          <p:cNvCxnSpPr>
            <a:endCxn id="75" idx="1"/>
          </p:cNvCxnSpPr>
          <p:nvPr/>
        </p:nvCxnSpPr>
        <p:spPr>
          <a:xfrm>
            <a:off x="5942504" y="2742104"/>
            <a:ext cx="1006230" cy="569136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92" name=""/>
          <p:cNvCxnSpPr/>
          <p:nvPr/>
        </p:nvCxnSpPr>
        <p:spPr>
          <a:xfrm>
            <a:off x="6825921" y="2747250"/>
            <a:ext cx="658428" cy="53252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93" name=""/>
          <p:cNvCxnSpPr>
            <a:endCxn id="76" idx="0"/>
          </p:cNvCxnSpPr>
          <p:nvPr/>
        </p:nvCxnSpPr>
        <p:spPr>
          <a:xfrm rot="10800000" flipV="1">
            <a:off x="6160046" y="2735426"/>
            <a:ext cx="664999" cy="545772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95" name=""/>
          <p:cNvCxnSpPr/>
          <p:nvPr/>
        </p:nvCxnSpPr>
        <p:spPr>
          <a:xfrm rot="16200000" flipH="1">
            <a:off x="7098423" y="2886075"/>
            <a:ext cx="542597" cy="22859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01" name=""/>
          <p:cNvCxnSpPr>
            <a:endCxn id="75" idx="0"/>
          </p:cNvCxnSpPr>
          <p:nvPr/>
        </p:nvCxnSpPr>
        <p:spPr>
          <a:xfrm rot="10800000" flipV="1">
            <a:off x="7049374" y="2716377"/>
            <a:ext cx="671020" cy="551573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03" name=""/>
          <p:cNvCxnSpPr>
            <a:endCxn id="80" idx="0"/>
          </p:cNvCxnSpPr>
          <p:nvPr/>
        </p:nvCxnSpPr>
        <p:spPr>
          <a:xfrm rot="16200000" flipH="1">
            <a:off x="6031623" y="3724275"/>
            <a:ext cx="485447" cy="20954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09" name=""/>
          <p:cNvCxnSpPr/>
          <p:nvPr/>
        </p:nvCxnSpPr>
        <p:spPr>
          <a:xfrm rot="16200000" flipH="1">
            <a:off x="6888873" y="3705225"/>
            <a:ext cx="485447" cy="20954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10" name=""/>
          <p:cNvCxnSpPr>
            <a:endCxn id="80" idx="0"/>
          </p:cNvCxnSpPr>
          <p:nvPr/>
        </p:nvCxnSpPr>
        <p:spPr>
          <a:xfrm rot="10800000" flipV="1">
            <a:off x="6379121" y="3566401"/>
            <a:ext cx="646824" cy="505372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14" name=""/>
          <p:cNvCxnSpPr>
            <a:endCxn id="79" idx="0"/>
          </p:cNvCxnSpPr>
          <p:nvPr/>
        </p:nvCxnSpPr>
        <p:spPr>
          <a:xfrm rot="5400000">
            <a:off x="7123385" y="3718690"/>
            <a:ext cx="484899" cy="19477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16" name=""/>
          <p:cNvCxnSpPr/>
          <p:nvPr/>
        </p:nvCxnSpPr>
        <p:spPr>
          <a:xfrm>
            <a:off x="6397296" y="4385550"/>
            <a:ext cx="639378" cy="47537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19" name=""/>
          <p:cNvCxnSpPr>
            <a:endCxn id="82" idx="0"/>
          </p:cNvCxnSpPr>
          <p:nvPr/>
        </p:nvCxnSpPr>
        <p:spPr>
          <a:xfrm rot="10800000" flipV="1">
            <a:off x="6617246" y="4367376"/>
            <a:ext cx="657226" cy="485446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121" name=""/>
          <p:cNvSpPr/>
          <p:nvPr/>
        </p:nvSpPr>
        <p:spPr>
          <a:xfrm>
            <a:off x="3906893" y="3582275"/>
            <a:ext cx="1051034" cy="45982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2" name=""/>
          <p:cNvSpPr txBox="1"/>
          <p:nvPr/>
        </p:nvSpPr>
        <p:spPr>
          <a:xfrm>
            <a:off x="1334048" y="1778656"/>
            <a:ext cx="1762673" cy="57211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Before pruning</a:t>
            </a:r>
            <a:endParaRPr lang="en-US" altLang="ko-KR" sz="1600"/>
          </a:p>
          <a:p>
            <a:pPr>
              <a:defRPr/>
            </a:pPr>
            <a:r>
              <a:rPr lang="en-US" altLang="ko-KR" sz="1600"/>
              <a:t>Dense NN</a:t>
            </a:r>
            <a:endParaRPr lang="en-US" altLang="ko-KR" sz="1600"/>
          </a:p>
        </p:txBody>
      </p:sp>
      <p:sp>
        <p:nvSpPr>
          <p:cNvPr id="123" name=""/>
          <p:cNvSpPr txBox="1"/>
          <p:nvPr/>
        </p:nvSpPr>
        <p:spPr>
          <a:xfrm>
            <a:off x="6150414" y="1742090"/>
            <a:ext cx="1762673" cy="5705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After pruning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Sparse NN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3950686" y="3093479"/>
            <a:ext cx="1762673" cy="33552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pruning</a:t>
            </a:r>
            <a:endPara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3982655" y="4023207"/>
            <a:ext cx="1762673" cy="57546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synapses, neurons</a:t>
            </a:r>
            <a:r>
              <a: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감소</a:t>
            </a:r>
            <a:endParaRPr xmlns:mc="http://schemas.openxmlformats.org/markup-compatibility/2006" xmlns:hp="http://schemas.haansoft.com/office/presentation/8.0" kumimoji="0" lang="ko-KR" altLang="en-US" sz="16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2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848612" y="2956035"/>
            <a:ext cx="1914047" cy="2204982"/>
          </a:xfrm>
          <a:prstGeom prst="rect">
            <a:avLst/>
          </a:prstGeom>
        </p:spPr>
      </p:pic>
      <p:sp>
        <p:nvSpPr>
          <p:cNvPr id="128" name=""/>
          <p:cNvSpPr/>
          <p:nvPr/>
        </p:nvSpPr>
        <p:spPr>
          <a:xfrm>
            <a:off x="8284231" y="3390900"/>
            <a:ext cx="941550" cy="339396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29" name=""/>
          <p:cNvSpPr/>
          <p:nvPr/>
        </p:nvSpPr>
        <p:spPr>
          <a:xfrm>
            <a:off x="8287625" y="3849852"/>
            <a:ext cx="941550" cy="339396"/>
          </a:xfrm>
          <a:prstGeom prst="flowChartPunchedTape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30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571288" y="1846068"/>
            <a:ext cx="944436" cy="794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726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/>
        </p:nvSpPr>
        <p:spPr>
          <a:xfrm>
            <a:off x="0" y="0"/>
            <a:ext cx="12192000" cy="72584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Neural Network Pruning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40398" y="1232194"/>
            <a:ext cx="8222229" cy="484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1146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/>
        </p:nvSpPr>
        <p:spPr>
          <a:xfrm>
            <a:off x="0" y="0"/>
            <a:ext cx="12192000" cy="72584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Neural Network Pruning</a:t>
            </a:r>
            <a:endPara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"/>
          <p:cNvSpPr/>
          <p:nvPr/>
        </p:nvSpPr>
        <p:spPr>
          <a:xfrm>
            <a:off x="6240845" y="2441575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8" name=""/>
          <p:cNvSpPr/>
          <p:nvPr/>
        </p:nvSpPr>
        <p:spPr>
          <a:xfrm>
            <a:off x="6701220" y="2439276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" name=""/>
          <p:cNvSpPr/>
          <p:nvPr/>
        </p:nvSpPr>
        <p:spPr>
          <a:xfrm>
            <a:off x="5811891" y="2452523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" name=""/>
          <p:cNvSpPr/>
          <p:nvPr/>
        </p:nvSpPr>
        <p:spPr>
          <a:xfrm>
            <a:off x="7138713" y="2439276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1" name=""/>
          <p:cNvSpPr/>
          <p:nvPr/>
        </p:nvSpPr>
        <p:spPr>
          <a:xfrm>
            <a:off x="7601934" y="2446502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2" name=""/>
          <p:cNvSpPr/>
          <p:nvPr/>
        </p:nvSpPr>
        <p:spPr>
          <a:xfrm>
            <a:off x="6469445" y="3279775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3" name=""/>
          <p:cNvSpPr/>
          <p:nvPr/>
        </p:nvSpPr>
        <p:spPr>
          <a:xfrm>
            <a:off x="6929820" y="3277475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4" name=""/>
          <p:cNvSpPr/>
          <p:nvPr/>
        </p:nvSpPr>
        <p:spPr>
          <a:xfrm>
            <a:off x="6040491" y="3290723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5" name=""/>
          <p:cNvSpPr/>
          <p:nvPr/>
        </p:nvSpPr>
        <p:spPr>
          <a:xfrm>
            <a:off x="7367313" y="3277475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6" name=""/>
          <p:cNvSpPr/>
          <p:nvPr/>
        </p:nvSpPr>
        <p:spPr>
          <a:xfrm>
            <a:off x="6688520" y="4070350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7" name=""/>
          <p:cNvSpPr/>
          <p:nvPr/>
        </p:nvSpPr>
        <p:spPr>
          <a:xfrm>
            <a:off x="7148895" y="4068050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8" name=""/>
          <p:cNvSpPr/>
          <p:nvPr/>
        </p:nvSpPr>
        <p:spPr>
          <a:xfrm>
            <a:off x="6259566" y="4081298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9" name=""/>
          <p:cNvSpPr/>
          <p:nvPr/>
        </p:nvSpPr>
        <p:spPr>
          <a:xfrm>
            <a:off x="6926645" y="4851400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30" name=""/>
          <p:cNvSpPr/>
          <p:nvPr/>
        </p:nvSpPr>
        <p:spPr>
          <a:xfrm>
            <a:off x="6497691" y="4862348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31" name=""/>
          <p:cNvCxnSpPr>
            <a:stCxn id="19" idx="4"/>
            <a:endCxn id="24" idx="0"/>
          </p:cNvCxnSpPr>
          <p:nvPr/>
        </p:nvCxnSpPr>
        <p:spPr>
          <a:xfrm rot="16200000" flipH="1">
            <a:off x="5797221" y="2905125"/>
            <a:ext cx="542597" cy="22859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2" name=""/>
          <p:cNvCxnSpPr>
            <a:endCxn id="22" idx="0"/>
          </p:cNvCxnSpPr>
          <p:nvPr/>
        </p:nvCxnSpPr>
        <p:spPr>
          <a:xfrm>
            <a:off x="5953344" y="2747250"/>
            <a:ext cx="658428" cy="53252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3" name=""/>
          <p:cNvCxnSpPr>
            <a:endCxn id="23" idx="0"/>
          </p:cNvCxnSpPr>
          <p:nvPr/>
        </p:nvCxnSpPr>
        <p:spPr>
          <a:xfrm>
            <a:off x="5952468" y="2735426"/>
            <a:ext cx="1119680" cy="54204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4" name=""/>
          <p:cNvCxnSpPr>
            <a:endCxn id="25" idx="0"/>
          </p:cNvCxnSpPr>
          <p:nvPr/>
        </p:nvCxnSpPr>
        <p:spPr>
          <a:xfrm>
            <a:off x="5940643" y="2734550"/>
            <a:ext cx="1568997" cy="54292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5" name=""/>
          <p:cNvCxnSpPr>
            <a:endCxn id="24" idx="0"/>
          </p:cNvCxnSpPr>
          <p:nvPr/>
        </p:nvCxnSpPr>
        <p:spPr>
          <a:xfrm rot="5400000">
            <a:off x="6003104" y="2899814"/>
            <a:ext cx="570624" cy="211193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6" name=""/>
          <p:cNvCxnSpPr>
            <a:endCxn id="22" idx="0"/>
          </p:cNvCxnSpPr>
          <p:nvPr/>
        </p:nvCxnSpPr>
        <p:spPr>
          <a:xfrm rot="16200000" flipH="1">
            <a:off x="6216923" y="2884925"/>
            <a:ext cx="560115" cy="229584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7" name=""/>
          <p:cNvCxnSpPr>
            <a:endCxn id="23" idx="0"/>
          </p:cNvCxnSpPr>
          <p:nvPr/>
        </p:nvCxnSpPr>
        <p:spPr>
          <a:xfrm>
            <a:off x="6370364" y="2718784"/>
            <a:ext cx="701783" cy="558691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8" name=""/>
          <p:cNvCxnSpPr>
            <a:endCxn id="25" idx="0"/>
          </p:cNvCxnSpPr>
          <p:nvPr/>
        </p:nvCxnSpPr>
        <p:spPr>
          <a:xfrm>
            <a:off x="6380435" y="2717909"/>
            <a:ext cx="1129206" cy="559566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39" name=""/>
          <p:cNvCxnSpPr/>
          <p:nvPr/>
        </p:nvCxnSpPr>
        <p:spPr>
          <a:xfrm rot="16200000" flipH="1">
            <a:off x="6692571" y="2914650"/>
            <a:ext cx="542597" cy="22859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0" name=""/>
          <p:cNvCxnSpPr/>
          <p:nvPr/>
        </p:nvCxnSpPr>
        <p:spPr>
          <a:xfrm>
            <a:off x="6848694" y="2756775"/>
            <a:ext cx="658428" cy="53252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1" name=""/>
          <p:cNvCxnSpPr>
            <a:endCxn id="24" idx="0"/>
          </p:cNvCxnSpPr>
          <p:nvPr/>
        </p:nvCxnSpPr>
        <p:spPr>
          <a:xfrm rot="10800000" flipV="1">
            <a:off x="6182819" y="2744951"/>
            <a:ext cx="664999" cy="545772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2" name=""/>
          <p:cNvCxnSpPr>
            <a:endCxn id="22" idx="0"/>
          </p:cNvCxnSpPr>
          <p:nvPr/>
        </p:nvCxnSpPr>
        <p:spPr>
          <a:xfrm rot="5400000">
            <a:off x="6456035" y="2899814"/>
            <a:ext cx="535699" cy="224223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3" name=""/>
          <p:cNvCxnSpPr/>
          <p:nvPr/>
        </p:nvCxnSpPr>
        <p:spPr>
          <a:xfrm rot="16200000" flipH="1">
            <a:off x="7121196" y="2895600"/>
            <a:ext cx="542597" cy="22859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4" name=""/>
          <p:cNvCxnSpPr>
            <a:endCxn id="24" idx="0"/>
          </p:cNvCxnSpPr>
          <p:nvPr/>
        </p:nvCxnSpPr>
        <p:spPr>
          <a:xfrm rot="10800000" flipV="1">
            <a:off x="6182819" y="2737723"/>
            <a:ext cx="1094500" cy="55300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5" name=""/>
          <p:cNvCxnSpPr>
            <a:endCxn id="22" idx="0"/>
          </p:cNvCxnSpPr>
          <p:nvPr/>
        </p:nvCxnSpPr>
        <p:spPr>
          <a:xfrm rot="10800000" flipV="1">
            <a:off x="6611772" y="2725901"/>
            <a:ext cx="664670" cy="553873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6" name=""/>
          <p:cNvCxnSpPr>
            <a:endCxn id="23" idx="0"/>
          </p:cNvCxnSpPr>
          <p:nvPr/>
        </p:nvCxnSpPr>
        <p:spPr>
          <a:xfrm rot="5400000">
            <a:off x="6892158" y="2905015"/>
            <a:ext cx="552450" cy="19247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7" name=""/>
          <p:cNvCxnSpPr>
            <a:endCxn id="24" idx="0"/>
          </p:cNvCxnSpPr>
          <p:nvPr/>
        </p:nvCxnSpPr>
        <p:spPr>
          <a:xfrm rot="10800000" flipV="1">
            <a:off x="6182819" y="2738602"/>
            <a:ext cx="1562101" cy="552121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8" name=""/>
          <p:cNvCxnSpPr>
            <a:endCxn id="22" idx="0"/>
          </p:cNvCxnSpPr>
          <p:nvPr/>
        </p:nvCxnSpPr>
        <p:spPr>
          <a:xfrm rot="10800000" flipV="1">
            <a:off x="6611772" y="2737725"/>
            <a:ext cx="1132271" cy="54205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49" name=""/>
          <p:cNvCxnSpPr>
            <a:endCxn id="23" idx="0"/>
          </p:cNvCxnSpPr>
          <p:nvPr/>
        </p:nvCxnSpPr>
        <p:spPr>
          <a:xfrm rot="10800000" flipV="1">
            <a:off x="7072147" y="2725902"/>
            <a:ext cx="671020" cy="551573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0" name=""/>
          <p:cNvCxnSpPr>
            <a:endCxn id="25" idx="0"/>
          </p:cNvCxnSpPr>
          <p:nvPr/>
        </p:nvCxnSpPr>
        <p:spPr>
          <a:xfrm rot="5400000">
            <a:off x="7344268" y="2890399"/>
            <a:ext cx="552449" cy="221703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1" name=""/>
          <p:cNvCxnSpPr>
            <a:endCxn id="28" idx="0"/>
          </p:cNvCxnSpPr>
          <p:nvPr/>
        </p:nvCxnSpPr>
        <p:spPr>
          <a:xfrm rot="16200000" flipH="1">
            <a:off x="6054396" y="3733800"/>
            <a:ext cx="485447" cy="20954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2" name=""/>
          <p:cNvCxnSpPr>
            <a:endCxn id="26" idx="0"/>
          </p:cNvCxnSpPr>
          <p:nvPr/>
        </p:nvCxnSpPr>
        <p:spPr>
          <a:xfrm>
            <a:off x="6191469" y="3594975"/>
            <a:ext cx="639378" cy="47537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3" name=""/>
          <p:cNvCxnSpPr>
            <a:endCxn id="27" idx="0"/>
          </p:cNvCxnSpPr>
          <p:nvPr/>
        </p:nvCxnSpPr>
        <p:spPr>
          <a:xfrm>
            <a:off x="6190593" y="3583151"/>
            <a:ext cx="1100630" cy="48489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4" name=""/>
          <p:cNvCxnSpPr/>
          <p:nvPr/>
        </p:nvCxnSpPr>
        <p:spPr>
          <a:xfrm rot="16200000" flipH="1">
            <a:off x="6473496" y="3724275"/>
            <a:ext cx="485447" cy="20954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5" name=""/>
          <p:cNvCxnSpPr/>
          <p:nvPr/>
        </p:nvCxnSpPr>
        <p:spPr>
          <a:xfrm>
            <a:off x="6610569" y="3585450"/>
            <a:ext cx="639378" cy="47537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6" name=""/>
          <p:cNvCxnSpPr>
            <a:endCxn id="28" idx="0"/>
          </p:cNvCxnSpPr>
          <p:nvPr/>
        </p:nvCxnSpPr>
        <p:spPr>
          <a:xfrm rot="5400000">
            <a:off x="6251957" y="3723563"/>
            <a:ext cx="507672" cy="207798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7" name=""/>
          <p:cNvCxnSpPr/>
          <p:nvPr/>
        </p:nvCxnSpPr>
        <p:spPr>
          <a:xfrm rot="16200000" flipH="1">
            <a:off x="6911646" y="3714750"/>
            <a:ext cx="485447" cy="20954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8" name=""/>
          <p:cNvCxnSpPr>
            <a:endCxn id="28" idx="0"/>
          </p:cNvCxnSpPr>
          <p:nvPr/>
        </p:nvCxnSpPr>
        <p:spPr>
          <a:xfrm rot="10800000" flipV="1">
            <a:off x="6401894" y="3575926"/>
            <a:ext cx="646824" cy="505372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59" name=""/>
          <p:cNvCxnSpPr>
            <a:endCxn id="26" idx="0"/>
          </p:cNvCxnSpPr>
          <p:nvPr/>
        </p:nvCxnSpPr>
        <p:spPr>
          <a:xfrm rot="5400000">
            <a:off x="6686221" y="3708728"/>
            <a:ext cx="506248" cy="21699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60" name=""/>
          <p:cNvCxnSpPr>
            <a:endCxn id="28" idx="0"/>
          </p:cNvCxnSpPr>
          <p:nvPr/>
        </p:nvCxnSpPr>
        <p:spPr>
          <a:xfrm rot="10800000" flipV="1">
            <a:off x="6401894" y="3595851"/>
            <a:ext cx="1085851" cy="485447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61" name=""/>
          <p:cNvCxnSpPr>
            <a:endCxn id="26" idx="0"/>
          </p:cNvCxnSpPr>
          <p:nvPr/>
        </p:nvCxnSpPr>
        <p:spPr>
          <a:xfrm rot="10800000" flipV="1">
            <a:off x="6830847" y="3594975"/>
            <a:ext cx="656021" cy="47537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62" name=""/>
          <p:cNvCxnSpPr>
            <a:endCxn id="27" idx="0"/>
          </p:cNvCxnSpPr>
          <p:nvPr/>
        </p:nvCxnSpPr>
        <p:spPr>
          <a:xfrm rot="5400000">
            <a:off x="7146158" y="3728215"/>
            <a:ext cx="484899" cy="19477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63" name=""/>
          <p:cNvCxnSpPr/>
          <p:nvPr/>
        </p:nvCxnSpPr>
        <p:spPr>
          <a:xfrm rot="16200000" flipH="1">
            <a:off x="6282996" y="4533900"/>
            <a:ext cx="485447" cy="20954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64" name=""/>
          <p:cNvCxnSpPr/>
          <p:nvPr/>
        </p:nvCxnSpPr>
        <p:spPr>
          <a:xfrm>
            <a:off x="6420069" y="4395075"/>
            <a:ext cx="639378" cy="47537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65" name=""/>
          <p:cNvCxnSpPr/>
          <p:nvPr/>
        </p:nvCxnSpPr>
        <p:spPr>
          <a:xfrm rot="16200000" flipH="1">
            <a:off x="6673521" y="4505325"/>
            <a:ext cx="485447" cy="20954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66" name=""/>
          <p:cNvCxnSpPr>
            <a:endCxn id="30" idx="0"/>
          </p:cNvCxnSpPr>
          <p:nvPr/>
        </p:nvCxnSpPr>
        <p:spPr>
          <a:xfrm rot="5400000">
            <a:off x="6482146" y="4524375"/>
            <a:ext cx="495847" cy="18010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67" name=""/>
          <p:cNvCxnSpPr>
            <a:endCxn id="30" idx="0"/>
          </p:cNvCxnSpPr>
          <p:nvPr/>
        </p:nvCxnSpPr>
        <p:spPr>
          <a:xfrm rot="10800000" flipV="1">
            <a:off x="6640019" y="4376901"/>
            <a:ext cx="657226" cy="485446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68" name=""/>
          <p:cNvCxnSpPr>
            <a:endCxn id="29" idx="0"/>
          </p:cNvCxnSpPr>
          <p:nvPr/>
        </p:nvCxnSpPr>
        <p:spPr>
          <a:xfrm rot="5400000">
            <a:off x="6944983" y="4500015"/>
            <a:ext cx="475374" cy="227396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sp>
        <p:nvSpPr>
          <p:cNvPr id="69" name=""/>
          <p:cNvSpPr/>
          <p:nvPr/>
        </p:nvSpPr>
        <p:spPr>
          <a:xfrm>
            <a:off x="9799472" y="2432050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0" name=""/>
          <p:cNvSpPr/>
          <p:nvPr/>
        </p:nvSpPr>
        <p:spPr>
          <a:xfrm>
            <a:off x="10259847" y="2429751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1" name=""/>
          <p:cNvSpPr/>
          <p:nvPr/>
        </p:nvSpPr>
        <p:spPr>
          <a:xfrm>
            <a:off x="9370519" y="2442998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2" name=""/>
          <p:cNvSpPr/>
          <p:nvPr/>
        </p:nvSpPr>
        <p:spPr>
          <a:xfrm>
            <a:off x="10697340" y="2429751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3" name=""/>
          <p:cNvSpPr/>
          <p:nvPr/>
        </p:nvSpPr>
        <p:spPr>
          <a:xfrm>
            <a:off x="11160561" y="2436977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4" name=""/>
          <p:cNvSpPr/>
          <p:nvPr/>
        </p:nvSpPr>
        <p:spPr>
          <a:xfrm>
            <a:off x="10488447" y="3267950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6" name=""/>
          <p:cNvSpPr/>
          <p:nvPr/>
        </p:nvSpPr>
        <p:spPr>
          <a:xfrm>
            <a:off x="10925940" y="3267950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7" name=""/>
          <p:cNvSpPr/>
          <p:nvPr/>
        </p:nvSpPr>
        <p:spPr>
          <a:xfrm>
            <a:off x="10707522" y="4058526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8" name=""/>
          <p:cNvSpPr/>
          <p:nvPr/>
        </p:nvSpPr>
        <p:spPr>
          <a:xfrm>
            <a:off x="9818194" y="4071773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79" name=""/>
          <p:cNvSpPr/>
          <p:nvPr/>
        </p:nvSpPr>
        <p:spPr>
          <a:xfrm>
            <a:off x="10485272" y="4841875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0" name=""/>
          <p:cNvSpPr/>
          <p:nvPr/>
        </p:nvSpPr>
        <p:spPr>
          <a:xfrm>
            <a:off x="10056318" y="4852823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82" name=""/>
          <p:cNvCxnSpPr>
            <a:endCxn id="74" idx="1"/>
          </p:cNvCxnSpPr>
          <p:nvPr/>
        </p:nvCxnSpPr>
        <p:spPr>
          <a:xfrm>
            <a:off x="9523904" y="2742104"/>
            <a:ext cx="1006230" cy="569136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83" name=""/>
          <p:cNvCxnSpPr/>
          <p:nvPr/>
        </p:nvCxnSpPr>
        <p:spPr>
          <a:xfrm>
            <a:off x="10407321" y="2747250"/>
            <a:ext cx="658428" cy="53252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84" name=""/>
          <p:cNvCxnSpPr/>
          <p:nvPr/>
        </p:nvCxnSpPr>
        <p:spPr>
          <a:xfrm rot="10800000" flipV="1">
            <a:off x="9741446" y="2735426"/>
            <a:ext cx="664999" cy="545772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85" name=""/>
          <p:cNvCxnSpPr/>
          <p:nvPr/>
        </p:nvCxnSpPr>
        <p:spPr>
          <a:xfrm rot="16200000" flipH="1">
            <a:off x="10679823" y="2886075"/>
            <a:ext cx="542597" cy="22859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86" name=""/>
          <p:cNvCxnSpPr>
            <a:endCxn id="74" idx="0"/>
          </p:cNvCxnSpPr>
          <p:nvPr/>
        </p:nvCxnSpPr>
        <p:spPr>
          <a:xfrm rot="10800000" flipV="1">
            <a:off x="10630774" y="2716377"/>
            <a:ext cx="671020" cy="551573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88" name=""/>
          <p:cNvCxnSpPr/>
          <p:nvPr/>
        </p:nvCxnSpPr>
        <p:spPr>
          <a:xfrm rot="16200000" flipH="1">
            <a:off x="10470273" y="3705225"/>
            <a:ext cx="485447" cy="20954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89" name=""/>
          <p:cNvCxnSpPr>
            <a:endCxn id="78" idx="0"/>
          </p:cNvCxnSpPr>
          <p:nvPr/>
        </p:nvCxnSpPr>
        <p:spPr>
          <a:xfrm rot="10800000" flipV="1">
            <a:off x="9960521" y="3566401"/>
            <a:ext cx="646824" cy="505372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90" name=""/>
          <p:cNvCxnSpPr>
            <a:endCxn id="77" idx="0"/>
          </p:cNvCxnSpPr>
          <p:nvPr/>
        </p:nvCxnSpPr>
        <p:spPr>
          <a:xfrm rot="5400000">
            <a:off x="10704786" y="3718690"/>
            <a:ext cx="484899" cy="194770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91" name=""/>
          <p:cNvCxnSpPr/>
          <p:nvPr/>
        </p:nvCxnSpPr>
        <p:spPr>
          <a:xfrm>
            <a:off x="9978696" y="4385550"/>
            <a:ext cx="639378" cy="475375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92" name=""/>
          <p:cNvCxnSpPr>
            <a:endCxn id="80" idx="0"/>
          </p:cNvCxnSpPr>
          <p:nvPr/>
        </p:nvCxnSpPr>
        <p:spPr>
          <a:xfrm rot="10800000" flipV="1">
            <a:off x="10198646" y="4367376"/>
            <a:ext cx="657226" cy="485446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"/>
              <p:cNvSpPr/>
              <p:nvPr/>
            </p:nvSpPr>
            <p:spPr>
              <a:xfrm>
                <a:off x="6629400" y="1549618"/>
                <a:ext cx="419100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X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79" name=""/>
              <p:cNvSpPr txBox="1"/>
              <p:nvPr/>
            </p:nvSpPr>
            <p:spPr>
              <a:xfrm>
                <a:off x="6629400" y="1549618"/>
                <a:ext cx="419100" cy="3619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"/>
              <p:cNvSpPr/>
              <p:nvPr/>
            </p:nvSpPr>
            <p:spPr>
              <a:xfrm>
                <a:off x="10200728" y="1604907"/>
                <a:ext cx="419100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X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80" name=""/>
              <p:cNvSpPr txBox="1"/>
              <p:nvPr/>
            </p:nvSpPr>
            <p:spPr>
              <a:xfrm>
                <a:off x="10200728" y="1604907"/>
                <a:ext cx="419100" cy="36195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</p:sp>
        </mc:Fallback>
      </mc:AlternateContent>
      <p:sp>
        <p:nvSpPr>
          <p:cNvPr id="182" name=""/>
          <p:cNvSpPr/>
          <p:nvPr/>
        </p:nvSpPr>
        <p:spPr>
          <a:xfrm>
            <a:off x="9633168" y="3281198"/>
            <a:ext cx="284655" cy="295603"/>
          </a:xfrm>
          <a:prstGeom prst="ellipse">
            <a:avLst/>
          </a:prstGeom>
          <a:solidFill>
            <a:srgbClr val="c0cdef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83" name=""/>
          <p:cNvCxnSpPr/>
          <p:nvPr/>
        </p:nvCxnSpPr>
        <p:spPr>
          <a:xfrm rot="16200000" flipH="1">
            <a:off x="9638970" y="3702378"/>
            <a:ext cx="485447" cy="209549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184" name=""/>
          <p:cNvCxnSpPr/>
          <p:nvPr/>
        </p:nvCxnSpPr>
        <p:spPr>
          <a:xfrm rot="5400000">
            <a:off x="9533813" y="2890289"/>
            <a:ext cx="570624" cy="211193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"/>
              <p:cNvSpPr/>
              <p:nvPr/>
            </p:nvSpPr>
            <p:spPr>
              <a:xfrm>
                <a:off x="5839920" y="5284404"/>
                <a:ext cx="1847850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arg min L(x; W)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85" name=""/>
              <p:cNvSpPr txBox="1"/>
              <p:nvPr/>
            </p:nvSpPr>
            <p:spPr>
              <a:xfrm>
                <a:off x="5839920" y="5284404"/>
                <a:ext cx="1847850" cy="3619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6" name=""/>
              <p:cNvSpPr/>
              <p:nvPr/>
            </p:nvSpPr>
            <p:spPr>
              <a:xfrm>
                <a:off x="6337190" y="5526252"/>
                <a:ext cx="466725" cy="3619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>w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86" name=""/>
              <p:cNvSpPr txBox="1"/>
              <p:nvPr/>
            </p:nvSpPr>
            <p:spPr>
              <a:xfrm>
                <a:off x="6337190" y="5526252"/>
                <a:ext cx="466725" cy="36195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"/>
              <p:cNvSpPr/>
              <p:nvPr/>
            </p:nvSpPr>
            <p:spPr>
              <a:xfrm>
                <a:off x="879476" y="1955250"/>
                <a:ext cx="1943100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 xml:space="preserve">arg min L(x;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𝑝</m:t>
                          </m:r>
                        </m:sub>
                      </m:sSub>
                      <m:r>
                        <a:rPr sz="1800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87" name=""/>
              <p:cNvSpPr txBox="1"/>
              <p:nvPr/>
            </p:nvSpPr>
            <p:spPr>
              <a:xfrm>
                <a:off x="879476" y="1955250"/>
                <a:ext cx="1943100" cy="4000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"/>
              <p:cNvSpPr/>
              <p:nvPr/>
            </p:nvSpPr>
            <p:spPr>
              <a:xfrm>
                <a:off x="1281497" y="2178048"/>
                <a:ext cx="590550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188" name=""/>
              <p:cNvSpPr txBox="1"/>
              <p:nvPr/>
            </p:nvSpPr>
            <p:spPr>
              <a:xfrm>
                <a:off x="1281497" y="2178048"/>
                <a:ext cx="590550" cy="40005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9" name=""/>
              <p:cNvSpPr/>
              <p:nvPr/>
            </p:nvSpPr>
            <p:spPr>
              <a:xfrm>
                <a:off x="9557518" y="6030967"/>
                <a:ext cx="1800225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𝑠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.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𝑡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. ||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𝑝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|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|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0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≤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𝑁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89" name=""/>
              <p:cNvSpPr txBox="1"/>
              <p:nvPr/>
            </p:nvSpPr>
            <p:spPr>
              <a:xfrm>
                <a:off x="9557518" y="6030967"/>
                <a:ext cx="1800225" cy="40005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"/>
              <p:cNvSpPr/>
              <p:nvPr/>
            </p:nvSpPr>
            <p:spPr>
              <a:xfrm>
                <a:off x="9495769" y="5349218"/>
                <a:ext cx="1943100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>
                          <a:latin typeface="Cambria Math"/>
                          <a:sym typeface="Cambria Math"/>
                        </a:rPr>
                        <m:t xml:space="preserve">arg min L(x; 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𝑝</m:t>
                          </m:r>
                        </m:sub>
                      </m:sSub>
                      <m:r>
                        <a:rPr sz="1800">
                          <a:latin typeface="Cambria Math"/>
                          <a:sym typeface="Cambria Math"/>
                        </a:rPr>
                        <m:t>)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90" name=""/>
              <p:cNvSpPr txBox="1"/>
              <p:nvPr/>
            </p:nvSpPr>
            <p:spPr>
              <a:xfrm>
                <a:off x="9495769" y="5349218"/>
                <a:ext cx="1943100" cy="40005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" name=""/>
              <p:cNvSpPr/>
              <p:nvPr/>
            </p:nvSpPr>
            <p:spPr>
              <a:xfrm>
                <a:off x="9897790" y="5572016"/>
                <a:ext cx="590550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191" name=""/>
              <p:cNvSpPr txBox="1"/>
              <p:nvPr/>
            </p:nvSpPr>
            <p:spPr>
              <a:xfrm>
                <a:off x="9897790" y="5572016"/>
                <a:ext cx="590550" cy="40005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"/>
              <p:cNvSpPr/>
              <p:nvPr/>
            </p:nvSpPr>
            <p:spPr>
              <a:xfrm>
                <a:off x="974069" y="3067050"/>
                <a:ext cx="590550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192" name=""/>
              <p:cNvSpPr txBox="1"/>
              <p:nvPr/>
            </p:nvSpPr>
            <p:spPr>
              <a:xfrm>
                <a:off x="974069" y="3067050"/>
                <a:ext cx="590550" cy="40005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</p:sp>
        </mc:Fallback>
      </mc:AlternateContent>
      <p:sp>
        <p:nvSpPr>
          <p:cNvPr id="193" name=""/>
          <p:cNvSpPr txBox="1"/>
          <p:nvPr/>
        </p:nvSpPr>
        <p:spPr>
          <a:xfrm>
            <a:off x="1508671" y="3083406"/>
            <a:ext cx="2507156" cy="36464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/>
              <a:t>: pruning</a:t>
            </a:r>
            <a:r>
              <a:rPr lang="ko-KR" altLang="en-US"/>
              <a:t> 후의</a:t>
            </a:r>
            <a:r>
              <a:rPr lang="en-US" altLang="ko-KR"/>
              <a:t> weight</a:t>
            </a:r>
            <a:endParaRPr lang="en-US" altLang="ko-KR"/>
          </a:p>
        </p:txBody>
      </p:sp>
      <p:sp>
        <p:nvSpPr>
          <p:cNvPr id="194" name=""/>
          <p:cNvSpPr txBox="1"/>
          <p:nvPr/>
        </p:nvSpPr>
        <p:spPr>
          <a:xfrm>
            <a:off x="1102709" y="3601369"/>
            <a:ext cx="2507156" cy="90205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L : Loss function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x : input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"/>
              <p:cNvSpPr/>
              <p:nvPr/>
            </p:nvSpPr>
            <p:spPr>
              <a:xfrm>
                <a:off x="1054103" y="4725822"/>
                <a:ext cx="1457325" cy="400050"/>
              </a:xfrm>
              <a:custGeom>
                <a:avLst/>
                <a:gd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14400" h="914400">
                    <a:moveTo>
                      <a:pt x="0" y="0"/>
                    </a:moveTo>
                    <a:lnTo>
                      <a:pt x="914400" y="0"/>
                    </a:lnTo>
                    <a:lnTo>
                      <a:pt x="914400" y="914400"/>
                    </a:lnTo>
                    <a:lnTo>
                      <a:pt x="0" y="914400"/>
                    </a:lnTo>
                    <a:close/>
                  </a:path>
                </a:pathLst>
              </a:custGeom>
            </p:spPr>
            <p:txBody>
              <a:bodyPr/>
              <a:lstStyle/>
              <a:p>
                <a:pPr algn="l"/>
                <a14:m xmlns:m="http://schemas.openxmlformats.org/officeDocument/2006/math" xmlns:mc="http://schemas.openxmlformats.org/markup-compatibility/2006" xmlns:ho="http://schemas.haansoft.com/office/8.0" mc:Ignorable="ho" ho:hncCreate="1">
                  <m:oMathPara>
                    <m:oMathParaPr>
                      <m:jc m:val="left"/>
                    </m:oMathParaPr>
                    <m:oMath xmlns:m="http://schemas.openxmlformats.org/officeDocument/2006/math">
                      <m:r>
                        <a:rPr sz="1800" i="1">
                          <a:latin typeface="Cambria Math"/>
                          <a:sym typeface="Cambria Math"/>
                        </a:rPr>
                        <m:t>||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𝑊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𝑝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>|</m:t>
                      </m:r>
                      <m:sSub>
                        <m:sSubPr>
                          <m:ctrlPr>
                            <a:rPr sz="1800" i="1">
                              <a:latin typeface="Cambria Math"/>
                              <a:sym typeface="Cambria Math"/>
                            </a:rPr>
                          </m:ctrlPr>
                        </m:sSubPr>
                        <m:e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|</m:t>
                          </m:r>
                        </m:e>
                        <m:sub>
                          <m:r>
                            <a:rPr sz="1800" i="1">
                              <a:latin typeface="Cambria Math"/>
                              <a:sym typeface="Cambria Math"/>
                            </a:rPr>
                            <m:t>0</m:t>
                          </m:r>
                        </m:sub>
                      </m:sSub>
                      <m:r>
                        <a:rPr sz="1800" i="1">
                          <a:latin typeface="Cambria Math"/>
                          <a:sym typeface="Cambria Math"/>
                        </a:rPr>
                        <m:t xml:space="preserve"> &lt;</m:t>
                      </m:r>
                      <m:r>
                        <a:rPr sz="1800" i="1">
                          <a:latin typeface="Cambria Math"/>
                          <a:sym typeface="Cambria Math"/>
                        </a:rPr>
                        <m:t>𝑁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95" name=""/>
              <p:cNvSpPr txBox="1"/>
              <p:nvPr/>
            </p:nvSpPr>
            <p:spPr>
              <a:xfrm>
                <a:off x="1054103" y="4725822"/>
                <a:ext cx="1457325" cy="40005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</p:sp>
        </mc:Fallback>
      </mc:AlternateContent>
      <p:sp>
        <p:nvSpPr>
          <p:cNvPr id="196" name=""/>
          <p:cNvSpPr txBox="1"/>
          <p:nvPr/>
        </p:nvSpPr>
        <p:spPr>
          <a:xfrm>
            <a:off x="1117052" y="5253683"/>
            <a:ext cx="3437759" cy="6403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 : target non-zero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수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(Non-zero weight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의 최대 수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1059573" y="2663758"/>
            <a:ext cx="3437759" cy="363287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 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기존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weight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768349" y="1994052"/>
            <a:ext cx="416034" cy="363287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767473" y="4745792"/>
            <a:ext cx="416034" cy="363287"/>
          </a:xfrm>
          <a:prstGeom prst="rect">
            <a:avLst/>
          </a:prstGeom>
        </p:spPr>
        <p:txBody>
          <a:bodyPr wrap="square">
            <a:spAutoFit/>
          </a:bodyPr>
          <a:p>
            <a:pPr marL="257040" indent="-25704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905421" y="1261502"/>
            <a:ext cx="3437760" cy="393943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Formulate the Pruning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201" name=""/>
          <p:cNvCxnSpPr/>
          <p:nvPr/>
        </p:nvCxnSpPr>
        <p:spPr>
          <a:xfrm rot="16200000" flipH="1">
            <a:off x="6692190" y="2032603"/>
            <a:ext cx="332607" cy="29667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  <p:cxnSp>
        <p:nvCxnSpPr>
          <p:cNvPr id="202" name=""/>
          <p:cNvCxnSpPr/>
          <p:nvPr/>
        </p:nvCxnSpPr>
        <p:spPr>
          <a:xfrm rot="16200000" flipH="1">
            <a:off x="10260452" y="2053623"/>
            <a:ext cx="332607" cy="29667"/>
          </a:xfrm>
          <a:prstGeom prst="straightConnector1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  <a:tailEnd type="arrow"/>
          </a:ln>
        </p:spPr>
      </p:cxnSp>
    </p:spTree>
    <p:extLst>
      <p:ext uri="{BB962C8B-B14F-4D97-AF65-F5344CB8AC3E}">
        <p14:creationId xmlns:p14="http://schemas.microsoft.com/office/powerpoint/2010/main" val="3235327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/>
          <p:cNvSpPr>
            <a:spLocks noGrp="1"/>
          </p:cNvSpPr>
          <p:nvPr/>
        </p:nvSpPr>
        <p:spPr>
          <a:xfrm>
            <a:off x="0" y="0"/>
            <a:ext cx="12192000" cy="72584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p>
            <a:pPr lvl="0">
              <a:defRPr/>
            </a:pPr>
            <a:r>
              <a:rPr xmlns:mc="http://schemas.openxmlformats.org/markup-compatibility/2006" xmlns:hp="http://schemas.haansoft.com/office/presentation/8.0" kumimoji="0" lang="en-US" altLang="ko-KR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2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200" b="1"/>
              <a:t>Neural Network Pruning - Granualrities</a:t>
            </a:r>
            <a:endParaRPr lang="en-US" altLang="ko-KR" sz="2200" b="1"/>
          </a:p>
        </p:txBody>
      </p:sp>
      <p:sp>
        <p:nvSpPr>
          <p:cNvPr id="19" name=""/>
          <p:cNvSpPr txBox="1"/>
          <p:nvPr/>
        </p:nvSpPr>
        <p:spPr>
          <a:xfrm>
            <a:off x="895347" y="2039705"/>
            <a:ext cx="8386381" cy="90884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Granularity -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어떤 패턴으로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Neural Network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를 프루닝해야하는가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Structured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부터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Non-Structured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까지 다양한 수준에서 프루닝 적용 가능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1875050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510</ep:Words>
  <ep:PresentationFormat>와이드스크린</ep:PresentationFormat>
  <ep:Paragraphs>1186</ep:Paragraphs>
  <ep:Slides>20</ep:Slides>
  <ep:Notes>19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ep:HeadingPairs>
  <ep:TitlesOfParts>
    <vt:vector size="21" baseType="lpstr">
      <vt:lpstr>Office 테마</vt:lpstr>
      <vt:lpstr>슬라이드 1</vt:lpstr>
      <vt:lpstr>Contents</vt:lpstr>
      <vt:lpstr>0. 배경</vt:lpstr>
      <vt:lpstr>0. 배경</vt:lpstr>
      <vt:lpstr>1. Neural Network Pruning</vt:lpstr>
      <vt:lpstr>1. Neural Network Pruning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2024-01-20T13:16:05.000</dcterms:created>
  <dc:creator>수현 이</dc:creator>
  <cp:lastModifiedBy>shsh7</cp:lastModifiedBy>
  <dcterms:modified xsi:type="dcterms:W3CDTF">2024-07-02T21:06:16.085</dcterms:modified>
  <cp:revision>267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