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11"/>
  </p:notesMasterIdLst>
  <p:sldIdLst>
    <p:sldId id="256" r:id="rId2"/>
    <p:sldId id="737" r:id="rId3"/>
    <p:sldId id="738" r:id="rId4"/>
    <p:sldId id="742" r:id="rId5"/>
    <p:sldId id="691" r:id="rId6"/>
    <p:sldId id="740" r:id="rId7"/>
    <p:sldId id="741" r:id="rId8"/>
    <p:sldId id="743" r:id="rId9"/>
    <p:sldId id="74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2C62"/>
    <a:srgbClr val="CC99FF"/>
    <a:srgbClr val="2156A4"/>
    <a:srgbClr val="336699"/>
    <a:srgbClr val="00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06" autoAdjust="0"/>
    <p:restoredTop sz="93848" autoAdjust="0"/>
  </p:normalViewPr>
  <p:slideViewPr>
    <p:cSldViewPr snapToGrid="0">
      <p:cViewPr varScale="1">
        <p:scale>
          <a:sx n="86" d="100"/>
          <a:sy n="86" d="100"/>
        </p:scale>
        <p:origin x="792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3648" y="5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939A6-D8A1-4A3E-B1AF-CF6B86DE165A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32124-6EC6-43C3-BD2F-F4850F49A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53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413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6069A-B2F6-4FA1-AD4D-2A323F30C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9AA13B-A8E5-4FE8-A0C3-D3B2AFC20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6C15F-F3F5-4FD9-905B-15117DA3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D11E-A0F7-4FA6-ACB7-78AA5BA9D62F}" type="datetime1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1A8263-FD44-4E94-B425-7997E926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2FA20-B669-4095-A48B-C38AD003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97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3C79F-5B5B-415E-8024-08261215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4E4B49-C25B-456D-A666-A3AB7DB27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44563-52D8-4510-89D4-6B03708E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0212-C18E-4A1F-93E7-F7CEC1EDC046}" type="datetime1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BE8A6-E611-47E5-A029-CFA1EBF2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3308A-F8BF-490F-A63A-ECA122FA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0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BC554A-B6FF-46DB-ACAB-826BF9D91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BDF5C3-6FAC-47AB-BB19-0321DBAF5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40FDA-BF4D-4F35-BECE-9F365FE6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6BDA-DA22-4CDD-A71E-4F480C069A60}" type="datetime1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C4534-204F-4701-868E-3EDA14DF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512BC-7F13-464E-ADBC-25743F33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00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DBC53-D141-4CA5-B5A2-F3FFB856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52" y="176443"/>
            <a:ext cx="12021437" cy="687161"/>
          </a:xfrm>
        </p:spPr>
        <p:txBody>
          <a:bodyPr/>
          <a:lstStyle>
            <a:lvl1pPr>
              <a:defRPr b="1">
                <a:solidFill>
                  <a:srgbClr val="002C6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B7B04-A8B7-4F63-8E44-AF4B7DF11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8ECB3-E602-48E8-B4DD-6395774C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4C7B-84A8-4EA4-A24F-E6D033A0AF5B}" type="datetime1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66D8C-21AF-4084-9D7F-D22D3B95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35378-C752-4505-80FB-FEE7F104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4540" y="6356350"/>
            <a:ext cx="2743200" cy="365125"/>
          </a:xfrm>
        </p:spPr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15E7BE2-ECE1-4BDD-B754-E19AA34FEEB8}"/>
              </a:ext>
            </a:extLst>
          </p:cNvPr>
          <p:cNvCxnSpPr>
            <a:cxnSpLocks/>
          </p:cNvCxnSpPr>
          <p:nvPr userDrawn="1"/>
        </p:nvCxnSpPr>
        <p:spPr>
          <a:xfrm>
            <a:off x="35168" y="176443"/>
            <a:ext cx="0" cy="687161"/>
          </a:xfrm>
          <a:prstGeom prst="line">
            <a:avLst/>
          </a:prstGeom>
          <a:ln w="76200">
            <a:solidFill>
              <a:srgbClr val="002C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91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A98FC-457C-4539-A9F9-5E33F436F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16A6F8-E102-4969-BC2D-A82CAFD1C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11405-D260-4CEE-AB0F-2164CC9F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6B30-2073-4305-9D3A-0916E29AB440}" type="datetime1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A5793-DA58-417A-BB19-EB5FB470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10BC3D-30E2-4719-AB75-90B6AC05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9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10D63-A220-4A80-8040-023B45C3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00E88-D9CC-40E2-A228-1DF3046AF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C85741-AD4A-423C-BBF8-BEE9F218D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05DFA8-92FE-436A-AABA-BB7F4D5E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FF7C-6511-4AE1-B612-A30E568F1FCB}" type="datetime1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8C9D4-14AE-42F2-B4D2-8D67F2DF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C7BB9-6B70-4AA3-A457-200DB844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DC8E2-E156-4C1B-A2F5-A8BA9612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FBECB-0E3D-4BC8-9FE2-C3AAA031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A68962-5696-4C86-8B90-D8C66C87F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EF4313-1D05-4480-A6D5-56E1DB4DA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D04F94-7B0E-43B5-902F-88072858C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CCBDA9-B265-4A3B-8511-7B749734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DD75-5095-4C61-91A4-CF88A65BDFB9}" type="datetime1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CC3DF3-CFF5-4FB2-9D5C-7C408E7C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E32E33-68B4-43E5-8FD5-35CF4071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40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93D4F-BBC4-484E-B69C-ED5B1B6D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A50EB4-34A2-44F9-A98D-4C7F1499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530C-2AA3-4CF7-9FD5-BD5A25DD584B}" type="datetime1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887AA7-BB40-49EF-A7BD-9B42012F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5BCA18-5903-472D-A59F-371D567E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62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3052FA-83BA-4B4E-AF86-D946E318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9933-39D2-48D7-81EE-0FA4E39D937B}" type="datetime1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648522-4FEF-4AEC-BD94-28251C3B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FE2665-8B25-4024-BBEC-CFAC9CD2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1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8BDAE-5BD4-4FF7-B0F3-2914ED8D3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23818-7332-4BC2-B08E-202545FA3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6E1A0-55B8-4C56-8061-3E942BB15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19FB9-7A93-44A4-9048-D8E152B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5F7E-94F8-43AF-BA3C-2C0EFE7FEF59}" type="datetime1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3777AD-299E-42C8-BD4A-C33CBFD2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38496-BED7-46A0-9B6C-3A0ED70B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74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251FE-50B6-429C-A5B6-41CCC4B0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F9112C-74FA-48DA-9F57-A0FE41483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C4692-8176-450C-BFAF-3623A36B2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8D725E-2EA1-46CB-8A4F-9EDF17CC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7615-84C3-4169-9A08-54E8DCDD2913}" type="datetime1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5FC6DA-7A65-4895-8AF7-FC7B67E9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9FC8C7-18E7-449C-AD48-0ABB0EF9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8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C559B7-6256-431E-A890-529AA36F9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519C8B-4FA7-4FB2-8717-1669983D3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1D0ED-6A06-41E6-9D97-FF94C8170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68DCC-8D9B-4B47-BE29-50C716B9994F}" type="datetime1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21631-28ED-4C23-820E-5CA390255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A2E70-8EAA-4B18-8A7B-601C41DD1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8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-mmlab/mmdetection/tree/main/projects/EfficientD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i.meta.com/datasets/segment-anything-download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2800" y="5004758"/>
            <a:ext cx="5821861" cy="959759"/>
          </a:xfrm>
        </p:spPr>
        <p:txBody>
          <a:bodyPr>
            <a:normAutofit fontScale="92500"/>
          </a:bodyPr>
          <a:lstStyle/>
          <a:p>
            <a:pPr algn="r"/>
            <a:r>
              <a:rPr lang="en-US" altLang="ko-KR" b="1" dirty="0">
                <a:solidFill>
                  <a:srgbClr val="002C62"/>
                </a:solidFill>
              </a:rPr>
              <a:t>Sunghyun Lee, </a:t>
            </a:r>
            <a:r>
              <a:rPr lang="en-US" altLang="ko-KR" b="1" dirty="0" err="1">
                <a:solidFill>
                  <a:srgbClr val="002C62"/>
                </a:solidFill>
              </a:rPr>
              <a:t>Suak</a:t>
            </a:r>
            <a:r>
              <a:rPr lang="en-US" altLang="ko-KR" b="1" dirty="0">
                <a:solidFill>
                  <a:srgbClr val="002C62"/>
                </a:solidFill>
              </a:rPr>
              <a:t> Lee, </a:t>
            </a:r>
            <a:r>
              <a:rPr lang="en-US" altLang="ko-KR" b="1" dirty="0" err="1">
                <a:solidFill>
                  <a:srgbClr val="002C62"/>
                </a:solidFill>
              </a:rPr>
              <a:t>Suhyeon</a:t>
            </a:r>
            <a:r>
              <a:rPr lang="en-US" altLang="ko-KR" b="1" dirty="0">
                <a:solidFill>
                  <a:srgbClr val="002C62"/>
                </a:solidFill>
              </a:rPr>
              <a:t> Lee</a:t>
            </a:r>
          </a:p>
          <a:p>
            <a:pPr algn="r"/>
            <a:r>
              <a:rPr lang="en-US" altLang="ko-KR" b="1" dirty="0">
                <a:solidFill>
                  <a:srgbClr val="002C62"/>
                </a:solidFill>
              </a:rPr>
              <a:t>Department of Computer Engineering</a:t>
            </a:r>
          </a:p>
          <a:p>
            <a:pPr algn="r"/>
            <a:endParaRPr lang="ko-KR" altLang="en-US" b="1" dirty="0">
              <a:solidFill>
                <a:srgbClr val="002C62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-1" y="2135416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6D421F4B-5169-46B4-9249-AB53789FC1C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0" y="-184750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757" y="2320752"/>
            <a:ext cx="11135699" cy="1604508"/>
          </a:xfrm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4400" b="1" dirty="0" err="1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EdgeSAM</a:t>
            </a:r>
            <a:br>
              <a:rPr lang="en-US" altLang="ko-KR" sz="44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16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EdgeSAM</a:t>
            </a:r>
            <a:r>
              <a:rPr lang="en-US" altLang="ko-KR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Prompt-In-the-Loop Distillation for On-Device Deployment of SAM (2023) </a:t>
            </a:r>
            <a:endParaRPr lang="ko-KR" altLang="en-US" sz="1600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11786144" y="5004758"/>
            <a:ext cx="45719" cy="959758"/>
          </a:xfrm>
          <a:prstGeom prst="rect">
            <a:avLst/>
          </a:prstGeom>
          <a:solidFill>
            <a:srgbClr val="002C62"/>
          </a:solidFill>
          <a:ln>
            <a:solidFill>
              <a:srgbClr val="00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8" name="Picture 4" descr="HONGIK UNIVERSITY">
            <a:extLst>
              <a:ext uri="{FF2B5EF4-FFF2-40B4-BE49-F238E27FC236}">
                <a16:creationId xmlns:a16="http://schemas.microsoft.com/office/drawing/2014/main" id="{6B30C8C5-C24D-49AC-8DCD-2AC2166EC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1773596"/>
            <a:ext cx="3089820" cy="2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6DD967C6-5A84-204B-192A-9720D2E48DAD}"/>
              </a:ext>
            </a:extLst>
          </p:cNvPr>
          <p:cNvSpPr txBox="1">
            <a:spLocks/>
          </p:cNvSpPr>
          <p:nvPr/>
        </p:nvSpPr>
        <p:spPr>
          <a:xfrm>
            <a:off x="9854119" y="1666695"/>
            <a:ext cx="2040337" cy="427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>
                <a:solidFill>
                  <a:srgbClr val="002C62"/>
                </a:solidFill>
              </a:rPr>
              <a:t>2025</a:t>
            </a:r>
            <a:r>
              <a:rPr lang="ko-KR" altLang="en-US" b="1" dirty="0">
                <a:solidFill>
                  <a:srgbClr val="002C62"/>
                </a:solidFill>
              </a:rPr>
              <a:t>년 </a:t>
            </a:r>
            <a:r>
              <a:rPr lang="en-US" altLang="ko-KR" b="1" dirty="0">
                <a:solidFill>
                  <a:srgbClr val="002C62"/>
                </a:solidFill>
              </a:rPr>
              <a:t>02</a:t>
            </a:r>
            <a:r>
              <a:rPr lang="ko-KR" altLang="en-US" b="1" dirty="0">
                <a:solidFill>
                  <a:srgbClr val="002C62"/>
                </a:solidFill>
              </a:rPr>
              <a:t>월 </a:t>
            </a:r>
            <a:r>
              <a:rPr lang="en-US" altLang="ko-KR" b="1" dirty="0">
                <a:solidFill>
                  <a:srgbClr val="002C62"/>
                </a:solidFill>
              </a:rPr>
              <a:t>26</a:t>
            </a:r>
            <a:r>
              <a:rPr lang="ko-KR" altLang="en-US" b="1" dirty="0">
                <a:solidFill>
                  <a:srgbClr val="002C62"/>
                </a:solidFill>
              </a:rPr>
              <a:t>일</a:t>
            </a:r>
            <a:endParaRPr lang="en-US" altLang="ko-KR" b="1" dirty="0">
              <a:solidFill>
                <a:srgbClr val="002C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68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CE7C6-9800-106D-E70F-E85AE1543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D0B85-0B02-4F0B-4EF0-C6694D42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진행 상황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940519-48F8-052B-6CA8-366C36082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64765A-D0B3-2FDE-7D3E-C515EA76B2C5}"/>
              </a:ext>
            </a:extLst>
          </p:cNvPr>
          <p:cNvSpPr txBox="1"/>
          <p:nvPr/>
        </p:nvSpPr>
        <p:spPr>
          <a:xfrm>
            <a:off x="561265" y="1668222"/>
            <a:ext cx="10891469" cy="1227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err="1"/>
              <a:t>EdgeSAM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코드 분석 및 실행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진행중</a:t>
            </a:r>
            <a:r>
              <a:rPr lang="en-US" altLang="ko-KR" sz="2000" b="1" dirty="0"/>
              <a:t>)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err="1"/>
              <a:t>EdgeSAM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훈련할 때 오류 수정 중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667042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DFDCC-B7D8-B8A4-4DF6-2F31AF20A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Solved Error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2E430B-C1AE-4066-3705-35B638547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401EA2-50CE-A124-EBE5-5F2E120FD830}"/>
              </a:ext>
            </a:extLst>
          </p:cNvPr>
          <p:cNvSpPr txBox="1"/>
          <p:nvPr/>
        </p:nvSpPr>
        <p:spPr>
          <a:xfrm>
            <a:off x="665825" y="1669002"/>
            <a:ext cx="93215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Module error</a:t>
            </a:r>
          </a:p>
          <a:p>
            <a:r>
              <a:rPr lang="en-US" altLang="ko-KR" dirty="0" err="1"/>
              <a:t>mim</a:t>
            </a:r>
            <a:r>
              <a:rPr lang="en-US" altLang="ko-KR" dirty="0"/>
              <a:t>, </a:t>
            </a:r>
            <a:r>
              <a:rPr lang="en-US" altLang="ko-KR" dirty="0" err="1"/>
              <a:t>mmdet</a:t>
            </a:r>
            <a:r>
              <a:rPr lang="en-US" altLang="ko-KR" dirty="0"/>
              <a:t>, mmcv</a:t>
            </a:r>
            <a:r>
              <a:rPr lang="ko-KR" altLang="en-US" dirty="0"/>
              <a:t>의 버전 문제가 있기 때문에 </a:t>
            </a:r>
            <a:r>
              <a:rPr lang="en-US" altLang="ko-KR" dirty="0"/>
              <a:t>requirements.txt</a:t>
            </a:r>
            <a:r>
              <a:rPr lang="ko-KR" altLang="en-US" dirty="0"/>
              <a:t>를 수정하고 필요한 모듈을 따로 설치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No module named projects</a:t>
            </a:r>
          </a:p>
          <a:p>
            <a:r>
              <a:rPr lang="en-US" altLang="ko-KR" dirty="0" err="1"/>
              <a:t>Github</a:t>
            </a:r>
            <a:r>
              <a:rPr lang="ko-KR" altLang="en-US" dirty="0"/>
              <a:t>에 다운받은 파일들 중에 </a:t>
            </a:r>
            <a:r>
              <a:rPr lang="en-US" altLang="ko-KR" dirty="0"/>
              <a:t>projects </a:t>
            </a:r>
            <a:r>
              <a:rPr lang="ko-KR" altLang="en-US" dirty="0"/>
              <a:t>파일이 존재하지 않아서 생기는 오류</a:t>
            </a:r>
            <a:r>
              <a:rPr lang="en-US" altLang="ko-KR" dirty="0"/>
              <a:t>. </a:t>
            </a:r>
            <a:r>
              <a:rPr lang="en-US" altLang="ko-KR" dirty="0">
                <a:effectLst/>
                <a:hlinkClick r:id="rId2"/>
              </a:rPr>
              <a:t>https://github.com/open-mmlab/mmdetection/tree/main/projects/EfficientDet</a:t>
            </a:r>
            <a:r>
              <a:rPr lang="en-US" altLang="ko-KR" dirty="0">
                <a:effectLst/>
              </a:rPr>
              <a:t> </a:t>
            </a:r>
            <a:r>
              <a:rPr lang="ko-KR" altLang="en-US" dirty="0"/>
              <a:t>이 링크에서 </a:t>
            </a:r>
            <a:r>
              <a:rPr lang="en-US" altLang="ko-KR" dirty="0"/>
              <a:t>projects</a:t>
            </a:r>
            <a:r>
              <a:rPr lang="ko-KR" altLang="en-US" dirty="0"/>
              <a:t> 파일을 다운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0379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5F74B-F5EE-4D30-0E9B-1D871450D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Dataset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28FE9A-32ED-12AA-69A8-6A5379480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DD5399-040A-1B4F-F1D1-A04149A1A3D2}"/>
              </a:ext>
            </a:extLst>
          </p:cNvPr>
          <p:cNvSpPr txBox="1"/>
          <p:nvPr/>
        </p:nvSpPr>
        <p:spPr>
          <a:xfrm>
            <a:off x="905522" y="1651247"/>
            <a:ext cx="101027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/>
              <a:t>SA-1B Dataset</a:t>
            </a:r>
            <a:r>
              <a:rPr lang="ko-KR" altLang="en-US" sz="1800" dirty="0"/>
              <a:t>의 </a:t>
            </a:r>
            <a:r>
              <a:rPr lang="en-US" altLang="ko-KR" sz="1800" dirty="0"/>
              <a:t>1%</a:t>
            </a:r>
            <a:r>
              <a:rPr lang="ko-KR" altLang="en-US" sz="1800" dirty="0"/>
              <a:t>만 사용</a:t>
            </a:r>
            <a:r>
              <a:rPr lang="en-US" altLang="ko-KR" dirty="0"/>
              <a:t> (100~500GB)</a:t>
            </a:r>
            <a:endParaRPr lang="en-US" altLang="ko-KR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sa_train_subset.txt, sa_val_subset.txt </a:t>
            </a:r>
            <a:r>
              <a:rPr lang="ko-KR" altLang="en-US" dirty="0"/>
              <a:t>에 </a:t>
            </a:r>
            <a:r>
              <a:rPr lang="ko-KR" altLang="en-US" dirty="0" err="1"/>
              <a:t>적혀있는</a:t>
            </a:r>
            <a:r>
              <a:rPr lang="ko-KR" altLang="en-US" dirty="0"/>
              <a:t> </a:t>
            </a:r>
            <a:r>
              <a:rPr lang="en-US" altLang="ko-KR" dirty="0" err="1"/>
              <a:t>file_name</a:t>
            </a:r>
            <a:r>
              <a:rPr lang="en-US" altLang="ko-KR" dirty="0"/>
              <a:t>, </a:t>
            </a:r>
            <a:r>
              <a:rPr lang="en-US" altLang="ko-KR" dirty="0" err="1"/>
              <a:t>cdn_link</a:t>
            </a:r>
            <a:r>
              <a:rPr lang="ko-KR" altLang="en-US" dirty="0"/>
              <a:t>들을 밑의 디렉토리에 다운로드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87D8B95-D4B4-45E2-DB0C-FDABDCF07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522" y="2589373"/>
            <a:ext cx="8268070" cy="24864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EEDFA8-415F-BBA3-1415-B29E4E54DF16}"/>
              </a:ext>
            </a:extLst>
          </p:cNvPr>
          <p:cNvSpPr txBox="1"/>
          <p:nvPr/>
        </p:nvSpPr>
        <p:spPr>
          <a:xfrm>
            <a:off x="905522" y="5299969"/>
            <a:ext cx="9969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Error: </a:t>
            </a:r>
            <a:r>
              <a:rPr lang="en-US" altLang="ko-KR" dirty="0" err="1"/>
              <a:t>github</a:t>
            </a:r>
            <a:r>
              <a:rPr lang="ko-KR" altLang="en-US" dirty="0"/>
              <a:t>에 올라온 </a:t>
            </a:r>
            <a:r>
              <a:rPr lang="en-US" altLang="ko-KR" dirty="0"/>
              <a:t>txt </a:t>
            </a:r>
            <a:r>
              <a:rPr lang="ko-KR" altLang="en-US" dirty="0"/>
              <a:t>파일에 있는 </a:t>
            </a:r>
            <a:r>
              <a:rPr lang="en-US" altLang="ko-KR" dirty="0" err="1"/>
              <a:t>cdn_link</a:t>
            </a:r>
            <a:r>
              <a:rPr lang="ko-KR" altLang="en-US" dirty="0"/>
              <a:t>는 만료로 </a:t>
            </a:r>
            <a:r>
              <a:rPr lang="en-US" altLang="ko-KR" dirty="0">
                <a:effectLst/>
                <a:hlinkClick r:id="rId3"/>
              </a:rPr>
              <a:t>https://ai.meta.com/datasets/segment-anything-downloads/</a:t>
            </a:r>
            <a:r>
              <a:rPr lang="en-US" altLang="ko-KR" dirty="0"/>
              <a:t> </a:t>
            </a:r>
            <a:r>
              <a:rPr lang="ko-KR" altLang="en-US" dirty="0"/>
              <a:t>이 링크에서 </a:t>
            </a:r>
            <a:r>
              <a:rPr lang="en-US" altLang="ko-KR" dirty="0" err="1"/>
              <a:t>cdn_link</a:t>
            </a:r>
            <a:r>
              <a:rPr lang="en-US" altLang="ko-KR" dirty="0"/>
              <a:t> </a:t>
            </a:r>
            <a:r>
              <a:rPr lang="ko-KR" altLang="en-US" dirty="0"/>
              <a:t>직접 수정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9741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B4AA0-15FE-B9A4-36FA-C18CE015F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Train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463B8E-9309-96A8-7465-120A9446C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49A2C6-82F7-B3B2-C753-3D143C98308D}"/>
              </a:ext>
            </a:extLst>
          </p:cNvPr>
          <p:cNvSpPr txBox="1"/>
          <p:nvPr/>
        </p:nvSpPr>
        <p:spPr>
          <a:xfrm>
            <a:off x="550416" y="1384917"/>
            <a:ext cx="102448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Prepare Teacher Embeddings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Teacher Embeddings</a:t>
            </a:r>
            <a:r>
              <a:rPr lang="ko-KR" altLang="en-US" dirty="0"/>
              <a:t>는 </a:t>
            </a:r>
            <a:r>
              <a:rPr lang="en-US" altLang="ko-KR" dirty="0"/>
              <a:t>Knowledge Distillation </a:t>
            </a:r>
            <a:r>
              <a:rPr lang="ko-KR" altLang="en-US" dirty="0"/>
              <a:t>과정에서 </a:t>
            </a:r>
            <a:r>
              <a:rPr lang="en-US" altLang="ko-KR" dirty="0"/>
              <a:t>Teacher </a:t>
            </a:r>
            <a:r>
              <a:rPr lang="ko-KR" altLang="en-US" dirty="0"/>
              <a:t>모델이 생성하는 특징 벡터를 의미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save_embedding.py</a:t>
            </a:r>
            <a:r>
              <a:rPr lang="ko-KR" altLang="en-US" dirty="0"/>
              <a:t>를 실행하면 </a:t>
            </a:r>
            <a:r>
              <a:rPr lang="en-US" altLang="ko-KR" dirty="0"/>
              <a:t>SAM </a:t>
            </a:r>
            <a:r>
              <a:rPr lang="en-US" altLang="ko-KR" dirty="0" err="1"/>
              <a:t>ViT</a:t>
            </a:r>
            <a:r>
              <a:rPr lang="en-US" altLang="ko-KR" dirty="0"/>
              <a:t>-H </a:t>
            </a:r>
            <a:r>
              <a:rPr lang="ko-KR" altLang="en-US" dirty="0"/>
              <a:t>모델이 입력 데이터를 처리하고</a:t>
            </a:r>
            <a:r>
              <a:rPr lang="en-US" altLang="ko-KR" dirty="0"/>
              <a:t>, </a:t>
            </a:r>
            <a:r>
              <a:rPr lang="ko-KR" altLang="en-US" dirty="0"/>
              <a:t>각 이미지에 대한 고유한 </a:t>
            </a:r>
            <a:r>
              <a:rPr lang="en-US" altLang="ko-KR" dirty="0"/>
              <a:t>embedding</a:t>
            </a:r>
            <a:r>
              <a:rPr lang="ko-KR" altLang="en-US" dirty="0"/>
              <a:t>을 저장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이러한 </a:t>
            </a:r>
            <a:r>
              <a:rPr lang="en-US" altLang="ko-KR" dirty="0"/>
              <a:t>embedding</a:t>
            </a:r>
            <a:r>
              <a:rPr lang="ko-KR" altLang="en-US" dirty="0"/>
              <a:t>들을 후속 단계에서 </a:t>
            </a:r>
            <a:r>
              <a:rPr lang="en-US" altLang="ko-KR" dirty="0"/>
              <a:t>Student </a:t>
            </a:r>
            <a:r>
              <a:rPr lang="ko-KR" altLang="en-US" dirty="0"/>
              <a:t>모델이 학습할 때 사용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Encoder-Only Knowledge Distillation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SAM </a:t>
            </a:r>
            <a:r>
              <a:rPr lang="en-US" altLang="ko-KR" dirty="0" err="1"/>
              <a:t>ViT</a:t>
            </a:r>
            <a:r>
              <a:rPr lang="en-US" altLang="ko-KR" dirty="0"/>
              <a:t>-H</a:t>
            </a:r>
            <a:r>
              <a:rPr lang="ko-KR" altLang="en-US" dirty="0"/>
              <a:t>의 </a:t>
            </a:r>
            <a:r>
              <a:rPr lang="en-US" altLang="ko-KR" dirty="0"/>
              <a:t>Encoder </a:t>
            </a:r>
            <a:r>
              <a:rPr lang="ko-KR" altLang="en-US" dirty="0"/>
              <a:t>부분만을 </a:t>
            </a:r>
            <a:r>
              <a:rPr lang="en-US" altLang="ko-KR" dirty="0"/>
              <a:t>Knowledge Distillation </a:t>
            </a:r>
            <a:r>
              <a:rPr lang="ko-KR" altLang="en-US" dirty="0"/>
              <a:t>방식으로 학습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Encoder</a:t>
            </a:r>
            <a:r>
              <a:rPr lang="ko-KR" altLang="en-US" dirty="0"/>
              <a:t>를 학습한 후</a:t>
            </a:r>
            <a:r>
              <a:rPr lang="en-US" altLang="ko-KR" dirty="0"/>
              <a:t>, SAM</a:t>
            </a:r>
            <a:r>
              <a:rPr lang="ko-KR" altLang="en-US" dirty="0"/>
              <a:t>의 </a:t>
            </a:r>
            <a:r>
              <a:rPr lang="en-US" altLang="ko-KR" dirty="0"/>
              <a:t>Mask Decoder </a:t>
            </a:r>
            <a:r>
              <a:rPr lang="ko-KR" altLang="en-US" dirty="0"/>
              <a:t>및 </a:t>
            </a:r>
            <a:r>
              <a:rPr lang="en-US" altLang="ko-KR" dirty="0"/>
              <a:t>Prompt Encoder</a:t>
            </a:r>
            <a:r>
              <a:rPr lang="ko-KR" altLang="en-US" dirty="0"/>
              <a:t>를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Prompt-in-the-Loop Knowledge Distillation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Mask Decoder</a:t>
            </a:r>
            <a:r>
              <a:rPr lang="ko-KR" altLang="en-US" dirty="0"/>
              <a:t>와 </a:t>
            </a:r>
            <a:r>
              <a:rPr lang="en-US" altLang="ko-KR" dirty="0"/>
              <a:t>Prompt Encoder</a:t>
            </a:r>
            <a:r>
              <a:rPr lang="ko-KR" altLang="en-US" dirty="0"/>
              <a:t>를 학습하여</a:t>
            </a:r>
            <a:r>
              <a:rPr lang="en-US" altLang="ko-KR" dirty="0"/>
              <a:t>, Prompt</a:t>
            </a:r>
            <a:r>
              <a:rPr lang="ko-KR" altLang="en-US" dirty="0"/>
              <a:t>를 주었을 때 </a:t>
            </a:r>
            <a:r>
              <a:rPr lang="en-US" altLang="ko-KR" dirty="0"/>
              <a:t>Teacher </a:t>
            </a:r>
            <a:r>
              <a:rPr lang="ko-KR" altLang="en-US" dirty="0"/>
              <a:t>모델처럼 동작하도록 </a:t>
            </a:r>
            <a:r>
              <a:rPr lang="en-US" altLang="ko-KR" dirty="0"/>
              <a:t>Student </a:t>
            </a:r>
            <a:r>
              <a:rPr lang="ko-KR" altLang="en-US" dirty="0"/>
              <a:t>모델을 개선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58126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BB31E1-B235-A753-BDAB-4F394489D8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059B0-2E05-835F-9105-9C78013CF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Prepare Teacher Embedding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926222-266B-D8F9-7336-AC6FAFAED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9C114-9AA5-D311-1FFC-EDA772B04FFE}"/>
              </a:ext>
            </a:extLst>
          </p:cNvPr>
          <p:cNvSpPr txBox="1"/>
          <p:nvPr/>
        </p:nvSpPr>
        <p:spPr>
          <a:xfrm>
            <a:off x="798990" y="1793289"/>
            <a:ext cx="9960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특정 </a:t>
            </a:r>
            <a:r>
              <a:rPr lang="en-US" altLang="ko-KR" dirty="0"/>
              <a:t>weights of the SAM </a:t>
            </a:r>
            <a:r>
              <a:rPr lang="en-US" altLang="ko-KR" dirty="0" err="1"/>
              <a:t>ViT</a:t>
            </a:r>
            <a:r>
              <a:rPr lang="en-US" altLang="ko-KR" dirty="0"/>
              <a:t>-H</a:t>
            </a:r>
            <a:r>
              <a:rPr lang="ko-KR" altLang="en-US" dirty="0"/>
              <a:t>를 다운로드하고 </a:t>
            </a:r>
            <a:r>
              <a:rPr lang="en-US" altLang="ko-KR" dirty="0"/>
              <a:t>weights</a:t>
            </a:r>
            <a:r>
              <a:rPr lang="ko-KR" altLang="en-US" dirty="0"/>
              <a:t> 폴더에 저장</a:t>
            </a:r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ko-KR" altLang="en-US" dirty="0"/>
              <a:t>밑의 </a:t>
            </a:r>
            <a:r>
              <a:rPr lang="en-US" altLang="ko-KR" dirty="0"/>
              <a:t>command</a:t>
            </a:r>
            <a:r>
              <a:rPr lang="ko-KR" altLang="en-US" dirty="0"/>
              <a:t>으로 </a:t>
            </a:r>
            <a:r>
              <a:rPr lang="en-US" altLang="ko-KR" dirty="0"/>
              <a:t>teacher </a:t>
            </a:r>
            <a:r>
              <a:rPr lang="ko-KR" altLang="en-US" dirty="0"/>
              <a:t>모델</a:t>
            </a:r>
            <a:r>
              <a:rPr lang="en-US" altLang="ko-KR" dirty="0"/>
              <a:t>(SAM</a:t>
            </a:r>
            <a:r>
              <a:rPr lang="ko-KR" altLang="en-US" dirty="0"/>
              <a:t> </a:t>
            </a:r>
            <a:r>
              <a:rPr lang="en-US" altLang="ko-KR" dirty="0" err="1"/>
              <a:t>ViT</a:t>
            </a:r>
            <a:r>
              <a:rPr lang="en-US" altLang="ko-KR" dirty="0"/>
              <a:t>-H)</a:t>
            </a:r>
            <a:r>
              <a:rPr lang="ko-KR" altLang="en-US" dirty="0"/>
              <a:t>으로 </a:t>
            </a:r>
            <a:r>
              <a:rPr lang="en-US" altLang="ko-KR" dirty="0"/>
              <a:t>infer</a:t>
            </a:r>
            <a:r>
              <a:rPr lang="ko-KR" altLang="en-US" dirty="0"/>
              <a:t>하고 </a:t>
            </a:r>
            <a:r>
              <a:rPr lang="en-US" altLang="ko-KR" dirty="0"/>
              <a:t>embedding</a:t>
            </a:r>
            <a:r>
              <a:rPr lang="ko-KR" altLang="en-US" dirty="0"/>
              <a:t>을 저장</a:t>
            </a:r>
            <a:endParaRPr lang="en-US" altLang="ko-KR" dirty="0"/>
          </a:p>
          <a:p>
            <a:r>
              <a:rPr lang="en-US" altLang="ko-KR" dirty="0"/>
              <a:t>  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10C9C69-5492-87B2-E42F-A9FF343F4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90" y="2522737"/>
            <a:ext cx="9960746" cy="14833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E2428D-A051-F0BA-495D-6DC0A17AED94}"/>
              </a:ext>
            </a:extLst>
          </p:cNvPr>
          <p:cNvSpPr txBox="1"/>
          <p:nvPr/>
        </p:nvSpPr>
        <p:spPr>
          <a:xfrm>
            <a:off x="798990" y="4305652"/>
            <a:ext cx="1022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여러 개의 </a:t>
            </a:r>
            <a:r>
              <a:rPr lang="en-US" altLang="ko-KR" dirty="0"/>
              <a:t>GPU</a:t>
            </a:r>
            <a:r>
              <a:rPr lang="ko-KR" altLang="en-US" dirty="0"/>
              <a:t>를 이용해서 </a:t>
            </a:r>
            <a:r>
              <a:rPr lang="en-US" altLang="ko-KR" dirty="0"/>
              <a:t>distributed training</a:t>
            </a:r>
            <a:r>
              <a:rPr lang="ko-KR" altLang="en-US" dirty="0"/>
              <a:t>을 함 </a:t>
            </a:r>
            <a:r>
              <a:rPr lang="en-US" altLang="ko-KR" dirty="0"/>
              <a:t>-&gt; </a:t>
            </a:r>
            <a:r>
              <a:rPr lang="ko-KR" altLang="en-US" dirty="0"/>
              <a:t>여기서 문제 발생 </a:t>
            </a:r>
          </a:p>
        </p:txBody>
      </p:sp>
    </p:spTree>
    <p:extLst>
      <p:ext uri="{BB962C8B-B14F-4D97-AF65-F5344CB8AC3E}">
        <p14:creationId xmlns:p14="http://schemas.microsoft.com/office/powerpoint/2010/main" val="388143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DA6CF-5069-AC82-BA1D-F4DA6A734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Distributed training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9F5EA2-F34E-D13A-D997-B896C1288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14CF83-C59D-6436-42B1-9E0EE02F311E}"/>
              </a:ext>
            </a:extLst>
          </p:cNvPr>
          <p:cNvSpPr txBox="1"/>
          <p:nvPr/>
        </p:nvSpPr>
        <p:spPr>
          <a:xfrm>
            <a:off x="683581" y="1482571"/>
            <a:ext cx="1027146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Distributed training</a:t>
            </a:r>
            <a:r>
              <a:rPr lang="ko-KR" altLang="en-US" dirty="0"/>
              <a:t>은 모델이 커서 하나의 장치</a:t>
            </a:r>
            <a:r>
              <a:rPr lang="en-US" altLang="ko-KR" dirty="0"/>
              <a:t>(CPU,GPU)</a:t>
            </a:r>
            <a:r>
              <a:rPr lang="ko-KR" altLang="en-US" dirty="0"/>
              <a:t>에서 학습이 불가능할 때</a:t>
            </a:r>
            <a:r>
              <a:rPr lang="en-US" altLang="ko-KR" dirty="0"/>
              <a:t>, </a:t>
            </a:r>
            <a:r>
              <a:rPr lang="ko-KR" altLang="en-US" dirty="0"/>
              <a:t>모델을 여러 개의 </a:t>
            </a:r>
            <a:r>
              <a:rPr lang="en-US" altLang="ko-KR" dirty="0"/>
              <a:t>GPU</a:t>
            </a:r>
            <a:r>
              <a:rPr lang="ko-KR" altLang="en-US" dirty="0"/>
              <a:t>나 또는 여러 개의 </a:t>
            </a:r>
            <a:r>
              <a:rPr lang="ko-KR" altLang="en-US" dirty="0" err="1"/>
              <a:t>머신으로</a:t>
            </a:r>
            <a:r>
              <a:rPr lang="ko-KR" altLang="en-US" dirty="0"/>
              <a:t> 나눠서 학습을 하는 방법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Distributed Data Parallelism(</a:t>
            </a:r>
            <a:r>
              <a:rPr lang="ko-KR" altLang="en-US" dirty="0"/>
              <a:t>데이터 병렬화</a:t>
            </a:r>
            <a:r>
              <a:rPr lang="en-US" altLang="ko-K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같은 모델을 여러 개의 </a:t>
            </a:r>
            <a:r>
              <a:rPr lang="en-US" altLang="ko-KR" dirty="0"/>
              <a:t>GPU</a:t>
            </a:r>
            <a:r>
              <a:rPr lang="ko-KR" altLang="en-US" dirty="0"/>
              <a:t>에서 동시에 학습을 하는 방식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학습되는 모델을 같지만 학습에 사용되는 데이터를 서로 다른 데이터를 학습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(ex)</a:t>
            </a:r>
            <a:r>
              <a:rPr lang="ko-KR" altLang="en-US" dirty="0"/>
              <a:t>  </a:t>
            </a:r>
            <a:r>
              <a:rPr lang="en-US" altLang="ko-KR" dirty="0"/>
              <a:t>1</a:t>
            </a:r>
            <a:r>
              <a:rPr lang="ko-KR" altLang="en-US" dirty="0"/>
              <a:t>번 </a:t>
            </a:r>
            <a:r>
              <a:rPr lang="ko-KR" altLang="en-US" dirty="0" err="1"/>
              <a:t>머신에서는</a:t>
            </a:r>
            <a:r>
              <a:rPr lang="ko-KR" altLang="en-US" dirty="0"/>
              <a:t> </a:t>
            </a:r>
            <a:r>
              <a:rPr lang="en-US" altLang="ko-KR" dirty="0"/>
              <a:t>1~1000</a:t>
            </a:r>
            <a:r>
              <a:rPr lang="ko-KR" altLang="en-US" dirty="0"/>
              <a:t>까지 데이터를</a:t>
            </a:r>
            <a:r>
              <a:rPr lang="en-US" altLang="ko-KR" dirty="0"/>
              <a:t>, 2</a:t>
            </a:r>
            <a:r>
              <a:rPr lang="ko-KR" altLang="en-US" dirty="0"/>
              <a:t>번 </a:t>
            </a:r>
            <a:r>
              <a:rPr lang="ko-KR" altLang="en-US" dirty="0" err="1"/>
              <a:t>머신에서는</a:t>
            </a:r>
            <a:r>
              <a:rPr lang="ko-KR" altLang="en-US" dirty="0"/>
              <a:t> </a:t>
            </a:r>
            <a:r>
              <a:rPr lang="en-US" altLang="ko-KR" dirty="0"/>
              <a:t>1001~2000, … </a:t>
            </a:r>
            <a:r>
              <a:rPr lang="ko-KR" altLang="en-US" dirty="0"/>
              <a:t>데이터를 학습 </a:t>
            </a:r>
            <a:r>
              <a:rPr lang="ko-KR" altLang="en-US" dirty="0" err="1"/>
              <a:t>시킨후</a:t>
            </a:r>
            <a:r>
              <a:rPr lang="en-US" altLang="ko-KR" dirty="0"/>
              <a:t>, </a:t>
            </a:r>
            <a:r>
              <a:rPr lang="ko-KR" altLang="en-US" dirty="0"/>
              <a:t>학습된 </a:t>
            </a:r>
            <a:r>
              <a:rPr lang="en-US" altLang="ko-KR" dirty="0"/>
              <a:t>Weight </a:t>
            </a:r>
            <a:r>
              <a:rPr lang="ko-KR" altLang="en-US" dirty="0"/>
              <a:t>값을 다시 </a:t>
            </a:r>
            <a:r>
              <a:rPr lang="en-US" altLang="ko-KR" dirty="0"/>
              <a:t>1~4</a:t>
            </a:r>
            <a:r>
              <a:rPr lang="ko-KR" altLang="en-US" dirty="0" err="1"/>
              <a:t>머신으로</a:t>
            </a:r>
            <a:r>
              <a:rPr lang="ko-KR" altLang="en-US" dirty="0"/>
              <a:t> 동기화 시켜서 모델을 학습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모델 병렬화</a:t>
            </a:r>
            <a:r>
              <a:rPr lang="en-US" altLang="ko-KR" dirty="0"/>
              <a:t>(</a:t>
            </a:r>
            <a:r>
              <a:rPr lang="ko-KR" altLang="en-US" dirty="0" err="1"/>
              <a:t>텐서</a:t>
            </a:r>
            <a:r>
              <a:rPr lang="ko-KR" altLang="en-US" dirty="0"/>
              <a:t> 병렬화</a:t>
            </a:r>
            <a:r>
              <a:rPr lang="en-US" altLang="ko-K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모델을 횡으로 잘라서 학습하는 각각의 모델 일부를 다른 </a:t>
            </a:r>
            <a:r>
              <a:rPr lang="ko-KR" altLang="en-US" dirty="0" err="1"/>
              <a:t>머신에서</a:t>
            </a:r>
            <a:r>
              <a:rPr lang="ko-KR" altLang="en-US" dirty="0"/>
              <a:t> 학습하는 방식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EdgeSAM</a:t>
            </a:r>
            <a:r>
              <a:rPr lang="en-US" altLang="ko-KR" dirty="0"/>
              <a:t> </a:t>
            </a:r>
            <a:r>
              <a:rPr lang="ko-KR" altLang="en-US" dirty="0"/>
              <a:t>같은 경우는 </a:t>
            </a:r>
            <a:r>
              <a:rPr lang="en-US" altLang="ko-KR" dirty="0" err="1"/>
              <a:t>DistributedDataParallel</a:t>
            </a:r>
            <a:r>
              <a:rPr lang="en-US" altLang="ko-KR" dirty="0"/>
              <a:t>(DDP)</a:t>
            </a:r>
            <a:r>
              <a:rPr lang="ko-KR" altLang="en-US" dirty="0"/>
              <a:t> 방식을 사용하여 각 </a:t>
            </a:r>
            <a:r>
              <a:rPr lang="en-US" altLang="ko-KR" dirty="0"/>
              <a:t>GPU</a:t>
            </a:r>
            <a:r>
              <a:rPr lang="ko-KR" altLang="en-US" dirty="0"/>
              <a:t>가 독립적으로 연산을 수행하면서 동기화</a:t>
            </a:r>
            <a:r>
              <a:rPr lang="en-US" altLang="ko-KR" dirty="0"/>
              <a:t>. GPU</a:t>
            </a:r>
            <a:r>
              <a:rPr lang="ko-KR" altLang="en-US" dirty="0"/>
              <a:t> 하나로 시도했는데 오류 발생</a:t>
            </a:r>
            <a:endParaRPr lang="en-US" altLang="ko-KR" dirty="0"/>
          </a:p>
          <a:p>
            <a:pPr lvl="1"/>
            <a:r>
              <a:rPr lang="en-US" altLang="ko-KR" dirty="0"/>
              <a:t>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4228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710EB8-8A40-4E50-F09D-673450080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Distributed training-Solution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04C7FB-724D-954B-F95A-A1CA57D81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89F4C6-FECA-5956-87E8-D890516FD757}"/>
              </a:ext>
            </a:extLst>
          </p:cNvPr>
          <p:cNvSpPr txBox="1"/>
          <p:nvPr/>
        </p:nvSpPr>
        <p:spPr>
          <a:xfrm>
            <a:off x="905522" y="1846555"/>
            <a:ext cx="10333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T719A_2080T1_5way GPU</a:t>
            </a:r>
            <a:r>
              <a:rPr lang="ko-KR" altLang="en-US" dirty="0"/>
              <a:t>를 원격으로 </a:t>
            </a:r>
            <a:r>
              <a:rPr lang="en-US" altLang="ko-KR" dirty="0"/>
              <a:t>train </a:t>
            </a:r>
            <a:r>
              <a:rPr lang="ko-KR" altLang="en-US" dirty="0"/>
              <a:t>진행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save_embedding.py </a:t>
            </a:r>
            <a:r>
              <a:rPr lang="ko-KR" altLang="en-US" dirty="0"/>
              <a:t>포함해서 다른 분산학습 관련된 파일들에 있는 분산 학습 관련 코드들을 제거하고 싱글 </a:t>
            </a:r>
            <a:r>
              <a:rPr lang="en-US" altLang="ko-KR" dirty="0"/>
              <a:t>GPU </a:t>
            </a:r>
            <a:r>
              <a:rPr lang="ko-KR" altLang="en-US" dirty="0"/>
              <a:t>또는 </a:t>
            </a:r>
            <a:r>
              <a:rPr lang="en-US" altLang="ko-KR" dirty="0"/>
              <a:t>CPU </a:t>
            </a:r>
            <a:r>
              <a:rPr lang="ko-KR" altLang="en-US" dirty="0"/>
              <a:t>모드로 실행하도록 변경</a:t>
            </a:r>
          </a:p>
        </p:txBody>
      </p:sp>
    </p:spTree>
    <p:extLst>
      <p:ext uri="{BB962C8B-B14F-4D97-AF65-F5344CB8AC3E}">
        <p14:creationId xmlns:p14="http://schemas.microsoft.com/office/powerpoint/2010/main" val="2382880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C384A-03EF-F719-5A32-AFC928E5E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To-do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E163FB-EB18-DA86-8DFA-C85C63EA8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FEDF92-8DB3-E9A0-6CC7-78ADBCEECEAD}"/>
              </a:ext>
            </a:extLst>
          </p:cNvPr>
          <p:cNvSpPr txBox="1"/>
          <p:nvPr/>
        </p:nvSpPr>
        <p:spPr>
          <a:xfrm>
            <a:off x="745724" y="1722268"/>
            <a:ext cx="101382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train </a:t>
            </a:r>
            <a:r>
              <a:rPr lang="ko-KR" altLang="en-US" dirty="0"/>
              <a:t>시킬 때 </a:t>
            </a:r>
            <a:r>
              <a:rPr lang="en-US" altLang="ko-KR" dirty="0"/>
              <a:t>3 </a:t>
            </a:r>
            <a:r>
              <a:rPr lang="ko-KR" altLang="en-US" dirty="0"/>
              <a:t>단계</a:t>
            </a:r>
            <a:r>
              <a:rPr lang="en-US" altLang="ko-KR" dirty="0"/>
              <a:t>(Prepare Teacher Embedding, Encoder-Only Knowledge Distillation</a:t>
            </a:r>
          </a:p>
          <a:p>
            <a:r>
              <a:rPr lang="en-US" altLang="ko-KR" dirty="0"/>
              <a:t>, Prompt-in-the-Loop Knowledge Distillation)</a:t>
            </a:r>
            <a:r>
              <a:rPr lang="ko-KR" altLang="en-US" dirty="0"/>
              <a:t>를 수월하게 진행하도록 코드 수정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훈련된 모델을 </a:t>
            </a:r>
            <a:r>
              <a:rPr lang="en-US" altLang="ko-KR" dirty="0" err="1"/>
              <a:t>evalutaution</a:t>
            </a:r>
            <a:r>
              <a:rPr lang="en-US" altLang="ko-KR" dirty="0"/>
              <a:t> </a:t>
            </a:r>
            <a:r>
              <a:rPr lang="ko-KR" altLang="en-US" dirty="0"/>
              <a:t>할 때</a:t>
            </a:r>
            <a:r>
              <a:rPr lang="en-US" altLang="ko-KR" dirty="0"/>
              <a:t>, </a:t>
            </a:r>
            <a:r>
              <a:rPr lang="ko-KR" altLang="en-US" dirty="0"/>
              <a:t>평가 척도</a:t>
            </a:r>
            <a:r>
              <a:rPr lang="en-US" altLang="ko-KR" dirty="0"/>
              <a:t>(FPS, FLOPs,</a:t>
            </a:r>
            <a:r>
              <a:rPr lang="ko-KR" altLang="en-US" dirty="0"/>
              <a:t> </a:t>
            </a:r>
            <a:r>
              <a:rPr lang="en-US" altLang="ko-KR" dirty="0"/>
              <a:t>IOU)</a:t>
            </a:r>
            <a:r>
              <a:rPr lang="ko-KR" altLang="en-US" dirty="0"/>
              <a:t>를 코드상 조사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en-US" altLang="ko-KR" dirty="0" err="1"/>
              <a:t>EdgeSAM</a:t>
            </a:r>
            <a:r>
              <a:rPr lang="en-US" altLang="ko-KR" dirty="0"/>
              <a:t>/SAM</a:t>
            </a:r>
            <a:r>
              <a:rPr lang="ko-KR" altLang="en-US" dirty="0"/>
              <a:t>에 </a:t>
            </a:r>
            <a:r>
              <a:rPr lang="en-US" altLang="ko-KR" dirty="0" err="1"/>
              <a:t>Quantization,Pruning</a:t>
            </a:r>
            <a:r>
              <a:rPr lang="en-US" altLang="ko-KR" dirty="0"/>
              <a:t> </a:t>
            </a:r>
            <a:r>
              <a:rPr lang="ko-KR" altLang="en-US" dirty="0"/>
              <a:t>등을 결합 시도</a:t>
            </a:r>
            <a:endParaRPr lang="en-US" altLang="ko-KR" sz="1800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4710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548</Words>
  <Application>Microsoft Office PowerPoint</Application>
  <PresentationFormat>와이드스크린</PresentationFormat>
  <Paragraphs>67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EdgeSAM EdgeSAM: Prompt-In-the-Loop Distillation for On-Device Deployment of SAM (2023) </vt:lpstr>
      <vt:lpstr>진행 상황</vt:lpstr>
      <vt:lpstr>Solved Error</vt:lpstr>
      <vt:lpstr>Dataset</vt:lpstr>
      <vt:lpstr>Train</vt:lpstr>
      <vt:lpstr>Prepare Teacher Embedding</vt:lpstr>
      <vt:lpstr>Distributed training</vt:lpstr>
      <vt:lpstr>Distributed training-Solution</vt:lpstr>
      <vt:lpstr>To-do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konwoo</dc:creator>
  <cp:lastModifiedBy>sunghyun lee</cp:lastModifiedBy>
  <cp:revision>1325</cp:revision>
  <dcterms:created xsi:type="dcterms:W3CDTF">2023-03-06T16:32:37Z</dcterms:created>
  <dcterms:modified xsi:type="dcterms:W3CDTF">2025-02-26T08:31:40Z</dcterms:modified>
</cp:coreProperties>
</file>