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1" r:id="rId2"/>
    <p:sldId id="310" r:id="rId3"/>
    <p:sldId id="311" r:id="rId4"/>
    <p:sldId id="326" r:id="rId5"/>
    <p:sldId id="325" r:id="rId6"/>
    <p:sldId id="319" r:id="rId7"/>
    <p:sldId id="315" r:id="rId8"/>
    <p:sldId id="314" r:id="rId9"/>
    <p:sldId id="320" r:id="rId10"/>
    <p:sldId id="323" r:id="rId11"/>
    <p:sldId id="32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7634" autoAdjust="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5BBF6-A40E-4486-A341-7FF6BC36DFE1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D21FC-66C8-4A5A-B280-D91C75FFF7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59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510EC-0A77-91A9-BCDE-D8B44C124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5D0215-546F-81A0-F612-B3E867CDB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F942E-71EC-CE93-C3DA-D62BE52A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40BD2-D88E-CBCA-FC2B-5557AC47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2A789-A0A6-F770-18B2-65710722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D680-873A-753B-5D43-C14F27B9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C8FBC5-8825-316E-74A1-EE117B2AC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D2C63-EC35-3135-6171-7A4F2CC4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0C5DC-5F12-F819-8E1D-E9E6547C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AB17D7-CB49-67E1-7051-D3268B53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48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D7F228-C4FD-2BD4-26E9-2121F2BCC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EDF959-3C89-D268-4F04-79D0217DE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0272F-1E47-4AB9-7B2F-3DDAD0F5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5A75F-928F-BB0D-5FF5-D7E2EEC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80747-07F6-4862-BADD-ABF3DFC1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2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40AA4-8060-2C96-412A-6BEC9D54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9DC75-8F1E-0FF6-0FD4-40E3658E5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FBB94-0B8B-E34F-9528-E6B4E6A1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99B48-B833-0CF8-B0A6-636CD803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E57F9-1B16-7DC7-6413-D2365273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7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459C5-ABBC-75EB-A5E6-070C4CA4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2E2B3C-EAFB-2842-99E9-FC1932E6E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D83DA-CDBF-BF81-C571-B73F5F5E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3EE15-3ED8-A5F4-2E69-2550F355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CAA72-B219-09AF-4ED7-A67A54DD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05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C6F9A-8B4E-E4F2-E4DC-25C3B24F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F1A81-83E9-C64B-53CA-DE07F80FD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263045-4F8A-0E91-DC3D-F7BE1F538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2AD8D5-E6B3-EE9A-2487-D833A319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8D9A66-823A-BF57-4CDC-BAFB9B51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A59BD7-6C0A-4014-3D7F-2EFECDA6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89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4BDD8-410D-51A8-0B3F-B3F5E6BF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361B63-6007-D8C4-513F-3A6457C9A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067ADE-CE05-3365-D331-9302B9A37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DA178B-34FB-D68F-9494-91E8829F9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26387D-1C05-B328-4BEF-42BF34E5F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694D09-4FD8-2AD5-614D-8569EE3D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A95313-D022-0B5F-B8EB-4C8FCE89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8D257A-C4A1-084D-839A-A01A8659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95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B8EFB-F956-2462-B1CE-4C8A7254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CF5CC7-A7AF-D439-AE4A-89C021ED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D2D1C1-C737-D952-3B81-416674E6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9D0B32-5C7B-E5AB-663A-C8441E77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9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D80448-9E48-1069-D054-5D53AFD7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E2171E-A887-C46C-26DA-7DAD3933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16A675-58E2-CAF5-8931-2E9047A4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62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09E10-9BC3-DE46-B8AD-537C3114B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3B67F-BB66-40B1-6694-D2ACA0FA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64363E-CB38-1D70-7296-3642D95F6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F15CD8-A483-0B62-68C6-4E1BB34C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1F4044-DA94-D561-2C14-FFB98087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29D06-4927-59CD-440B-95B7FAB5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4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6CF-D469-5011-131A-019472BF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6DF64E-1A8E-4CB2-CEF2-5C89466B8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F3C403-93DF-E644-F31B-86444B351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DB601D-29B4-5283-3AB4-0D885EF2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851C40-68E7-D137-E469-D7C04D28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F50DC-5DD1-9068-B5AE-477CA3A8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8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3978D1-E234-65D0-3034-6CA8D969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BFE046-6CA4-88D8-7BD8-A85C906BB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24A5E3-6F6D-7E4C-9300-065CE1817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43A9-B3BC-49B1-97E4-91ABF6F9E541}" type="datetimeFigureOut">
              <a:rPr lang="ko-KR" altLang="en-US" smtClean="0"/>
              <a:t>2024-10-22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6C994-CF91-CF5A-6EC3-E1AEC29E3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B26EF-26C8-D884-B768-EFB3DC3B3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68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022DE3-A5C1-0F30-9CBC-709960FECCCA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BD2E7041-E496-0DE1-508D-EA2FCD158B3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HONGIK UNIVERSITY">
            <a:extLst>
              <a:ext uri="{FF2B5EF4-FFF2-40B4-BE49-F238E27FC236}">
                <a16:creationId xmlns:a16="http://schemas.microsoft.com/office/drawing/2014/main" id="{3A97E3AC-4A3D-CAA0-74C4-4533F5912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F541B045-3E6E-5E49-1D4C-1B52514ADCFB}"/>
              </a:ext>
            </a:extLst>
          </p:cNvPr>
          <p:cNvSpPr txBox="1">
            <a:spLocks/>
          </p:cNvSpPr>
          <p:nvPr/>
        </p:nvSpPr>
        <p:spPr>
          <a:xfrm>
            <a:off x="9946784" y="1773596"/>
            <a:ext cx="2004026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rgbClr val="002C62"/>
                </a:solidFill>
              </a:rPr>
              <a:t>2024/10/22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79B37C4A-0F26-6B4C-6B77-6D262C1A72BD}"/>
              </a:ext>
            </a:extLst>
          </p:cNvPr>
          <p:cNvSpPr txBox="1">
            <a:spLocks/>
          </p:cNvSpPr>
          <p:nvPr/>
        </p:nvSpPr>
        <p:spPr>
          <a:xfrm>
            <a:off x="5892800" y="5004758"/>
            <a:ext cx="5821861" cy="959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 err="1">
                <a:solidFill>
                  <a:srgbClr val="002C62"/>
                </a:solidFill>
              </a:rPr>
              <a:t>Hyungdong</a:t>
            </a:r>
            <a:r>
              <a:rPr lang="en-US" altLang="ko-KR" b="1" dirty="0">
                <a:solidFill>
                  <a:srgbClr val="002C62"/>
                </a:solidFill>
              </a:rPr>
              <a:t> Park, </a:t>
            </a:r>
            <a:r>
              <a:rPr lang="en-US" altLang="ko-KR" b="1" dirty="0" err="1">
                <a:solidFill>
                  <a:srgbClr val="002C62"/>
                </a:solidFill>
              </a:rPr>
              <a:t>Inguk</a:t>
            </a:r>
            <a:r>
              <a:rPr lang="en-US" altLang="ko-KR" b="1" dirty="0">
                <a:solidFill>
                  <a:srgbClr val="002C62"/>
                </a:solidFill>
              </a:rPr>
              <a:t> Yeo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2DC813-95DC-4402-F9A7-F201A36FE1B2}"/>
              </a:ext>
            </a:extLst>
          </p:cNvPr>
          <p:cNvSpPr/>
          <p:nvPr/>
        </p:nvSpPr>
        <p:spPr>
          <a:xfrm flipH="1">
            <a:off x="11848737" y="493859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ACA9415-6CD1-BFA9-2FB1-06AC91B07121}"/>
              </a:ext>
            </a:extLst>
          </p:cNvPr>
          <p:cNvSpPr txBox="1">
            <a:spLocks/>
          </p:cNvSpPr>
          <p:nvPr/>
        </p:nvSpPr>
        <p:spPr>
          <a:xfrm>
            <a:off x="1441450" y="2320752"/>
            <a:ext cx="10453006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B3220C1-8007-71BF-B5F6-F3267675B164}"/>
              </a:ext>
            </a:extLst>
          </p:cNvPr>
          <p:cNvSpPr txBox="1">
            <a:spLocks/>
          </p:cNvSpPr>
          <p:nvPr/>
        </p:nvSpPr>
        <p:spPr>
          <a:xfrm>
            <a:off x="490451" y="2320752"/>
            <a:ext cx="11404005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Lightweight DNN with Majority Voter</a:t>
            </a:r>
            <a:endParaRPr lang="ko-KR" altLang="en-US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01608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E0DBD-2707-A297-F5EE-F90B641C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249383"/>
            <a:ext cx="52578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79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B05A3D-A1F7-B2E9-87C1-D97205F22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35" y="1854356"/>
            <a:ext cx="10233329" cy="3149287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84AB43AD-D5E1-9639-16B2-C9CDA1DA1CB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ko-KR" sz="28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1752BC-DC95-A68B-ABE8-1E5F32C9EEED}"/>
              </a:ext>
            </a:extLst>
          </p:cNvPr>
          <p:cNvSpPr txBox="1"/>
          <p:nvPr/>
        </p:nvSpPr>
        <p:spPr>
          <a:xfrm>
            <a:off x="0" y="6550223"/>
            <a:ext cx="102333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: Towards Precise Binary Neural Network with Generalized Activation Functions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75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0848670-0909-AA97-1CE1-E7929A760E22}"/>
              </a:ext>
            </a:extLst>
          </p:cNvPr>
          <p:cNvSpPr txBox="1"/>
          <p:nvPr/>
        </p:nvSpPr>
        <p:spPr>
          <a:xfrm>
            <a:off x="365761" y="889843"/>
            <a:ext cx="105592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Extreme Quantization: Binary Neural Networks (BNNs)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Approximate Majority Voter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lvl="1"/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Adapting Majority Voter to the 3 x 3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Conv</a:t>
            </a:r>
          </a:p>
          <a:p>
            <a:pPr marL="742950" lvl="1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Adapting Majority Voter to the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Conv</a:t>
            </a:r>
          </a:p>
          <a:p>
            <a:pPr marL="342900" indent="-342900">
              <a:buAutoNum type="arabicPeriod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Subsequent Plans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B067961-119F-F8FD-4BA0-0E4390A9941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021437" cy="687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/>
              <a:t>Contents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2C62"/>
              </a:solidFill>
              <a:effectLst/>
              <a:uLnTx/>
              <a:uFillTx/>
              <a:latin typeface="Arial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6686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7E4A0219-F231-3AE5-DDAC-7119FDFE5D04}"/>
              </a:ext>
            </a:extLst>
          </p:cNvPr>
          <p:cNvGrpSpPr/>
          <p:nvPr/>
        </p:nvGrpSpPr>
        <p:grpSpPr>
          <a:xfrm>
            <a:off x="1415332" y="2128838"/>
            <a:ext cx="8339499" cy="2600324"/>
            <a:chOff x="1359672" y="1896697"/>
            <a:chExt cx="8339499" cy="260032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1513928-41AE-1061-C850-ACC714A94F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9672" y="1896697"/>
              <a:ext cx="8339499" cy="2600324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6EAF527-6832-19CA-2AB2-158866D9F60B}"/>
                </a:ext>
              </a:extLst>
            </p:cNvPr>
            <p:cNvSpPr/>
            <p:nvPr/>
          </p:nvSpPr>
          <p:spPr>
            <a:xfrm>
              <a:off x="3919992" y="3792771"/>
              <a:ext cx="5588935" cy="70424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0F7727B-316F-2997-13C0-0F5C45367103}"/>
              </a:ext>
            </a:extLst>
          </p:cNvPr>
          <p:cNvSpPr txBox="1"/>
          <p:nvPr/>
        </p:nvSpPr>
        <p:spPr>
          <a:xfrm>
            <a:off x="477911" y="5081949"/>
            <a:ext cx="3306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- The method of binarization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	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75A841C-769E-498C-FC89-E0AB9B95A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92" y="5374337"/>
            <a:ext cx="11427416" cy="10946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36BBE0-002B-9A53-9A70-A798215DD024}"/>
              </a:ext>
            </a:extLst>
          </p:cNvPr>
          <p:cNvSpPr txBox="1"/>
          <p:nvPr/>
        </p:nvSpPr>
        <p:spPr>
          <a:xfrm>
            <a:off x="4461596" y="1728727"/>
            <a:ext cx="2246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XNOR-Net</a:t>
            </a:r>
            <a:endParaRPr lang="ko-KR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77C597B-A54D-8FD3-F61E-075DDCC5459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- Extreme Quantization: Binary Neural Networks (BNNs)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3CF6C-F4E9-0C95-5D61-1CC2B0FEE977}"/>
              </a:ext>
            </a:extLst>
          </p:cNvPr>
          <p:cNvSpPr txBox="1"/>
          <p:nvPr/>
        </p:nvSpPr>
        <p:spPr>
          <a:xfrm>
            <a:off x="0" y="6550223"/>
            <a:ext cx="9564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XNOR-Net: ImageNet Classification Using Binary Convolutional Neural Networks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4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D1E09E6-C18A-4B16-C2C8-50DA726FB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67" y="1814223"/>
            <a:ext cx="6575729" cy="23011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906C1B-21E0-6E20-9DE7-40CC30A1369B}"/>
              </a:ext>
            </a:extLst>
          </p:cNvPr>
          <p:cNvSpPr txBox="1"/>
          <p:nvPr/>
        </p:nvSpPr>
        <p:spPr>
          <a:xfrm>
            <a:off x="0" y="6550223"/>
            <a:ext cx="9564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XNOR-Net: ImageNet Classification Using Binary Convolutional Neural Networks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E2F7393-264D-669F-00F1-4CC456A88649}"/>
              </a:ext>
            </a:extLst>
          </p:cNvPr>
          <p:cNvSpPr/>
          <p:nvPr/>
        </p:nvSpPr>
        <p:spPr>
          <a:xfrm>
            <a:off x="7892288" y="1701579"/>
            <a:ext cx="1372429" cy="24887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 norm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F75ECB9-444F-A5F5-4CCE-8F82711B15F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- Extreme Quantization: Binary Neural Networks (BNNs)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8B89AD-D625-D563-819B-D5EC592962C4}"/>
              </a:ext>
            </a:extLst>
          </p:cNvPr>
          <p:cNvSpPr/>
          <p:nvPr/>
        </p:nvSpPr>
        <p:spPr>
          <a:xfrm>
            <a:off x="286247" y="1701579"/>
            <a:ext cx="6869927" cy="24887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501D79-14FA-88C3-14F4-FB75543DF83D}"/>
              </a:ext>
            </a:extLst>
          </p:cNvPr>
          <p:cNvSpPr txBox="1"/>
          <p:nvPr/>
        </p:nvSpPr>
        <p:spPr>
          <a:xfrm>
            <a:off x="3228229" y="1257329"/>
            <a:ext cx="98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6258D1-8B82-1E8F-795F-9D4E756C25B3}"/>
              </a:ext>
            </a:extLst>
          </p:cNvPr>
          <p:cNvSpPr/>
          <p:nvPr/>
        </p:nvSpPr>
        <p:spPr>
          <a:xfrm>
            <a:off x="9991307" y="1701579"/>
            <a:ext cx="1372429" cy="24887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26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906C1B-21E0-6E20-9DE7-40CC30A1369B}"/>
              </a:ext>
            </a:extLst>
          </p:cNvPr>
          <p:cNvSpPr txBox="1"/>
          <p:nvPr/>
        </p:nvSpPr>
        <p:spPr>
          <a:xfrm>
            <a:off x="0" y="6550223"/>
            <a:ext cx="9564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XNOR-Net: ImageNet Classification Using Binary Convolutional Neural Networks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5F75ECB9-444F-A5F5-4CCE-8F82711B15F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- Extreme Quantization: Binary Neural Networks (BNNs)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D1E09E6-C18A-4B16-C2C8-50DA726FB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67" y="1814223"/>
            <a:ext cx="6575729" cy="230119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E2F7393-264D-669F-00F1-4CC456A88649}"/>
              </a:ext>
            </a:extLst>
          </p:cNvPr>
          <p:cNvSpPr/>
          <p:nvPr/>
        </p:nvSpPr>
        <p:spPr>
          <a:xfrm>
            <a:off x="7892288" y="1701579"/>
            <a:ext cx="1372429" cy="24887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 norm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88B89AD-D625-D563-819B-D5EC592962C4}"/>
              </a:ext>
            </a:extLst>
          </p:cNvPr>
          <p:cNvSpPr/>
          <p:nvPr/>
        </p:nvSpPr>
        <p:spPr>
          <a:xfrm>
            <a:off x="286247" y="1701579"/>
            <a:ext cx="6869927" cy="2488758"/>
          </a:xfrm>
          <a:prstGeom prst="rect">
            <a:avLst/>
          </a:prstGeom>
          <a:noFill/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501D79-14FA-88C3-14F4-FB75543DF83D}"/>
              </a:ext>
            </a:extLst>
          </p:cNvPr>
          <p:cNvSpPr txBox="1"/>
          <p:nvPr/>
        </p:nvSpPr>
        <p:spPr>
          <a:xfrm>
            <a:off x="3228229" y="1257329"/>
            <a:ext cx="985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6258D1-8B82-1E8F-795F-9D4E756C25B3}"/>
              </a:ext>
            </a:extLst>
          </p:cNvPr>
          <p:cNvSpPr/>
          <p:nvPr/>
        </p:nvSpPr>
        <p:spPr>
          <a:xfrm>
            <a:off x="10000831" y="1701579"/>
            <a:ext cx="1372429" cy="248875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84D83CA-826D-0062-4615-319A238744FE}"/>
              </a:ext>
            </a:extLst>
          </p:cNvPr>
          <p:cNvSpPr/>
          <p:nvPr/>
        </p:nvSpPr>
        <p:spPr>
          <a:xfrm>
            <a:off x="4705350" y="1682716"/>
            <a:ext cx="6667910" cy="2507621"/>
          </a:xfrm>
          <a:prstGeom prst="rect">
            <a:avLst/>
          </a:prstGeom>
          <a:solidFill>
            <a:schemeClr val="accent1">
              <a:lumMod val="75000"/>
              <a:alpha val="8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BAB0B-320C-F1CA-ECC7-4E0D4F7EA507}"/>
              </a:ext>
            </a:extLst>
          </p:cNvPr>
          <p:cNvSpPr txBox="1"/>
          <p:nvPr/>
        </p:nvSpPr>
        <p:spPr>
          <a:xfrm>
            <a:off x="6706153" y="2628781"/>
            <a:ext cx="25585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Majority Voter</a:t>
            </a:r>
            <a:endParaRPr lang="ko-KR" alt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28623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BBC11-9D0B-0AFC-6754-C23055BD6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A07DA12-2DBC-C055-89EB-8B99B63887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684" b="8104"/>
          <a:stretch/>
        </p:blipFill>
        <p:spPr>
          <a:xfrm>
            <a:off x="476857" y="1684442"/>
            <a:ext cx="4993862" cy="3251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9BB78F-0D0B-5F2D-3914-4555E82D460B}"/>
              </a:ext>
            </a:extLst>
          </p:cNvPr>
          <p:cNvSpPr txBox="1"/>
          <p:nvPr/>
        </p:nvSpPr>
        <p:spPr>
          <a:xfrm>
            <a:off x="537103" y="5014519"/>
            <a:ext cx="45428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In case of the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4-bit input, the results are the same as the majority voter except for two cases.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AND-OR is much faster than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EAC8CFF-DF4B-4AA1-D7DD-1392F8451037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- Approximate Majority Voter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2579EC-F877-9E90-4059-302599920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874" y="1586697"/>
            <a:ext cx="2207342" cy="437526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35C9827-7371-DA9D-9E50-E48EE352E202}"/>
              </a:ext>
            </a:extLst>
          </p:cNvPr>
          <p:cNvSpPr/>
          <p:nvPr/>
        </p:nvSpPr>
        <p:spPr>
          <a:xfrm>
            <a:off x="159026" y="1586697"/>
            <a:ext cx="5629524" cy="501727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1F7E9586-C4D4-4561-D74C-FD2E10B0B989}"/>
              </a:ext>
            </a:extLst>
          </p:cNvPr>
          <p:cNvSpPr/>
          <p:nvPr/>
        </p:nvSpPr>
        <p:spPr>
          <a:xfrm>
            <a:off x="6615484" y="3559050"/>
            <a:ext cx="1415333" cy="5705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B72241-BEA2-6FE4-7194-D54DBC22793B}"/>
              </a:ext>
            </a:extLst>
          </p:cNvPr>
          <p:cNvSpPr txBox="1"/>
          <p:nvPr/>
        </p:nvSpPr>
        <p:spPr>
          <a:xfrm>
            <a:off x="8757507" y="1217365"/>
            <a:ext cx="220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9-bit voter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573FE4-F243-AEC4-0F5E-57B7B2DBBCE1}"/>
              </a:ext>
            </a:extLst>
          </p:cNvPr>
          <p:cNvSpPr txBox="1"/>
          <p:nvPr/>
        </p:nvSpPr>
        <p:spPr>
          <a:xfrm>
            <a:off x="1870117" y="1217365"/>
            <a:ext cx="2207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4-bit voter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23B37AD-040E-91F3-D757-D68D7DC8D6B5}"/>
              </a:ext>
            </a:extLst>
          </p:cNvPr>
          <p:cNvSpPr/>
          <p:nvPr/>
        </p:nvSpPr>
        <p:spPr>
          <a:xfrm>
            <a:off x="8674874" y="1586699"/>
            <a:ext cx="2289975" cy="44483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94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A962EB7-5E79-D697-9B4A-28A12F678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2358" y="1378197"/>
            <a:ext cx="2759090" cy="410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3799783-2C79-6E6E-D480-E60243530260}"/>
              </a:ext>
            </a:extLst>
          </p:cNvPr>
          <p:cNvSpPr txBox="1"/>
          <p:nvPr/>
        </p:nvSpPr>
        <p:spPr>
          <a:xfrm>
            <a:off x="2366673" y="5403986"/>
            <a:ext cx="1950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Conv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CD0232-F88B-0AF6-2FE4-98A7570427C7}"/>
              </a:ext>
            </a:extLst>
          </p:cNvPr>
          <p:cNvSpPr txBox="1"/>
          <p:nvPr/>
        </p:nvSpPr>
        <p:spPr>
          <a:xfrm>
            <a:off x="4826442" y="2462950"/>
            <a:ext cx="73549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Adapting Majority Voter to the 3 x 3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Conv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Given the feasibility of constructing an approximate majority voter with 9-bit input, we prioritize the application of the majority voter to a 3 x 3 depthwise conv.</a:t>
            </a:r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24A2849-9B73-1C21-27BF-3A8ED2A00624}"/>
              </a:ext>
            </a:extLst>
          </p:cNvPr>
          <p:cNvSpPr/>
          <p:nvPr/>
        </p:nvSpPr>
        <p:spPr>
          <a:xfrm>
            <a:off x="1962358" y="2686104"/>
            <a:ext cx="2506760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F83C4B2-CCF5-CA90-07E5-A7AA2F6E2D8D}"/>
              </a:ext>
            </a:extLst>
          </p:cNvPr>
          <p:cNvCxnSpPr>
            <a:stCxn id="3" idx="1"/>
          </p:cNvCxnSpPr>
          <p:nvPr/>
        </p:nvCxnSpPr>
        <p:spPr>
          <a:xfrm flipH="1">
            <a:off x="1447138" y="2870770"/>
            <a:ext cx="51522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0018831-BD67-34EA-4ACA-92BDC26EE9F6}"/>
              </a:ext>
            </a:extLst>
          </p:cNvPr>
          <p:cNvSpPr txBox="1"/>
          <p:nvPr/>
        </p:nvSpPr>
        <p:spPr>
          <a:xfrm>
            <a:off x="86689" y="2474893"/>
            <a:ext cx="13604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Replacing </a:t>
            </a:r>
            <a:r>
              <a:rPr kumimoji="1" lang="en-US" altLang="ko-KR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Bitcount</a:t>
            </a:r>
            <a:r>
              <a:rPr kumimoji="1"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Majority Voter</a:t>
            </a:r>
            <a:endParaRPr kumimoji="1" lang="ko-KR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A1F21EC-6127-8460-F8AF-0488201B3E4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- Adapting Majority Voter to the 3 x 3 </a:t>
            </a:r>
            <a:r>
              <a:rPr lang="en-US" altLang="ko-KR" sz="2800" dirty="0" err="1"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 Conv</a:t>
            </a:r>
          </a:p>
        </p:txBody>
      </p:sp>
    </p:spTree>
    <p:extLst>
      <p:ext uri="{BB962C8B-B14F-4D97-AF65-F5344CB8AC3E}">
        <p14:creationId xmlns:p14="http://schemas.microsoft.com/office/powerpoint/2010/main" val="1220244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71EF8-62C5-51AD-AD17-13FDBCD42EA5}"/>
              </a:ext>
            </a:extLst>
          </p:cNvPr>
          <p:cNvSpPr txBox="1"/>
          <p:nvPr/>
        </p:nvSpPr>
        <p:spPr>
          <a:xfrm>
            <a:off x="6024942" y="1278828"/>
            <a:ext cx="60107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A network that modifies existing activation functions to find a more suitable distribution of activation functions within the neural network.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B198CAD-1A6A-BC5A-5562-2FBB588F9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39" y="1278828"/>
            <a:ext cx="5266634" cy="4882795"/>
          </a:xfrm>
          <a:prstGeom prst="rect">
            <a:avLst/>
          </a:prstGeom>
        </p:spPr>
      </p:pic>
      <p:pic>
        <p:nvPicPr>
          <p:cNvPr id="15" name="그림 14" descr="도표, 라인, 폰트, 화이트이(가) 표시된 사진&#10;&#10;자동 생성된 설명">
            <a:extLst>
              <a:ext uri="{FF2B5EF4-FFF2-40B4-BE49-F238E27FC236}">
                <a16:creationId xmlns:a16="http://schemas.microsoft.com/office/drawing/2014/main" id="{54F70AA6-6A7D-92F8-DFFE-2CF1DE932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48488"/>
            <a:ext cx="4784630" cy="14494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6569C9A-F28D-CD67-3374-9690612F613A}"/>
              </a:ext>
            </a:extLst>
          </p:cNvPr>
          <p:cNvSpPr txBox="1"/>
          <p:nvPr/>
        </p:nvSpPr>
        <p:spPr>
          <a:xfrm>
            <a:off x="6024943" y="4297906"/>
            <a:ext cx="601071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Why we adapt Majority Voter to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It is one of the most recently developed Binary Neural Networks (BNNs).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It is easy to modify the structure.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A86AF92-5293-3A82-2A7F-7C33907A36AE}"/>
              </a:ext>
            </a:extLst>
          </p:cNvPr>
          <p:cNvSpPr txBox="1">
            <a:spLocks/>
          </p:cNvSpPr>
          <p:nvPr/>
        </p:nvSpPr>
        <p:spPr>
          <a:xfrm>
            <a:off x="14225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- Adapting Majority Voter to the </a:t>
            </a:r>
            <a:r>
              <a:rPr lang="en-US" altLang="ko-KR" sz="28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-US" altLang="ko-KR" sz="2800" dirty="0" err="1"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 Conv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41557-9DCD-ECB1-B906-08A100E89CC6}"/>
              </a:ext>
            </a:extLst>
          </p:cNvPr>
          <p:cNvSpPr txBox="1"/>
          <p:nvPr/>
        </p:nvSpPr>
        <p:spPr>
          <a:xfrm>
            <a:off x="0" y="6550223"/>
            <a:ext cx="102333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: Towards Precise Binary Neural Network with Generalized Activation Functions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702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75FDF-E17D-6F50-AD45-622528677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CB8FA-FDA3-EFA7-5387-C8927278E4CB}"/>
              </a:ext>
            </a:extLst>
          </p:cNvPr>
          <p:cNvSpPr txBox="1"/>
          <p:nvPr/>
        </p:nvSpPr>
        <p:spPr>
          <a:xfrm>
            <a:off x="305657" y="1933740"/>
            <a:ext cx="114101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Constructing a neural network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incorporating a majority voter to ReActNet based ResNet-18.</a:t>
            </a:r>
          </a:p>
          <a:p>
            <a:pPr marL="342900" indent="-342900">
              <a:buFont typeface="+mj-lt"/>
              <a:buAutoNum type="arabicPeriod"/>
            </a:pPr>
            <a:endParaRPr lang="en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Applying the approximate majority voter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to the neural network.</a:t>
            </a: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Applying the network to the real hardware (FPGA).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547BCC0-524F-ECAA-D3B6-C9B1FF8650A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Subsequent Plans</a:t>
            </a:r>
          </a:p>
        </p:txBody>
      </p:sp>
    </p:spTree>
    <p:extLst>
      <p:ext uri="{BB962C8B-B14F-4D97-AF65-F5344CB8AC3E}">
        <p14:creationId xmlns:p14="http://schemas.microsoft.com/office/powerpoint/2010/main" val="2067188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11124</TotalTime>
  <Words>348</Words>
  <Application>Microsoft Office PowerPoint</Application>
  <PresentationFormat>와이드스크린</PresentationFormat>
  <Paragraphs>79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jiyun kim</dc:creator>
  <cp:lastModifiedBy>박형동</cp:lastModifiedBy>
  <cp:revision>597</cp:revision>
  <dcterms:created xsi:type="dcterms:W3CDTF">2024-01-26T03:24:43Z</dcterms:created>
  <dcterms:modified xsi:type="dcterms:W3CDTF">2024-10-22T21:46:21Z</dcterms:modified>
</cp:coreProperties>
</file>